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81"/>
  </p:notesMasterIdLst>
  <p:sldIdLst>
    <p:sldId id="291" r:id="rId2"/>
    <p:sldId id="286" r:id="rId3"/>
    <p:sldId id="383" r:id="rId4"/>
    <p:sldId id="292" r:id="rId5"/>
    <p:sldId id="296" r:id="rId6"/>
    <p:sldId id="297" r:id="rId7"/>
    <p:sldId id="298" r:id="rId8"/>
    <p:sldId id="299" r:id="rId9"/>
    <p:sldId id="300" r:id="rId10"/>
    <p:sldId id="301" r:id="rId11"/>
    <p:sldId id="302" r:id="rId12"/>
    <p:sldId id="303" r:id="rId13"/>
    <p:sldId id="304" r:id="rId14"/>
    <p:sldId id="305" r:id="rId15"/>
    <p:sldId id="306" r:id="rId16"/>
    <p:sldId id="307" r:id="rId17"/>
    <p:sldId id="308" r:id="rId18"/>
    <p:sldId id="338" r:id="rId19"/>
    <p:sldId id="309" r:id="rId20"/>
    <p:sldId id="311" r:id="rId21"/>
    <p:sldId id="312" r:id="rId22"/>
    <p:sldId id="313" r:id="rId23"/>
    <p:sldId id="314" r:id="rId24"/>
    <p:sldId id="395" r:id="rId25"/>
    <p:sldId id="316" r:id="rId26"/>
    <p:sldId id="396" r:id="rId27"/>
    <p:sldId id="397" r:id="rId28"/>
    <p:sldId id="398" r:id="rId29"/>
    <p:sldId id="315" r:id="rId30"/>
    <p:sldId id="318" r:id="rId31"/>
    <p:sldId id="319" r:id="rId32"/>
    <p:sldId id="321" r:id="rId33"/>
    <p:sldId id="390" r:id="rId34"/>
    <p:sldId id="391" r:id="rId35"/>
    <p:sldId id="389" r:id="rId36"/>
    <p:sldId id="388" r:id="rId37"/>
    <p:sldId id="387" r:id="rId38"/>
    <p:sldId id="322" r:id="rId39"/>
    <p:sldId id="386" r:id="rId40"/>
    <p:sldId id="385" r:id="rId41"/>
    <p:sldId id="324" r:id="rId42"/>
    <p:sldId id="326" r:id="rId43"/>
    <p:sldId id="351" r:id="rId44"/>
    <p:sldId id="329" r:id="rId45"/>
    <p:sldId id="350" r:id="rId46"/>
    <p:sldId id="339" r:id="rId47"/>
    <p:sldId id="330" r:id="rId48"/>
    <p:sldId id="331" r:id="rId49"/>
    <p:sldId id="399" r:id="rId50"/>
    <p:sldId id="332" r:id="rId51"/>
    <p:sldId id="394" r:id="rId52"/>
    <p:sldId id="400" r:id="rId53"/>
    <p:sldId id="340" r:id="rId54"/>
    <p:sldId id="341" r:id="rId55"/>
    <p:sldId id="342" r:id="rId56"/>
    <p:sldId id="343" r:id="rId57"/>
    <p:sldId id="344" r:id="rId58"/>
    <p:sldId id="345" r:id="rId59"/>
    <p:sldId id="392" r:id="rId60"/>
    <p:sldId id="346" r:id="rId61"/>
    <p:sldId id="347" r:id="rId62"/>
    <p:sldId id="349" r:id="rId63"/>
    <p:sldId id="352" r:id="rId64"/>
    <p:sldId id="353" r:id="rId65"/>
    <p:sldId id="354" r:id="rId66"/>
    <p:sldId id="355" r:id="rId67"/>
    <p:sldId id="356" r:id="rId68"/>
    <p:sldId id="357" r:id="rId69"/>
    <p:sldId id="358" r:id="rId70"/>
    <p:sldId id="401" r:id="rId71"/>
    <p:sldId id="403" r:id="rId72"/>
    <p:sldId id="359" r:id="rId73"/>
    <p:sldId id="402" r:id="rId74"/>
    <p:sldId id="360" r:id="rId75"/>
    <p:sldId id="361" r:id="rId76"/>
    <p:sldId id="362" r:id="rId77"/>
    <p:sldId id="381" r:id="rId78"/>
    <p:sldId id="382" r:id="rId79"/>
    <p:sldId id="380" r:id="rId8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6F15C20D-7C36-4873-8262-6C81D01295BC}">
          <p14:sldIdLst>
            <p14:sldId id="291"/>
            <p14:sldId id="286"/>
            <p14:sldId id="383"/>
            <p14:sldId id="292"/>
            <p14:sldId id="296"/>
            <p14:sldId id="297"/>
            <p14:sldId id="298"/>
            <p14:sldId id="299"/>
            <p14:sldId id="300"/>
            <p14:sldId id="301"/>
            <p14:sldId id="302"/>
            <p14:sldId id="303"/>
            <p14:sldId id="304"/>
            <p14:sldId id="305"/>
            <p14:sldId id="306"/>
            <p14:sldId id="307"/>
            <p14:sldId id="308"/>
            <p14:sldId id="338"/>
            <p14:sldId id="309"/>
            <p14:sldId id="311"/>
            <p14:sldId id="312"/>
            <p14:sldId id="313"/>
            <p14:sldId id="314"/>
            <p14:sldId id="395"/>
            <p14:sldId id="316"/>
            <p14:sldId id="396"/>
            <p14:sldId id="397"/>
            <p14:sldId id="398"/>
            <p14:sldId id="315"/>
            <p14:sldId id="318"/>
            <p14:sldId id="319"/>
            <p14:sldId id="321"/>
            <p14:sldId id="390"/>
            <p14:sldId id="391"/>
            <p14:sldId id="389"/>
            <p14:sldId id="388"/>
            <p14:sldId id="387"/>
            <p14:sldId id="322"/>
            <p14:sldId id="386"/>
            <p14:sldId id="385"/>
            <p14:sldId id="324"/>
            <p14:sldId id="326"/>
            <p14:sldId id="351"/>
            <p14:sldId id="329"/>
            <p14:sldId id="350"/>
            <p14:sldId id="339"/>
            <p14:sldId id="330"/>
            <p14:sldId id="331"/>
            <p14:sldId id="399"/>
            <p14:sldId id="332"/>
            <p14:sldId id="394"/>
            <p14:sldId id="400"/>
            <p14:sldId id="340"/>
            <p14:sldId id="341"/>
            <p14:sldId id="342"/>
            <p14:sldId id="343"/>
            <p14:sldId id="344"/>
            <p14:sldId id="345"/>
            <p14:sldId id="392"/>
            <p14:sldId id="346"/>
            <p14:sldId id="347"/>
            <p14:sldId id="349"/>
            <p14:sldId id="352"/>
            <p14:sldId id="353"/>
            <p14:sldId id="354"/>
            <p14:sldId id="355"/>
            <p14:sldId id="356"/>
            <p14:sldId id="357"/>
            <p14:sldId id="358"/>
            <p14:sldId id="401"/>
            <p14:sldId id="403"/>
            <p14:sldId id="359"/>
            <p14:sldId id="402"/>
            <p14:sldId id="360"/>
            <p14:sldId id="361"/>
            <p14:sldId id="362"/>
            <p14:sldId id="381"/>
            <p14:sldId id="382"/>
            <p14:sldId id="380"/>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88" autoAdjust="0"/>
    <p:restoredTop sz="94291" autoAdjust="0"/>
  </p:normalViewPr>
  <p:slideViewPr>
    <p:cSldViewPr>
      <p:cViewPr varScale="1">
        <p:scale>
          <a:sx n="68" d="100"/>
          <a:sy n="68" d="100"/>
        </p:scale>
        <p:origin x="1446" y="72"/>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presProps" Target="presProps.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D09162B-BF80-40C3-AD9E-19564A7178BC}" type="datetimeFigureOut">
              <a:rPr lang="en-US" smtClean="0"/>
              <a:t>8/17/2019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537AC76-B5B6-4D22-964E-8311652E7560}" type="slidenum">
              <a:rPr lang="en-US" smtClean="0"/>
              <a:t>‹#›</a:t>
            </a:fld>
            <a:endParaRPr lang="en-US"/>
          </a:p>
        </p:txBody>
      </p:sp>
    </p:spTree>
    <p:extLst>
      <p:ext uri="{BB962C8B-B14F-4D97-AF65-F5344CB8AC3E}">
        <p14:creationId xmlns:p14="http://schemas.microsoft.com/office/powerpoint/2010/main" val="3084781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docs.jboss.org/hibernate/core/3.3/reference/en/html/mapping.html"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537AC76-B5B6-4D22-964E-8311652E7560}" type="slidenum">
              <a:rPr lang="en-US" smtClean="0"/>
              <a:t>2</a:t>
            </a:fld>
            <a:endParaRPr lang="en-US"/>
          </a:p>
        </p:txBody>
      </p:sp>
    </p:spTree>
    <p:extLst>
      <p:ext uri="{BB962C8B-B14F-4D97-AF65-F5344CB8AC3E}">
        <p14:creationId xmlns:p14="http://schemas.microsoft.com/office/powerpoint/2010/main" val="10458289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AC852F8-A54B-449A-BBD1-1C8558730716}" type="slidenum">
              <a:rPr lang="en-US" smtClean="0"/>
              <a:pPr/>
              <a:t>79</a:t>
            </a:fld>
            <a:endParaRPr lang="en-US"/>
          </a:p>
        </p:txBody>
      </p:sp>
    </p:spTree>
    <p:extLst>
      <p:ext uri="{BB962C8B-B14F-4D97-AF65-F5344CB8AC3E}">
        <p14:creationId xmlns:p14="http://schemas.microsoft.com/office/powerpoint/2010/main" val="11044745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@Entity:</a:t>
            </a:r>
          </a:p>
          <a:p>
            <a:r>
              <a:rPr lang="en-US" dirty="0"/>
              <a:t>	Contained persistent package.</a:t>
            </a:r>
            <a:r>
              <a:rPr lang="en-US" baseline="0" dirty="0"/>
              <a:t> It provide at least one no </a:t>
            </a:r>
            <a:r>
              <a:rPr lang="en-US" baseline="0" dirty="0" err="1"/>
              <a:t>argumented</a:t>
            </a:r>
            <a:r>
              <a:rPr lang="en-US" baseline="0" dirty="0"/>
              <a:t> Constructor.</a:t>
            </a:r>
          </a:p>
          <a:p>
            <a:r>
              <a:rPr lang="en-US" baseline="0" dirty="0"/>
              <a:t>	Syntax:</a:t>
            </a:r>
          </a:p>
          <a:p>
            <a:r>
              <a:rPr lang="en-US" baseline="0" dirty="0"/>
              <a:t>		</a:t>
            </a:r>
            <a:r>
              <a:rPr lang="en-US" sz="1200" b="0" i="0" kern="1200" dirty="0">
                <a:solidFill>
                  <a:schemeClr val="tx1"/>
                </a:solidFill>
                <a:effectLst/>
                <a:latin typeface="+mn-lt"/>
                <a:ea typeface="+mn-ea"/>
                <a:cs typeface="+mn-cs"/>
              </a:rPr>
              <a:t>@Entity public class Employee implements Serializable { }</a:t>
            </a:r>
            <a:endParaRPr lang="en-US" baseline="0" dirty="0"/>
          </a:p>
          <a:p>
            <a:endParaRPr lang="en-US" baseline="0" dirty="0"/>
          </a:p>
          <a:p>
            <a:r>
              <a:rPr lang="en-US" baseline="0" dirty="0"/>
              <a:t>@Table</a:t>
            </a:r>
          </a:p>
          <a:p>
            <a:r>
              <a:rPr lang="en-US" baseline="0" dirty="0"/>
              <a:t>	Details of employee or student that persist database. Use the schema and enforce constraints of column.</a:t>
            </a:r>
          </a:p>
          <a:p>
            <a:r>
              <a:rPr lang="en-US" baseline="0" dirty="0"/>
              <a:t>	Syntax:</a:t>
            </a:r>
          </a:p>
          <a:p>
            <a:r>
              <a:rPr lang="en-US" baseline="0" dirty="0"/>
              <a:t>		</a:t>
            </a:r>
            <a:r>
              <a:rPr lang="en-US" sz="1200" b="0" i="0" kern="1200" dirty="0">
                <a:solidFill>
                  <a:schemeClr val="tx1"/>
                </a:solidFill>
                <a:effectLst/>
                <a:latin typeface="+mn-lt"/>
                <a:ea typeface="+mn-ea"/>
                <a:cs typeface="+mn-cs"/>
              </a:rPr>
              <a:t>@Table(name = "employee")</a:t>
            </a:r>
            <a:endParaRPr lang="en-US" baseline="0" dirty="0"/>
          </a:p>
          <a:p>
            <a:endParaRPr lang="en-US" baseline="0" dirty="0"/>
          </a:p>
          <a:p>
            <a:r>
              <a:rPr lang="en-US" baseline="0" dirty="0"/>
              <a:t>@Column</a:t>
            </a:r>
          </a:p>
          <a:p>
            <a:r>
              <a:rPr lang="en-US" baseline="0" dirty="0"/>
              <a:t>	</a:t>
            </a:r>
            <a:r>
              <a:rPr lang="en-US" sz="1200" b="0" i="0" kern="1200" dirty="0">
                <a:solidFill>
                  <a:schemeClr val="tx1"/>
                </a:solidFill>
                <a:effectLst/>
                <a:latin typeface="+mn-lt"/>
                <a:ea typeface="+mn-ea"/>
                <a:cs typeface="+mn-cs"/>
              </a:rPr>
              <a:t>Name attribute of this annotation is used for specifying the table’s column name.</a:t>
            </a:r>
          </a:p>
          <a:p>
            <a:r>
              <a:rPr lang="en-US" sz="1200" b="0" i="0" kern="1200" baseline="0" dirty="0">
                <a:solidFill>
                  <a:schemeClr val="tx1"/>
                </a:solidFill>
                <a:effectLst/>
                <a:latin typeface="+mn-lt"/>
                <a:ea typeface="+mn-ea"/>
                <a:cs typeface="+mn-cs"/>
              </a:rPr>
              <a:t>	Syntax:</a:t>
            </a:r>
          </a:p>
          <a:p>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@Column(name = "</a:t>
            </a:r>
            <a:r>
              <a:rPr lang="en-US" sz="1200" b="0" i="0" kern="1200" dirty="0" err="1">
                <a:solidFill>
                  <a:schemeClr val="tx1"/>
                </a:solidFill>
                <a:effectLst/>
                <a:latin typeface="+mn-lt"/>
                <a:ea typeface="+mn-ea"/>
                <a:cs typeface="+mn-cs"/>
              </a:rPr>
              <a:t>employee_name</a:t>
            </a:r>
            <a:r>
              <a:rPr lang="en-US" sz="1200" b="0" i="0" kern="1200" dirty="0">
                <a:solidFill>
                  <a:schemeClr val="tx1"/>
                </a:solidFill>
                <a:effectLst/>
                <a:latin typeface="+mn-lt"/>
                <a:ea typeface="+mn-ea"/>
                <a:cs typeface="+mn-cs"/>
              </a:rPr>
              <a:t>")</a:t>
            </a:r>
          </a:p>
          <a:p>
            <a:r>
              <a:rPr lang="en-US" sz="1200" b="0" i="0" kern="1200" baseline="0" dirty="0">
                <a:solidFill>
                  <a:schemeClr val="tx1"/>
                </a:solidFill>
                <a:effectLst/>
                <a:latin typeface="+mn-lt"/>
                <a:ea typeface="+mn-ea"/>
                <a:cs typeface="+mn-cs"/>
              </a:rPr>
              <a:t>@Id</a:t>
            </a:r>
          </a:p>
          <a:p>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specifies the primary key of the entity.</a:t>
            </a:r>
          </a:p>
          <a:p>
            <a:r>
              <a:rPr lang="en-US" sz="1200" b="0" i="0" kern="1200" baseline="0" dirty="0">
                <a:solidFill>
                  <a:schemeClr val="tx1"/>
                </a:solidFill>
                <a:effectLst/>
                <a:latin typeface="+mn-lt"/>
                <a:ea typeface="+mn-ea"/>
                <a:cs typeface="+mn-cs"/>
              </a:rPr>
              <a:t>	Syntax:</a:t>
            </a:r>
          </a:p>
          <a:p>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@Id </a:t>
            </a:r>
          </a:p>
          <a:p>
            <a:r>
              <a:rPr lang="en-US" sz="1200" b="0" i="0" kern="1200" dirty="0">
                <a:solidFill>
                  <a:schemeClr val="tx1"/>
                </a:solidFill>
                <a:effectLst/>
                <a:latin typeface="+mn-lt"/>
                <a:ea typeface="+mn-ea"/>
                <a:cs typeface="+mn-cs"/>
              </a:rPr>
              <a:t>		@Column(name = "id")</a:t>
            </a:r>
          </a:p>
          <a:p>
            <a:r>
              <a:rPr lang="en-US" sz="1200" b="0" i="0" kern="1200" dirty="0">
                <a:solidFill>
                  <a:schemeClr val="tx1"/>
                </a:solidFill>
                <a:effectLst/>
                <a:latin typeface="+mn-lt"/>
                <a:ea typeface="+mn-ea"/>
                <a:cs typeface="+mn-cs"/>
              </a:rPr>
              <a:t>@Transient</a:t>
            </a:r>
          </a:p>
          <a:p>
            <a:r>
              <a:rPr lang="en-US" sz="1200" b="0" i="0" kern="1200" baseline="0" dirty="0">
                <a:solidFill>
                  <a:schemeClr val="tx1"/>
                </a:solidFill>
                <a:effectLst/>
                <a:latin typeface="+mn-lt"/>
                <a:ea typeface="+mn-ea"/>
                <a:cs typeface="+mn-cs"/>
              </a:rPr>
              <a:t>	Syntax:</a:t>
            </a:r>
          </a:p>
          <a:p>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@Transient </a:t>
            </a:r>
          </a:p>
          <a:p>
            <a:r>
              <a:rPr lang="en-US" sz="1200" b="0" i="0" kern="1200" dirty="0">
                <a:solidFill>
                  <a:schemeClr val="tx1"/>
                </a:solidFill>
                <a:effectLst/>
                <a:latin typeface="+mn-lt"/>
                <a:ea typeface="+mn-ea"/>
                <a:cs typeface="+mn-cs"/>
              </a:rPr>
              <a:t>		Private </a:t>
            </a:r>
            <a:r>
              <a:rPr lang="en-US" sz="1200" b="0" i="0" kern="1200" dirty="0" err="1">
                <a:solidFill>
                  <a:schemeClr val="tx1"/>
                </a:solidFill>
                <a:effectLst/>
                <a:latin typeface="+mn-lt"/>
                <a:ea typeface="+mn-ea"/>
                <a:cs typeface="+mn-cs"/>
              </a:rPr>
              <a:t>int</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employeePhone</a:t>
            </a:r>
            <a:r>
              <a:rPr lang="en-US" sz="1200" b="0" i="0" kern="1200" dirty="0">
                <a:solidFill>
                  <a:schemeClr val="tx1"/>
                </a:solidFill>
                <a:effectLst/>
                <a:latin typeface="+mn-lt"/>
                <a:ea typeface="+mn-ea"/>
                <a:cs typeface="+mn-cs"/>
              </a:rPr>
              <a:t>;</a:t>
            </a:r>
            <a:endParaRPr lang="en-US" baseline="0" dirty="0"/>
          </a:p>
        </p:txBody>
      </p:sp>
      <p:sp>
        <p:nvSpPr>
          <p:cNvPr id="4" name="Slide Number Placeholder 3"/>
          <p:cNvSpPr>
            <a:spLocks noGrp="1"/>
          </p:cNvSpPr>
          <p:nvPr>
            <p:ph type="sldNum" sz="quarter" idx="10"/>
          </p:nvPr>
        </p:nvSpPr>
        <p:spPr/>
        <p:txBody>
          <a:bodyPr/>
          <a:lstStyle/>
          <a:p>
            <a:fld id="{4537AC76-B5B6-4D22-964E-8311652E7560}" type="slidenum">
              <a:rPr lang="en-US" smtClean="0"/>
              <a:t>4</a:t>
            </a:fld>
            <a:endParaRPr lang="en-US"/>
          </a:p>
        </p:txBody>
      </p:sp>
    </p:spTree>
    <p:extLst>
      <p:ext uri="{BB962C8B-B14F-4D97-AF65-F5344CB8AC3E}">
        <p14:creationId xmlns:p14="http://schemas.microsoft.com/office/powerpoint/2010/main" val="27868265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Refer: </a:t>
            </a:r>
            <a:r>
              <a:rPr lang="en-IN" dirty="0">
                <a:hlinkClick r:id="rId3"/>
              </a:rPr>
              <a:t>https://docs.jboss.org/hibernate/core/3.3/reference/en/html/mapping.html</a:t>
            </a:r>
            <a:endParaRPr lang="en-IN" dirty="0"/>
          </a:p>
        </p:txBody>
      </p:sp>
      <p:sp>
        <p:nvSpPr>
          <p:cNvPr id="4" name="Slide Number Placeholder 3"/>
          <p:cNvSpPr>
            <a:spLocks noGrp="1"/>
          </p:cNvSpPr>
          <p:nvPr>
            <p:ph type="sldNum" sz="quarter" idx="5"/>
          </p:nvPr>
        </p:nvSpPr>
        <p:spPr/>
        <p:txBody>
          <a:bodyPr/>
          <a:lstStyle/>
          <a:p>
            <a:fld id="{4537AC76-B5B6-4D22-964E-8311652E7560}" type="slidenum">
              <a:rPr lang="en-US" smtClean="0"/>
              <a:t>11</a:t>
            </a:fld>
            <a:endParaRPr lang="en-US"/>
          </a:p>
        </p:txBody>
      </p:sp>
    </p:spTree>
    <p:extLst>
      <p:ext uri="{BB962C8B-B14F-4D97-AF65-F5344CB8AC3E}">
        <p14:creationId xmlns:p14="http://schemas.microsoft.com/office/powerpoint/2010/main" val="4480336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GeneratedValue</a:t>
            </a:r>
            <a:r>
              <a:rPr lang="en-US" sz="1200" b="0" i="0" kern="1200" dirty="0">
                <a:solidFill>
                  <a:schemeClr val="tx1"/>
                </a:solidFill>
                <a:effectLst/>
                <a:latin typeface="+mn-lt"/>
                <a:ea typeface="+mn-ea"/>
                <a:cs typeface="+mn-cs"/>
              </a:rPr>
              <a:t> defines how to generate value for the given column. </a:t>
            </a:r>
            <a:r>
              <a:rPr lang="en-US" sz="1200" b="0" i="0" kern="1200" dirty="0" err="1">
                <a:solidFill>
                  <a:schemeClr val="tx1"/>
                </a:solidFill>
                <a:effectLst/>
                <a:latin typeface="+mn-lt"/>
                <a:ea typeface="+mn-ea"/>
                <a:cs typeface="+mn-cs"/>
              </a:rPr>
              <a:t>GenerationType.AUTO</a:t>
            </a:r>
            <a:r>
              <a:rPr lang="en-US" sz="1200" b="0" i="0" kern="1200" dirty="0">
                <a:solidFill>
                  <a:schemeClr val="tx1"/>
                </a:solidFill>
                <a:effectLst/>
                <a:latin typeface="+mn-lt"/>
                <a:ea typeface="+mn-ea"/>
                <a:cs typeface="+mn-cs"/>
              </a:rPr>
              <a:t> sets @</a:t>
            </a:r>
            <a:r>
              <a:rPr lang="en-US" sz="1200" b="0" i="0" kern="1200" dirty="0" err="1">
                <a:solidFill>
                  <a:schemeClr val="tx1"/>
                </a:solidFill>
                <a:effectLst/>
                <a:latin typeface="+mn-lt"/>
                <a:ea typeface="+mn-ea"/>
                <a:cs typeface="+mn-cs"/>
              </a:rPr>
              <a:t>GeneratedValue</a:t>
            </a:r>
            <a:r>
              <a:rPr lang="en-US" sz="1200" b="0" i="0" kern="1200" dirty="0">
                <a:solidFill>
                  <a:schemeClr val="tx1"/>
                </a:solidFill>
                <a:effectLst/>
                <a:latin typeface="+mn-lt"/>
                <a:ea typeface="+mn-ea"/>
                <a:cs typeface="+mn-cs"/>
              </a:rPr>
              <a:t> automatic.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If table has defined any default value or it has defined any auto increment in table then in that case we use</a:t>
            </a:r>
            <a:br>
              <a:rPr lang="en-US" sz="1200" b="0" i="0"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GeneratedValue</a:t>
            </a:r>
            <a:r>
              <a:rPr lang="en-US" sz="1200" kern="1200" dirty="0">
                <a:solidFill>
                  <a:schemeClr val="tx1"/>
                </a:solidFill>
                <a:effectLst/>
                <a:latin typeface="+mn-lt"/>
                <a:ea typeface="+mn-ea"/>
                <a:cs typeface="+mn-cs"/>
              </a:rPr>
              <a:t>(strategy=</a:t>
            </a:r>
            <a:r>
              <a:rPr lang="en-US" sz="1200" kern="1200" dirty="0" err="1">
                <a:solidFill>
                  <a:schemeClr val="tx1"/>
                </a:solidFill>
                <a:effectLst/>
                <a:latin typeface="+mn-lt"/>
                <a:ea typeface="+mn-ea"/>
                <a:cs typeface="+mn-cs"/>
              </a:rPr>
              <a:t>GenerationType.AUTO</a:t>
            </a:r>
            <a:r>
              <a:rPr lang="en-US" sz="1200" kern="1200" dirty="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fld id="{4537AC76-B5B6-4D22-964E-8311652E7560}" type="slidenum">
              <a:rPr lang="en-US" smtClean="0"/>
              <a:t>12</a:t>
            </a:fld>
            <a:endParaRPr lang="en-US"/>
          </a:p>
        </p:txBody>
      </p:sp>
    </p:spTree>
    <p:extLst>
      <p:ext uri="{BB962C8B-B14F-4D97-AF65-F5344CB8AC3E}">
        <p14:creationId xmlns:p14="http://schemas.microsoft.com/office/powerpoint/2010/main" val="41458974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According to the relationship each student should have a unique address.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To create this relationship you need to have a STUDENT and ADDRESS table. The relational model is shown below.</a:t>
            </a:r>
          </a:p>
          <a:p>
            <a:br>
              <a:rPr lang="en-US" dirty="0"/>
            </a:br>
            <a:r>
              <a:rPr lang="en-US" dirty="0"/>
              <a:t>Syntax:</a:t>
            </a:r>
          </a:p>
          <a:p>
            <a:r>
              <a:rPr lang="en-US" dirty="0"/>
              <a:t>	</a:t>
            </a:r>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OneToOne</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PrimaryKeyJoinColumn</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	private Customer </a:t>
            </a:r>
            <a:r>
              <a:rPr lang="en-US" sz="1200" b="0" i="0" kern="1200" dirty="0" err="1">
                <a:solidFill>
                  <a:schemeClr val="tx1"/>
                </a:solidFill>
                <a:effectLst/>
                <a:latin typeface="+mn-lt"/>
                <a:ea typeface="+mn-ea"/>
                <a:cs typeface="+mn-cs"/>
              </a:rPr>
              <a:t>customer</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 </a:t>
            </a:r>
          </a:p>
          <a:p>
            <a:r>
              <a:rPr lang="en-US" sz="1200" b="0" i="0" kern="1200" dirty="0">
                <a:solidFill>
                  <a:schemeClr val="tx1"/>
                </a:solidFill>
                <a:effectLst/>
                <a:latin typeface="+mn-lt"/>
                <a:ea typeface="+mn-ea"/>
                <a:cs typeface="+mn-cs"/>
              </a:rPr>
              <a:t>	public </a:t>
            </a:r>
            <a:r>
              <a:rPr lang="en-US" sz="1200" b="0" i="0" kern="1200" dirty="0" err="1">
                <a:solidFill>
                  <a:schemeClr val="tx1"/>
                </a:solidFill>
                <a:effectLst/>
                <a:latin typeface="+mn-lt"/>
                <a:ea typeface="+mn-ea"/>
                <a:cs typeface="+mn-cs"/>
              </a:rPr>
              <a:t>CustomerDetails</a:t>
            </a:r>
            <a:r>
              <a:rPr lang="en-US" sz="1200" b="0" i="0" kern="1200" dirty="0">
                <a:solidFill>
                  <a:schemeClr val="tx1"/>
                </a:solidFill>
                <a:effectLst/>
                <a:latin typeface="+mn-lt"/>
                <a:ea typeface="+mn-ea"/>
                <a:cs typeface="+mn-cs"/>
              </a:rPr>
              <a:t>() {</a:t>
            </a:r>
          </a:p>
          <a:p>
            <a:r>
              <a:rPr lang="en-US" sz="1200" b="0" i="0" kern="1200" dirty="0">
                <a:solidFill>
                  <a:schemeClr val="tx1"/>
                </a:solidFill>
                <a:effectLst/>
                <a:latin typeface="+mn-lt"/>
                <a:ea typeface="+mn-ea"/>
                <a:cs typeface="+mn-cs"/>
              </a:rPr>
              <a:t>	}</a:t>
            </a:r>
          </a:p>
          <a:p>
            <a:endParaRPr lang="en-US" dirty="0"/>
          </a:p>
        </p:txBody>
      </p:sp>
      <p:sp>
        <p:nvSpPr>
          <p:cNvPr id="4" name="Slide Number Placeholder 3"/>
          <p:cNvSpPr>
            <a:spLocks noGrp="1"/>
          </p:cNvSpPr>
          <p:nvPr>
            <p:ph type="sldNum" sz="quarter" idx="10"/>
          </p:nvPr>
        </p:nvSpPr>
        <p:spPr/>
        <p:txBody>
          <a:bodyPr/>
          <a:lstStyle/>
          <a:p>
            <a:fld id="{4537AC76-B5B6-4D22-964E-8311652E7560}" type="slidenum">
              <a:rPr lang="en-US" smtClean="0"/>
              <a:t>19</a:t>
            </a:fld>
            <a:endParaRPr lang="en-US"/>
          </a:p>
        </p:txBody>
      </p:sp>
    </p:spTree>
    <p:extLst>
      <p:ext uri="{BB962C8B-B14F-4D97-AF65-F5344CB8AC3E}">
        <p14:creationId xmlns:p14="http://schemas.microsoft.com/office/powerpoint/2010/main" val="38121819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537AC76-B5B6-4D22-964E-8311652E7560}" type="slidenum">
              <a:rPr lang="en-US" smtClean="0"/>
              <a:t>50</a:t>
            </a:fld>
            <a:endParaRPr lang="en-US"/>
          </a:p>
        </p:txBody>
      </p:sp>
    </p:spTree>
    <p:extLst>
      <p:ext uri="{BB962C8B-B14F-4D97-AF65-F5344CB8AC3E}">
        <p14:creationId xmlns:p14="http://schemas.microsoft.com/office/powerpoint/2010/main" val="34293017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Mapped by can be used only in one class because one table must contain foreign key constraint. if mapped by can be applied on both side then it remove foreign key from both table and without foreign key there is no relation b/w two tables.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it can be use for following annotations:- 1.@OneTone 2.@OneToMany 3.@ManyToMany</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It cannot be use for following annotation :- 1.@ManyToOne</a:t>
            </a:r>
            <a:endParaRPr lang="en-US" dirty="0"/>
          </a:p>
        </p:txBody>
      </p:sp>
      <p:sp>
        <p:nvSpPr>
          <p:cNvPr id="4" name="Slide Number Placeholder 3"/>
          <p:cNvSpPr>
            <a:spLocks noGrp="1"/>
          </p:cNvSpPr>
          <p:nvPr>
            <p:ph type="sldNum" sz="quarter" idx="10"/>
          </p:nvPr>
        </p:nvSpPr>
        <p:spPr/>
        <p:txBody>
          <a:bodyPr/>
          <a:lstStyle/>
          <a:p>
            <a:fld id="{4537AC76-B5B6-4D22-964E-8311652E7560}" type="slidenum">
              <a:rPr lang="en-US" smtClean="0"/>
              <a:t>53</a:t>
            </a:fld>
            <a:endParaRPr lang="en-US"/>
          </a:p>
        </p:txBody>
      </p:sp>
    </p:spTree>
    <p:extLst>
      <p:ext uri="{BB962C8B-B14F-4D97-AF65-F5344CB8AC3E}">
        <p14:creationId xmlns:p14="http://schemas.microsoft.com/office/powerpoint/2010/main" val="16328605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537AC76-B5B6-4D22-964E-8311652E7560}" type="slidenum">
              <a:rPr lang="en-US" smtClean="0"/>
              <a:t>68</a:t>
            </a:fld>
            <a:endParaRPr lang="en-US"/>
          </a:p>
        </p:txBody>
      </p:sp>
    </p:spTree>
    <p:extLst>
      <p:ext uri="{BB962C8B-B14F-4D97-AF65-F5344CB8AC3E}">
        <p14:creationId xmlns:p14="http://schemas.microsoft.com/office/powerpoint/2010/main" val="41562543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537AC76-B5B6-4D22-964E-8311652E7560}" type="slidenum">
              <a:rPr lang="en-US" smtClean="0"/>
              <a:t>76</a:t>
            </a:fld>
            <a:endParaRPr lang="en-US"/>
          </a:p>
        </p:txBody>
      </p:sp>
    </p:spTree>
    <p:extLst>
      <p:ext uri="{BB962C8B-B14F-4D97-AF65-F5344CB8AC3E}">
        <p14:creationId xmlns:p14="http://schemas.microsoft.com/office/powerpoint/2010/main" val="413021536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29D534C-5B7A-4D62-9124-9DF4AABF2CFC}" type="datetimeFigureOut">
              <a:rPr lang="en-US" smtClean="0"/>
              <a:t>8/17/2019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E708244-4F68-4DD1-9E63-25A8E191BAA8}" type="slidenum">
              <a:rPr lang="en-US" smtClean="0"/>
              <a:t>‹#›</a:t>
            </a:fld>
            <a:endParaRPr lang="en-US"/>
          </a:p>
        </p:txBody>
      </p:sp>
      <p:pic>
        <p:nvPicPr>
          <p:cNvPr id="10" name="Picture 9" descr="0000001.jpg"/>
          <p:cNvPicPr>
            <a:picLocks noChangeAspect="1"/>
          </p:cNvPicPr>
          <p:nvPr/>
        </p:nvPicPr>
        <p:blipFill>
          <a:blip r:embed="rId2" cstate="print"/>
          <a:stretch>
            <a:fillRect/>
          </a:stretch>
        </p:blipFill>
        <p:spPr>
          <a:xfrm>
            <a:off x="0" y="0"/>
            <a:ext cx="9144000" cy="6896746"/>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9D534C-5B7A-4D62-9124-9DF4AABF2CFC}" type="datetimeFigureOut">
              <a:rPr lang="en-US" smtClean="0"/>
              <a:t>8/17/2019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E708244-4F68-4DD1-9E63-25A8E191BAA8}"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9D534C-5B7A-4D62-9124-9DF4AABF2CFC}" type="datetimeFigureOut">
              <a:rPr lang="en-US" smtClean="0"/>
              <a:t>8/17/2019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E708244-4F68-4DD1-9E63-25A8E191BAA8}"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7813"/>
            <a:ext cx="8229600" cy="1139825"/>
          </a:xfrm>
        </p:spPr>
        <p:txBody>
          <a:bodyPr/>
          <a:lstStyle/>
          <a:p>
            <a:r>
              <a:rPr lang="en-US"/>
              <a:t>Click to edit Master title style</a:t>
            </a:r>
          </a:p>
        </p:txBody>
      </p:sp>
      <p:sp>
        <p:nvSpPr>
          <p:cNvPr id="3" name="Table Placeholder 2"/>
          <p:cNvSpPr>
            <a:spLocks noGrp="1"/>
          </p:cNvSpPr>
          <p:nvPr>
            <p:ph type="tbl" idx="1"/>
          </p:nvPr>
        </p:nvSpPr>
        <p:spPr>
          <a:xfrm>
            <a:off x="457200" y="1600200"/>
            <a:ext cx="8229600" cy="4525963"/>
          </a:xfrm>
        </p:spPr>
        <p:txBody>
          <a:bodyPr/>
          <a:lstStyle/>
          <a:p>
            <a:r>
              <a:rPr lang="en-US"/>
              <a:t>Click icon to add table</a:t>
            </a:r>
          </a:p>
        </p:txBody>
      </p:sp>
      <p:sp>
        <p:nvSpPr>
          <p:cNvPr id="4" name="Date Placeholder 3"/>
          <p:cNvSpPr>
            <a:spLocks noGrp="1"/>
          </p:cNvSpPr>
          <p:nvPr>
            <p:ph type="dt" sz="half" idx="10"/>
          </p:nvPr>
        </p:nvSpPr>
        <p:spPr>
          <a:xfrm>
            <a:off x="457200" y="6245225"/>
            <a:ext cx="2133600" cy="476250"/>
          </a:xfrm>
        </p:spPr>
        <p:txBody>
          <a:bodyPr/>
          <a:lstStyle>
            <a:lvl1pPr>
              <a:defRPr/>
            </a:lvl1pPr>
          </a:lstStyle>
          <a:p>
            <a:fld id="{429D534C-5B7A-4D62-9124-9DF4AABF2CFC}" type="datetimeFigureOut">
              <a:rPr lang="en-US" smtClean="0"/>
              <a:t>8/17/2019</a:t>
            </a:fld>
            <a:endParaRPr lang="en-US"/>
          </a:p>
        </p:txBody>
      </p:sp>
      <p:sp>
        <p:nvSpPr>
          <p:cNvPr id="5" name="Footer Placeholder 4"/>
          <p:cNvSpPr>
            <a:spLocks noGrp="1"/>
          </p:cNvSpPr>
          <p:nvPr>
            <p:ph type="ftr" sz="quarter" idx="11"/>
          </p:nvPr>
        </p:nvSpPr>
        <p:spPr>
          <a:xfrm>
            <a:off x="3124200" y="6245225"/>
            <a:ext cx="2895600" cy="476250"/>
          </a:xfrm>
        </p:spPr>
        <p:txBody>
          <a:bodyPr/>
          <a:lstStyle>
            <a:lvl1pPr>
              <a:defRPr/>
            </a:lvl1pPr>
          </a:lstStyle>
          <a:p>
            <a:endParaRPr lang="en-US"/>
          </a:p>
        </p:txBody>
      </p:sp>
      <p:sp>
        <p:nvSpPr>
          <p:cNvPr id="6" name="Slide Number Placeholder 5"/>
          <p:cNvSpPr>
            <a:spLocks noGrp="1"/>
          </p:cNvSpPr>
          <p:nvPr>
            <p:ph type="sldNum" sz="quarter" idx="12"/>
          </p:nvPr>
        </p:nvSpPr>
        <p:spPr>
          <a:xfrm>
            <a:off x="6553200" y="6245225"/>
            <a:ext cx="2133600" cy="476250"/>
          </a:xfrm>
        </p:spPr>
        <p:txBody>
          <a:bodyPr/>
          <a:lstStyle>
            <a:lvl1pPr>
              <a:defRPr/>
            </a:lvl1pPr>
          </a:lstStyle>
          <a:p>
            <a:fld id="{EE708244-4F68-4DD1-9E63-25A8E191BAA8}" type="slidenum">
              <a:rPr lang="en-US" smtClean="0"/>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7813"/>
            <a:ext cx="8229600" cy="1139825"/>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457200" y="6245225"/>
            <a:ext cx="2133600" cy="476250"/>
          </a:xfrm>
        </p:spPr>
        <p:txBody>
          <a:bodyPr/>
          <a:lstStyle>
            <a:lvl1pPr>
              <a:defRPr/>
            </a:lvl1pPr>
          </a:lstStyle>
          <a:p>
            <a:fld id="{429D534C-5B7A-4D62-9124-9DF4AABF2CFC}" type="datetimeFigureOut">
              <a:rPr lang="en-US" smtClean="0"/>
              <a:t>8/17/2019</a:t>
            </a:fld>
            <a:endParaRPr lang="en-US"/>
          </a:p>
        </p:txBody>
      </p:sp>
      <p:sp>
        <p:nvSpPr>
          <p:cNvPr id="6" name="Footer Placeholder 5"/>
          <p:cNvSpPr>
            <a:spLocks noGrp="1"/>
          </p:cNvSpPr>
          <p:nvPr>
            <p:ph type="ftr" sz="quarter" idx="11"/>
          </p:nvPr>
        </p:nvSpPr>
        <p:spPr>
          <a:xfrm>
            <a:off x="3124200" y="6245225"/>
            <a:ext cx="2895600" cy="476250"/>
          </a:xfrm>
        </p:spPr>
        <p:txBody>
          <a:bodyPr/>
          <a:lstStyle>
            <a:lvl1pPr>
              <a:defRPr/>
            </a:lvl1pPr>
          </a:lstStyle>
          <a:p>
            <a:endParaRPr lang="en-US"/>
          </a:p>
        </p:txBody>
      </p:sp>
      <p:sp>
        <p:nvSpPr>
          <p:cNvPr id="7" name="Slide Number Placeholder 6"/>
          <p:cNvSpPr>
            <a:spLocks noGrp="1"/>
          </p:cNvSpPr>
          <p:nvPr>
            <p:ph type="sldNum" sz="quarter" idx="12"/>
          </p:nvPr>
        </p:nvSpPr>
        <p:spPr>
          <a:xfrm>
            <a:off x="6553200" y="6245225"/>
            <a:ext cx="2133600" cy="476250"/>
          </a:xfrm>
        </p:spPr>
        <p:txBody>
          <a:bodyPr/>
          <a:lstStyle>
            <a:lvl1pPr>
              <a:defRPr/>
            </a:lvl1pPr>
          </a:lstStyle>
          <a:p>
            <a:fld id="{EE708244-4F68-4DD1-9E63-25A8E191BAA8}" type="slidenum">
              <a:rPr lang="en-US" smtClean="0"/>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7813"/>
            <a:ext cx="8229600" cy="1139825"/>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600200"/>
            <a:ext cx="40386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3938588"/>
            <a:ext cx="40386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5"/>
          <p:cNvSpPr>
            <a:spLocks noGrp="1"/>
          </p:cNvSpPr>
          <p:nvPr>
            <p:ph type="dt" sz="half" idx="10"/>
          </p:nvPr>
        </p:nvSpPr>
        <p:spPr>
          <a:xfrm>
            <a:off x="457200" y="6245225"/>
            <a:ext cx="2133600" cy="476250"/>
          </a:xfrm>
        </p:spPr>
        <p:txBody>
          <a:bodyPr/>
          <a:lstStyle>
            <a:lvl1pPr>
              <a:defRPr/>
            </a:lvl1pPr>
          </a:lstStyle>
          <a:p>
            <a:fld id="{429D534C-5B7A-4D62-9124-9DF4AABF2CFC}" type="datetimeFigureOut">
              <a:rPr lang="en-US" smtClean="0"/>
              <a:t>8/17/2019</a:t>
            </a:fld>
            <a:endParaRPr lang="en-US"/>
          </a:p>
        </p:txBody>
      </p:sp>
      <p:sp>
        <p:nvSpPr>
          <p:cNvPr id="7" name="Footer Placeholder 6"/>
          <p:cNvSpPr>
            <a:spLocks noGrp="1"/>
          </p:cNvSpPr>
          <p:nvPr>
            <p:ph type="ftr" sz="quarter" idx="11"/>
          </p:nvPr>
        </p:nvSpPr>
        <p:spPr>
          <a:xfrm>
            <a:off x="3124200" y="6245225"/>
            <a:ext cx="2895600" cy="476250"/>
          </a:xfrm>
        </p:spPr>
        <p:txBody>
          <a:bodyPr/>
          <a:lstStyle>
            <a:lvl1pPr>
              <a:defRPr/>
            </a:lvl1pPr>
          </a:lstStyle>
          <a:p>
            <a:endParaRPr lang="en-US"/>
          </a:p>
        </p:txBody>
      </p:sp>
      <p:sp>
        <p:nvSpPr>
          <p:cNvPr id="8" name="Slide Number Placeholder 7"/>
          <p:cNvSpPr>
            <a:spLocks noGrp="1"/>
          </p:cNvSpPr>
          <p:nvPr>
            <p:ph type="sldNum" sz="quarter" idx="12"/>
          </p:nvPr>
        </p:nvSpPr>
        <p:spPr>
          <a:xfrm>
            <a:off x="6553200" y="6245225"/>
            <a:ext cx="2133600" cy="476250"/>
          </a:xfrm>
        </p:spPr>
        <p:txBody>
          <a:bodyPr/>
          <a:lstStyle>
            <a:lvl1pPr>
              <a:defRPr/>
            </a:lvl1pPr>
          </a:lstStyle>
          <a:p>
            <a:fld id="{EE708244-4F68-4DD1-9E63-25A8E191BAA8}" type="slidenum">
              <a:rPr lang="en-US" smtClean="0"/>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AndTwoObj">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7813"/>
            <a:ext cx="8229600" cy="1139825"/>
          </a:xfrm>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600200"/>
            <a:ext cx="40386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3938588"/>
            <a:ext cx="40386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5"/>
          <p:cNvSpPr>
            <a:spLocks noGrp="1"/>
          </p:cNvSpPr>
          <p:nvPr>
            <p:ph type="dt" sz="half" idx="10"/>
          </p:nvPr>
        </p:nvSpPr>
        <p:spPr>
          <a:xfrm>
            <a:off x="457200" y="6245225"/>
            <a:ext cx="2133600" cy="476250"/>
          </a:xfrm>
        </p:spPr>
        <p:txBody>
          <a:bodyPr/>
          <a:lstStyle>
            <a:lvl1pPr>
              <a:defRPr/>
            </a:lvl1pPr>
          </a:lstStyle>
          <a:p>
            <a:fld id="{429D534C-5B7A-4D62-9124-9DF4AABF2CFC}" type="datetimeFigureOut">
              <a:rPr lang="en-US" smtClean="0"/>
              <a:t>8/17/2019</a:t>
            </a:fld>
            <a:endParaRPr lang="en-US"/>
          </a:p>
        </p:txBody>
      </p:sp>
      <p:sp>
        <p:nvSpPr>
          <p:cNvPr id="7" name="Footer Placeholder 6"/>
          <p:cNvSpPr>
            <a:spLocks noGrp="1"/>
          </p:cNvSpPr>
          <p:nvPr>
            <p:ph type="ftr" sz="quarter" idx="11"/>
          </p:nvPr>
        </p:nvSpPr>
        <p:spPr>
          <a:xfrm>
            <a:off x="3124200" y="6245225"/>
            <a:ext cx="2895600" cy="476250"/>
          </a:xfrm>
        </p:spPr>
        <p:txBody>
          <a:bodyPr/>
          <a:lstStyle>
            <a:lvl1pPr>
              <a:defRPr/>
            </a:lvl1pPr>
          </a:lstStyle>
          <a:p>
            <a:endParaRPr lang="en-US"/>
          </a:p>
        </p:txBody>
      </p:sp>
      <p:sp>
        <p:nvSpPr>
          <p:cNvPr id="8" name="Slide Number Placeholder 7"/>
          <p:cNvSpPr>
            <a:spLocks noGrp="1"/>
          </p:cNvSpPr>
          <p:nvPr>
            <p:ph type="sldNum" sz="quarter" idx="12"/>
          </p:nvPr>
        </p:nvSpPr>
        <p:spPr>
          <a:xfrm>
            <a:off x="6553200" y="6245225"/>
            <a:ext cx="2133600" cy="476250"/>
          </a:xfrm>
        </p:spPr>
        <p:txBody>
          <a:bodyPr/>
          <a:lstStyle>
            <a:lvl1pPr>
              <a:defRPr/>
            </a:lvl1pPr>
          </a:lstStyle>
          <a:p>
            <a:fld id="{EE708244-4F68-4DD1-9E63-25A8E191BAA8}"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9" name="Picture 8" descr="0000002.jpg"/>
          <p:cNvPicPr>
            <a:picLocks noChangeAspect="1"/>
          </p:cNvPicPr>
          <p:nvPr/>
        </p:nvPicPr>
        <p:blipFill>
          <a:blip r:embed="rId2" cstate="print"/>
          <a:stretch>
            <a:fillRect/>
          </a:stretch>
        </p:blipFill>
        <p:spPr>
          <a:xfrm>
            <a:off x="0" y="0"/>
            <a:ext cx="9144000" cy="6896746"/>
          </a:xfrm>
          <a:prstGeom prst="rect">
            <a:avLst/>
          </a:prstGeom>
        </p:spPr>
      </p:pic>
      <p:sp>
        <p:nvSpPr>
          <p:cNvPr id="2" name="Title 1"/>
          <p:cNvSpPr>
            <a:spLocks noGrp="1"/>
          </p:cNvSpPr>
          <p:nvPr>
            <p:ph type="title"/>
          </p:nvPr>
        </p:nvSpPr>
        <p:spPr>
          <a:xfrm>
            <a:off x="1981200" y="76200"/>
            <a:ext cx="6934200" cy="639762"/>
          </a:xfrm>
        </p:spPr>
        <p:txBody>
          <a:bodyPr>
            <a:normAutofit/>
          </a:bodyPr>
          <a:lstStyle>
            <a:lvl1pPr>
              <a:defRPr sz="3200" b="1">
                <a:solidFill>
                  <a:schemeClr val="bg1"/>
                </a:solidFill>
                <a:latin typeface="+mn-lt"/>
              </a:defRPr>
            </a:lvl1pPr>
          </a:lstStyle>
          <a:p>
            <a:r>
              <a:rPr lang="en-US" dirty="0"/>
              <a:t>Click to edit Master title style</a:t>
            </a:r>
          </a:p>
        </p:txBody>
      </p:sp>
      <p:sp>
        <p:nvSpPr>
          <p:cNvPr id="3" name="Content Placeholder 2"/>
          <p:cNvSpPr>
            <a:spLocks noGrp="1"/>
          </p:cNvSpPr>
          <p:nvPr>
            <p:ph idx="1"/>
          </p:nvPr>
        </p:nvSpPr>
        <p:spPr/>
        <p:txBody>
          <a:bodyPr>
            <a:normAutofit/>
          </a:bodyPr>
          <a:lstStyle>
            <a:lvl1pPr>
              <a:defRPr sz="1600" b="1">
                <a:latin typeface="+mn-lt"/>
              </a:defRPr>
            </a:lvl1pPr>
            <a:lvl2pPr>
              <a:defRPr sz="1400">
                <a:latin typeface="+mn-lt"/>
              </a:defRPr>
            </a:lvl2pPr>
            <a:lvl3pPr>
              <a:defRPr sz="1200">
                <a:latin typeface="+mn-lt"/>
              </a:defRPr>
            </a:lvl3pPr>
            <a:lvl4pPr>
              <a:defRPr sz="1100">
                <a:latin typeface="+mn-lt"/>
              </a:defRPr>
            </a:lvl4pPr>
            <a:lvl5pPr>
              <a:defRPr sz="1100">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429D534C-5B7A-4D62-9124-9DF4AABF2CFC}" type="datetimeFigureOut">
              <a:rPr lang="en-US" smtClean="0"/>
              <a:t>8/17/2019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E708244-4F68-4DD1-9E63-25A8E191BAA8}"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29D534C-5B7A-4D62-9124-9DF4AABF2CFC}" type="datetimeFigureOut">
              <a:rPr lang="en-US" smtClean="0"/>
              <a:t>8/17/2019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E708244-4F68-4DD1-9E63-25A8E191BAA8}"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29D534C-5B7A-4D62-9124-9DF4AABF2CFC}" type="datetimeFigureOut">
              <a:rPr lang="en-US" smtClean="0"/>
              <a:t>8/17/2019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E708244-4F68-4DD1-9E63-25A8E191BAA8}" type="slidenum">
              <a:rPr lang="en-US" smtClean="0"/>
              <a:t>‹#›</a:t>
            </a:fld>
            <a:endParaRPr lang="en-US"/>
          </a:p>
        </p:txBody>
      </p:sp>
      <p:pic>
        <p:nvPicPr>
          <p:cNvPr id="13" name="Picture 12" descr="0000005.jpg"/>
          <p:cNvPicPr>
            <a:picLocks noChangeAspect="1"/>
          </p:cNvPicPr>
          <p:nvPr/>
        </p:nvPicPr>
        <p:blipFill>
          <a:blip r:embed="rId2" cstate="print"/>
          <a:stretch>
            <a:fillRect/>
          </a:stretch>
        </p:blipFill>
        <p:spPr>
          <a:xfrm>
            <a:off x="0" y="0"/>
            <a:ext cx="9144000" cy="6896746"/>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29D534C-5B7A-4D62-9124-9DF4AABF2CFC}" type="datetimeFigureOut">
              <a:rPr lang="en-US" smtClean="0"/>
              <a:t>8/17/2019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E708244-4F68-4DD1-9E63-25A8E191BAA8}"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29D534C-5B7A-4D62-9124-9DF4AABF2CFC}" type="datetimeFigureOut">
              <a:rPr lang="en-US" smtClean="0"/>
              <a:t>8/17/2019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E708244-4F68-4DD1-9E63-25A8E191BAA8}" type="slidenum">
              <a:rPr lang="en-US" smtClean="0"/>
              <a:t>‹#›</a:t>
            </a:fld>
            <a:endParaRPr lang="en-US"/>
          </a:p>
        </p:txBody>
      </p:sp>
      <p:pic>
        <p:nvPicPr>
          <p:cNvPr id="8" name="Picture 7" descr="0000006.jpg"/>
          <p:cNvPicPr>
            <a:picLocks noChangeAspect="1"/>
          </p:cNvPicPr>
          <p:nvPr/>
        </p:nvPicPr>
        <p:blipFill>
          <a:blip r:embed="rId2" cstate="print"/>
          <a:stretch>
            <a:fillRect/>
          </a:stretch>
        </p:blipFill>
        <p:spPr>
          <a:xfrm>
            <a:off x="0" y="0"/>
            <a:ext cx="9144000" cy="6896746"/>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9D534C-5B7A-4D62-9124-9DF4AABF2CFC}" type="datetimeFigureOut">
              <a:rPr lang="en-US" smtClean="0"/>
              <a:t>8/17/2019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E708244-4F68-4DD1-9E63-25A8E191BAA8}" type="slidenum">
              <a:rPr lang="en-US" smtClean="0"/>
              <a:t>‹#›</a:t>
            </a:fld>
            <a:endParaRPr lang="en-US"/>
          </a:p>
        </p:txBody>
      </p:sp>
      <p:pic>
        <p:nvPicPr>
          <p:cNvPr id="10" name="Picture 9" descr="0000004.jpg"/>
          <p:cNvPicPr>
            <a:picLocks noChangeAspect="1"/>
          </p:cNvPicPr>
          <p:nvPr/>
        </p:nvPicPr>
        <p:blipFill>
          <a:blip r:embed="rId2" cstate="print"/>
          <a:stretch>
            <a:fillRect/>
          </a:stretch>
        </p:blipFill>
        <p:spPr>
          <a:xfrm>
            <a:off x="0" y="0"/>
            <a:ext cx="9144000" cy="6896746"/>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29D534C-5B7A-4D62-9124-9DF4AABF2CFC}" type="datetimeFigureOut">
              <a:rPr lang="en-US" smtClean="0"/>
              <a:t>8/17/2019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E708244-4F68-4DD1-9E63-25A8E191BAA8}"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29D534C-5B7A-4D62-9124-9DF4AABF2CFC}" type="datetimeFigureOut">
              <a:rPr lang="en-US" smtClean="0"/>
              <a:t>8/17/2019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E708244-4F68-4DD1-9E63-25A8E191BAA8}"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29D534C-5B7A-4D62-9124-9DF4AABF2CFC}" type="datetimeFigureOut">
              <a:rPr lang="en-US" smtClean="0"/>
              <a:t>8/17/2019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E708244-4F68-4DD1-9E63-25A8E191BAA8}" type="slidenum">
              <a:rPr lang="en-US" smtClean="0"/>
              <a:t>‹#›</a:t>
            </a:fld>
            <a:endParaRPr lang="en-US"/>
          </a:p>
        </p:txBody>
      </p:sp>
      <p:pic>
        <p:nvPicPr>
          <p:cNvPr id="7" name="Picture 6"/>
          <p:cNvPicPr>
            <a:picLocks noChangeAspect="1"/>
          </p:cNvPicPr>
          <p:nvPr userDrawn="1"/>
        </p:nvPicPr>
        <p:blipFill>
          <a:blip r:embed="rId17" cstate="print">
            <a:extLst>
              <a:ext uri="{28A0092B-C50C-407E-A947-70E740481C1C}">
                <a14:useLocalDpi xmlns:a14="http://schemas.microsoft.com/office/drawing/2010/main" val="0"/>
              </a:ext>
            </a:extLst>
          </a:blip>
          <a:stretch>
            <a:fillRect/>
          </a:stretch>
        </p:blipFill>
        <p:spPr>
          <a:xfrm>
            <a:off x="8077200" y="57150"/>
            <a:ext cx="926680" cy="742950"/>
          </a:xfrm>
          <a:prstGeom prst="rect">
            <a:avLst/>
          </a:prstGeom>
        </p:spPr>
      </p:pic>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3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2971800"/>
            <a:ext cx="7772400" cy="1470025"/>
          </a:xfrm>
        </p:spPr>
        <p:txBody>
          <a:bodyPr/>
          <a:lstStyle/>
          <a:p>
            <a:r>
              <a:rPr lang="en-US" dirty="0"/>
              <a:t>Mapping</a:t>
            </a:r>
          </a:p>
        </p:txBody>
      </p:sp>
    </p:spTree>
    <p:extLst>
      <p:ext uri="{BB962C8B-B14F-4D97-AF65-F5344CB8AC3E}">
        <p14:creationId xmlns:p14="http://schemas.microsoft.com/office/powerpoint/2010/main" val="31612222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Persistent Cont..</a:t>
            </a:r>
          </a:p>
        </p:txBody>
      </p:sp>
      <p:sp>
        <p:nvSpPr>
          <p:cNvPr id="4" name="Content Placeholder 2"/>
          <p:cNvSpPr>
            <a:spLocks noGrp="1"/>
          </p:cNvSpPr>
          <p:nvPr>
            <p:ph idx="1"/>
          </p:nvPr>
        </p:nvSpPr>
        <p:spPr>
          <a:xfrm>
            <a:off x="457200" y="1066801"/>
            <a:ext cx="8229600" cy="381000"/>
          </a:xfrm>
        </p:spPr>
        <p:txBody>
          <a:bodyPr>
            <a:normAutofit lnSpcReduction="10000"/>
          </a:bodyPr>
          <a:lstStyle/>
          <a:p>
            <a:r>
              <a:rPr lang="en-US" sz="2000" b="0" dirty="0"/>
              <a:t>After running the </a:t>
            </a:r>
            <a:r>
              <a:rPr lang="en-US" sz="2000" b="0" dirty="0" err="1"/>
              <a:t>CustomerSaveDemo</a:t>
            </a:r>
            <a:r>
              <a:rPr lang="en-US" sz="2000" b="0" dirty="0"/>
              <a:t> we get following output</a:t>
            </a:r>
          </a:p>
        </p:txBody>
      </p:sp>
      <p:pic>
        <p:nvPicPr>
          <p:cNvPr id="3" name="Picture 2">
            <a:extLst>
              <a:ext uri="{FF2B5EF4-FFF2-40B4-BE49-F238E27FC236}">
                <a16:creationId xmlns:a16="http://schemas.microsoft.com/office/drawing/2014/main" id="{2212A359-1702-450F-A486-A710FB29C654}"/>
              </a:ext>
            </a:extLst>
          </p:cNvPr>
          <p:cNvPicPr>
            <a:picLocks noChangeAspect="1"/>
          </p:cNvPicPr>
          <p:nvPr/>
        </p:nvPicPr>
        <p:blipFill rotWithShape="1">
          <a:blip r:embed="rId2"/>
          <a:srcRect l="21666" t="15909" r="5000" b="33696"/>
          <a:stretch/>
        </p:blipFill>
        <p:spPr>
          <a:xfrm>
            <a:off x="1333500" y="4190999"/>
            <a:ext cx="6705600" cy="2590801"/>
          </a:xfrm>
          <a:prstGeom prst="rect">
            <a:avLst/>
          </a:prstGeom>
        </p:spPr>
      </p:pic>
      <p:pic>
        <p:nvPicPr>
          <p:cNvPr id="6" name="Picture 5">
            <a:extLst>
              <a:ext uri="{FF2B5EF4-FFF2-40B4-BE49-F238E27FC236}">
                <a16:creationId xmlns:a16="http://schemas.microsoft.com/office/drawing/2014/main" id="{E19E10D5-7DE2-459F-A431-0165D3522930}"/>
              </a:ext>
            </a:extLst>
          </p:cNvPr>
          <p:cNvPicPr>
            <a:picLocks noChangeAspect="1"/>
          </p:cNvPicPr>
          <p:nvPr/>
        </p:nvPicPr>
        <p:blipFill rotWithShape="1">
          <a:blip r:embed="rId3"/>
          <a:srcRect l="24167" t="50001" r="5000" b="9979"/>
          <a:stretch/>
        </p:blipFill>
        <p:spPr>
          <a:xfrm>
            <a:off x="1333500" y="1712152"/>
            <a:ext cx="6012000" cy="1909698"/>
          </a:xfrm>
          <a:prstGeom prst="rect">
            <a:avLst/>
          </a:prstGeom>
        </p:spPr>
      </p:pic>
      <p:sp>
        <p:nvSpPr>
          <p:cNvPr id="7" name="TextBox 6">
            <a:extLst>
              <a:ext uri="{FF2B5EF4-FFF2-40B4-BE49-F238E27FC236}">
                <a16:creationId xmlns:a16="http://schemas.microsoft.com/office/drawing/2014/main" id="{D43AB433-7381-4C47-80A1-18C3F9A20FDD}"/>
              </a:ext>
            </a:extLst>
          </p:cNvPr>
          <p:cNvSpPr txBox="1"/>
          <p:nvPr/>
        </p:nvSpPr>
        <p:spPr>
          <a:xfrm>
            <a:off x="986700" y="3695701"/>
            <a:ext cx="6705600" cy="380999"/>
          </a:xfrm>
          <a:prstGeom prst="rect">
            <a:avLst/>
          </a:prstGeom>
          <a:noFill/>
        </p:spPr>
        <p:txBody>
          <a:bodyPr wrap="square" rtlCol="0">
            <a:spAutoFit/>
          </a:bodyPr>
          <a:lstStyle/>
          <a:p>
            <a:r>
              <a:rPr lang="en-IN" dirty="0"/>
              <a:t>Open </a:t>
            </a:r>
            <a:r>
              <a:rPr lang="en-IN" dirty="0" err="1"/>
              <a:t>mysql</a:t>
            </a:r>
            <a:r>
              <a:rPr lang="en-IN" dirty="0"/>
              <a:t> workbench we get values inserted in the customer table</a:t>
            </a:r>
          </a:p>
        </p:txBody>
      </p:sp>
    </p:spTree>
    <p:extLst>
      <p:ext uri="{BB962C8B-B14F-4D97-AF65-F5344CB8AC3E}">
        <p14:creationId xmlns:p14="http://schemas.microsoft.com/office/powerpoint/2010/main" val="24879912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82049" y="3429000"/>
            <a:ext cx="8229600" cy="2819400"/>
          </a:xfrm>
        </p:spPr>
        <p:txBody>
          <a:bodyPr>
            <a:normAutofit lnSpcReduction="10000"/>
          </a:bodyPr>
          <a:lstStyle/>
          <a:p>
            <a:r>
              <a:rPr lang="en-US" b="0" dirty="0"/>
              <a:t>Generating Primary Key automatically.</a:t>
            </a:r>
          </a:p>
          <a:p>
            <a:r>
              <a:rPr lang="en-US" b="0" dirty="0"/>
              <a:t>Example</a:t>
            </a:r>
          </a:p>
          <a:p>
            <a:pPr lvl="1"/>
            <a:r>
              <a:rPr lang="en-US" sz="1600" dirty="0"/>
              <a:t>If You have database table name of Student Which has two Column</a:t>
            </a:r>
          </a:p>
          <a:p>
            <a:pPr lvl="2"/>
            <a:r>
              <a:rPr lang="en-US" sz="1400" dirty="0" err="1"/>
              <a:t>Roll_No</a:t>
            </a:r>
            <a:endParaRPr lang="en-US" sz="1400" dirty="0"/>
          </a:p>
          <a:p>
            <a:pPr lvl="2"/>
            <a:r>
              <a:rPr lang="en-US" sz="1400" dirty="0"/>
              <a:t>Name</a:t>
            </a:r>
          </a:p>
          <a:p>
            <a:r>
              <a:rPr lang="en-US" b="0" dirty="0"/>
              <a:t>Now In This table we have define </a:t>
            </a:r>
            <a:r>
              <a:rPr lang="en-US" b="0" dirty="0" err="1"/>
              <a:t>Roll_No</a:t>
            </a:r>
            <a:r>
              <a:rPr lang="en-US" b="0" dirty="0"/>
              <a:t> As Primary key</a:t>
            </a:r>
          </a:p>
          <a:p>
            <a:r>
              <a:rPr lang="en-US" b="0" dirty="0"/>
              <a:t>There is two Ways To Define Primary Key</a:t>
            </a:r>
          </a:p>
          <a:p>
            <a:pPr lvl="1"/>
            <a:r>
              <a:rPr lang="en-US" sz="1600" dirty="0"/>
              <a:t>Define Values of All Field</a:t>
            </a:r>
          </a:p>
          <a:p>
            <a:pPr lvl="1"/>
            <a:r>
              <a:rPr lang="en-US" sz="1600" dirty="0"/>
              <a:t>Only Give Name And Primary Key Generated Automatically.</a:t>
            </a:r>
          </a:p>
          <a:p>
            <a:r>
              <a:rPr lang="en-US" b="0" dirty="0"/>
              <a:t>In Hibernate Prove Unique Number called Primary Key.</a:t>
            </a:r>
          </a:p>
        </p:txBody>
      </p:sp>
      <p:sp>
        <p:nvSpPr>
          <p:cNvPr id="5" name="Title 4"/>
          <p:cNvSpPr>
            <a:spLocks noGrp="1"/>
          </p:cNvSpPr>
          <p:nvPr>
            <p:ph type="title"/>
          </p:nvPr>
        </p:nvSpPr>
        <p:spPr/>
        <p:txBody>
          <a:bodyPr/>
          <a:lstStyle/>
          <a:p>
            <a:r>
              <a:rPr lang="en-IN" dirty="0"/>
              <a:t>Mapping Files</a:t>
            </a:r>
          </a:p>
        </p:txBody>
      </p:sp>
      <p:sp>
        <p:nvSpPr>
          <p:cNvPr id="6" name="Title 1"/>
          <p:cNvSpPr txBox="1">
            <a:spLocks/>
          </p:cNvSpPr>
          <p:nvPr/>
        </p:nvSpPr>
        <p:spPr>
          <a:xfrm>
            <a:off x="459544" y="2694919"/>
            <a:ext cx="6934200" cy="639762"/>
          </a:xfrm>
          <a:prstGeom prst="rect">
            <a:avLst/>
          </a:prstGeom>
        </p:spPr>
        <p:txBody>
          <a:bodyPr vert="horz" lIns="91440" tIns="45720" rIns="91440" bIns="45720" rtlCol="0" anchor="ctr">
            <a:normAutofit fontScale="92500" lnSpcReduction="20000"/>
          </a:bodyPr>
          <a:lstStyle>
            <a:lvl1pPr algn="ctr" defTabSz="914400" rtl="0" eaLnBrk="1" latinLnBrk="0" hangingPunct="1">
              <a:spcBef>
                <a:spcPct val="0"/>
              </a:spcBef>
              <a:buNone/>
              <a:defRPr sz="3200" b="1" kern="1200">
                <a:solidFill>
                  <a:schemeClr val="bg1"/>
                </a:solidFill>
                <a:latin typeface="+mn-lt"/>
                <a:ea typeface="+mj-ea"/>
                <a:cs typeface="+mj-cs"/>
              </a:defRPr>
            </a:lvl1pPr>
          </a:lstStyle>
          <a:p>
            <a:pPr algn="l"/>
            <a:endParaRPr lang="en-US" sz="2400" dirty="0">
              <a:solidFill>
                <a:schemeClr val="tx1">
                  <a:lumMod val="95000"/>
                  <a:lumOff val="5000"/>
                </a:schemeClr>
              </a:solidFill>
            </a:endParaRPr>
          </a:p>
          <a:p>
            <a:pPr algn="l"/>
            <a:r>
              <a:rPr lang="en-US" sz="2400" dirty="0">
                <a:solidFill>
                  <a:schemeClr val="tx1">
                    <a:lumMod val="95000"/>
                    <a:lumOff val="5000"/>
                  </a:schemeClr>
                </a:solidFill>
              </a:rPr>
              <a:t>Primary key Auto - Generation in</a:t>
            </a:r>
          </a:p>
        </p:txBody>
      </p:sp>
      <p:sp>
        <p:nvSpPr>
          <p:cNvPr id="2" name="Rectangle 1"/>
          <p:cNvSpPr/>
          <p:nvPr/>
        </p:nvSpPr>
        <p:spPr>
          <a:xfrm>
            <a:off x="494713" y="1325503"/>
            <a:ext cx="8132298" cy="584775"/>
          </a:xfrm>
          <a:prstGeom prst="rect">
            <a:avLst/>
          </a:prstGeom>
        </p:spPr>
        <p:txBody>
          <a:bodyPr wrap="square">
            <a:spAutoFit/>
          </a:bodyPr>
          <a:lstStyle/>
          <a:p>
            <a:pPr marL="285750" indent="-285750">
              <a:buFont typeface="Arial" panose="020B0604020202020204" pitchFamily="34" charset="0"/>
              <a:buChar char="•"/>
            </a:pPr>
            <a:r>
              <a:rPr lang="en-US" sz="1600" b="1" dirty="0">
                <a:solidFill>
                  <a:srgbClr val="000000"/>
                </a:solidFill>
                <a:latin typeface="+mj-lt"/>
              </a:rPr>
              <a:t>Mapping and </a:t>
            </a:r>
            <a:r>
              <a:rPr lang="en-US" sz="1600" b="1" dirty="0">
                <a:latin typeface="+mj-lt"/>
              </a:rPr>
              <a:t>Configuration</a:t>
            </a:r>
            <a:r>
              <a:rPr lang="en-US" sz="1600" b="1" dirty="0">
                <a:solidFill>
                  <a:srgbClr val="000000"/>
                </a:solidFill>
                <a:latin typeface="+mj-lt"/>
              </a:rPr>
              <a:t> are very familiar keywords we used to here in the hibernate, every hibernate program must need these </a:t>
            </a:r>
            <a:r>
              <a:rPr lang="en-US" sz="1600" b="1" dirty="0">
                <a:latin typeface="+mj-lt"/>
              </a:rPr>
              <a:t>2 xml files</a:t>
            </a:r>
            <a:r>
              <a:rPr lang="en-US" sz="1600" b="1" dirty="0">
                <a:solidFill>
                  <a:srgbClr val="000000"/>
                </a:solidFill>
                <a:latin typeface="+mj-lt"/>
              </a:rPr>
              <a:t>.</a:t>
            </a:r>
            <a:endParaRPr lang="en-US" sz="1600" b="1" dirty="0">
              <a:latin typeface="+mj-lt"/>
            </a:endParaRPr>
          </a:p>
        </p:txBody>
      </p:sp>
      <p:sp>
        <p:nvSpPr>
          <p:cNvPr id="7" name="Rectangle 6"/>
          <p:cNvSpPr/>
          <p:nvPr/>
        </p:nvSpPr>
        <p:spPr>
          <a:xfrm>
            <a:off x="494713" y="2005788"/>
            <a:ext cx="8404273" cy="1077218"/>
          </a:xfrm>
          <a:prstGeom prst="rect">
            <a:avLst/>
          </a:prstGeom>
        </p:spPr>
        <p:txBody>
          <a:bodyPr wrap="square">
            <a:spAutoFit/>
          </a:bodyPr>
          <a:lstStyle/>
          <a:p>
            <a:pPr marL="285750" indent="-285750">
              <a:buFont typeface="Wingdings" panose="05000000000000000000" pitchFamily="2" charset="2"/>
              <a:buChar char="§"/>
            </a:pPr>
            <a:r>
              <a:rPr lang="en-US" sz="1600" b="1" dirty="0">
                <a:solidFill>
                  <a:srgbClr val="000000"/>
                </a:solidFill>
                <a:latin typeface="+mj-lt"/>
              </a:rPr>
              <a:t>Object/relational mappings are usually defined in an XML document. The mapping document is designed to be readable and hand-editable. The mapping language is Java-centric, meaning that mappings are constructed around persistent class declarations and not table declarations.</a:t>
            </a:r>
          </a:p>
        </p:txBody>
      </p:sp>
    </p:spTree>
    <p:extLst>
      <p:ext uri="{BB962C8B-B14F-4D97-AF65-F5344CB8AC3E}">
        <p14:creationId xmlns:p14="http://schemas.microsoft.com/office/powerpoint/2010/main" val="36764194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Mapping Files Cont..</a:t>
            </a:r>
          </a:p>
        </p:txBody>
      </p:sp>
      <p:sp>
        <p:nvSpPr>
          <p:cNvPr id="3" name="Content Placeholder 2"/>
          <p:cNvSpPr>
            <a:spLocks noGrp="1"/>
          </p:cNvSpPr>
          <p:nvPr>
            <p:ph idx="1"/>
          </p:nvPr>
        </p:nvSpPr>
        <p:spPr>
          <a:xfrm>
            <a:off x="0" y="1371600"/>
            <a:ext cx="9144000" cy="4572000"/>
          </a:xfrm>
        </p:spPr>
        <p:txBody>
          <a:bodyPr>
            <a:noAutofit/>
          </a:bodyPr>
          <a:lstStyle/>
          <a:p>
            <a:r>
              <a:rPr lang="en-US" sz="1800" b="0" dirty="0"/>
              <a:t>Hibernate Generate Automatically value of primary key.</a:t>
            </a:r>
          </a:p>
          <a:p>
            <a:r>
              <a:rPr lang="en-US" sz="1800" b="0" dirty="0"/>
              <a:t>For Automatically primary key Hibernate used @</a:t>
            </a:r>
            <a:r>
              <a:rPr lang="en-US" sz="1800" b="0" dirty="0" err="1"/>
              <a:t>GeneratedValue</a:t>
            </a:r>
            <a:r>
              <a:rPr lang="en-US" sz="1800" b="0" dirty="0"/>
              <a:t> Annotation.</a:t>
            </a:r>
          </a:p>
          <a:p>
            <a:r>
              <a:rPr lang="en-US" sz="1800" b="0" dirty="0"/>
              <a:t>Syntax:</a:t>
            </a:r>
          </a:p>
          <a:p>
            <a:pPr lvl="1"/>
            <a:r>
              <a:rPr lang="en-US" sz="1800" dirty="0"/>
              <a:t>@Id @</a:t>
            </a:r>
            <a:r>
              <a:rPr lang="en-US" sz="1800" dirty="0" err="1"/>
              <a:t>GeneratedValue</a:t>
            </a:r>
            <a:r>
              <a:rPr lang="en-US" sz="1800" dirty="0"/>
              <a:t>(Strategy = </a:t>
            </a:r>
            <a:r>
              <a:rPr lang="en-US" sz="1800" dirty="0" err="1"/>
              <a:t>GenerationType.AUTO</a:t>
            </a:r>
            <a:r>
              <a:rPr lang="en-US" sz="1800" dirty="0"/>
              <a:t>)</a:t>
            </a:r>
          </a:p>
          <a:p>
            <a:pPr lvl="2"/>
            <a:r>
              <a:rPr lang="en-US" sz="1800" dirty="0"/>
              <a:t>Private </a:t>
            </a:r>
            <a:r>
              <a:rPr lang="en-US" sz="1800" dirty="0" err="1"/>
              <a:t>int</a:t>
            </a:r>
            <a:r>
              <a:rPr lang="en-US" sz="1800" dirty="0"/>
              <a:t> </a:t>
            </a:r>
            <a:r>
              <a:rPr lang="en-US" sz="1800" dirty="0" err="1"/>
              <a:t>rollNo</a:t>
            </a:r>
            <a:r>
              <a:rPr lang="en-US" sz="1800" dirty="0"/>
              <a:t>;</a:t>
            </a:r>
          </a:p>
          <a:p>
            <a:r>
              <a:rPr lang="en-US" sz="1800" b="0" dirty="0"/>
              <a:t>Strategy For </a:t>
            </a:r>
            <a:r>
              <a:rPr lang="en-US" sz="1800" b="0" dirty="0" err="1"/>
              <a:t>GeneratedValue</a:t>
            </a:r>
            <a:r>
              <a:rPr lang="en-US" sz="1800" b="0" dirty="0"/>
              <a:t> Annotation:</a:t>
            </a:r>
          </a:p>
          <a:p>
            <a:pPr lvl="1"/>
            <a:r>
              <a:rPr lang="en-US" sz="1800" dirty="0"/>
              <a:t>AUTO</a:t>
            </a:r>
          </a:p>
          <a:p>
            <a:pPr lvl="1"/>
            <a:r>
              <a:rPr lang="en-US" sz="1800" dirty="0"/>
              <a:t>IDENTITY</a:t>
            </a:r>
          </a:p>
          <a:p>
            <a:pPr lvl="1"/>
            <a:r>
              <a:rPr lang="en-US" sz="1800" dirty="0"/>
              <a:t>SEQUENCE</a:t>
            </a:r>
          </a:p>
          <a:p>
            <a:pPr lvl="1"/>
            <a:r>
              <a:rPr lang="en-US" sz="1800" dirty="0"/>
              <a:t>TABLE</a:t>
            </a:r>
          </a:p>
          <a:p>
            <a:pPr marL="457200" lvl="1" indent="0">
              <a:buNone/>
            </a:pPr>
            <a:endParaRPr lang="en-US" sz="1800" dirty="0"/>
          </a:p>
        </p:txBody>
      </p:sp>
      <p:sp>
        <p:nvSpPr>
          <p:cNvPr id="4" name="Rectangle 3"/>
          <p:cNvSpPr/>
          <p:nvPr/>
        </p:nvSpPr>
        <p:spPr>
          <a:xfrm>
            <a:off x="-20782" y="1002268"/>
            <a:ext cx="3621184" cy="369332"/>
          </a:xfrm>
          <a:prstGeom prst="rect">
            <a:avLst/>
          </a:prstGeom>
        </p:spPr>
        <p:txBody>
          <a:bodyPr wrap="none">
            <a:spAutoFit/>
          </a:bodyPr>
          <a:lstStyle/>
          <a:p>
            <a:r>
              <a:rPr lang="en-US" b="1" dirty="0"/>
              <a:t>How To Generate Primary Key Value</a:t>
            </a:r>
            <a:endParaRPr lang="en-IN" b="1" dirty="0"/>
          </a:p>
        </p:txBody>
      </p:sp>
    </p:spTree>
    <p:extLst>
      <p:ext uri="{BB962C8B-B14F-4D97-AF65-F5344CB8AC3E}">
        <p14:creationId xmlns:p14="http://schemas.microsoft.com/office/powerpoint/2010/main" val="4583911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Demo: Mapping File Duration 10 min</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4578" y="2133600"/>
            <a:ext cx="8408165" cy="4509441"/>
          </a:xfrm>
          <a:prstGeom prst="rect">
            <a:avLst/>
          </a:prstGeom>
          <a:ln>
            <a:solidFill>
              <a:schemeClr val="accent2"/>
            </a:solidFill>
          </a:ln>
        </p:spPr>
      </p:pic>
      <p:sp>
        <p:nvSpPr>
          <p:cNvPr id="5" name="Content Placeholder 2"/>
          <p:cNvSpPr>
            <a:spLocks noGrp="1"/>
          </p:cNvSpPr>
          <p:nvPr>
            <p:ph idx="1"/>
          </p:nvPr>
        </p:nvSpPr>
        <p:spPr>
          <a:xfrm>
            <a:off x="460064" y="990600"/>
            <a:ext cx="8229600" cy="1371600"/>
          </a:xfrm>
        </p:spPr>
        <p:txBody>
          <a:bodyPr>
            <a:normAutofit/>
          </a:bodyPr>
          <a:lstStyle/>
          <a:p>
            <a:r>
              <a:rPr lang="en-US" sz="2400" b="0" dirty="0"/>
              <a:t>Step 1: </a:t>
            </a:r>
            <a:r>
              <a:rPr lang="en-US" sz="2400" dirty="0"/>
              <a:t>Example</a:t>
            </a:r>
            <a:endParaRPr lang="en-US" sz="2400" b="0" dirty="0"/>
          </a:p>
          <a:p>
            <a:pPr lvl="1"/>
            <a:r>
              <a:rPr lang="en-US" sz="2200" dirty="0"/>
              <a:t>Create New Java Maven Project and Give Artificial Id and Group Id</a:t>
            </a:r>
            <a:endParaRPr lang="en-US" sz="2200" b="0" dirty="0"/>
          </a:p>
        </p:txBody>
      </p:sp>
    </p:spTree>
    <p:extLst>
      <p:ext uri="{BB962C8B-B14F-4D97-AF65-F5344CB8AC3E}">
        <p14:creationId xmlns:p14="http://schemas.microsoft.com/office/powerpoint/2010/main" val="1165753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Mapping File Cont..</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000" y="2057400"/>
            <a:ext cx="8153400" cy="4343288"/>
          </a:xfrm>
          <a:prstGeom prst="rect">
            <a:avLst/>
          </a:prstGeom>
          <a:ln>
            <a:solidFill>
              <a:schemeClr val="accent2"/>
            </a:solidFill>
          </a:ln>
        </p:spPr>
      </p:pic>
      <p:sp>
        <p:nvSpPr>
          <p:cNvPr id="5" name="Content Placeholder 2"/>
          <p:cNvSpPr>
            <a:spLocks noGrp="1"/>
          </p:cNvSpPr>
          <p:nvPr>
            <p:ph idx="1"/>
          </p:nvPr>
        </p:nvSpPr>
        <p:spPr>
          <a:xfrm>
            <a:off x="460064" y="990600"/>
            <a:ext cx="8229600" cy="1371600"/>
          </a:xfrm>
        </p:spPr>
        <p:txBody>
          <a:bodyPr>
            <a:normAutofit/>
          </a:bodyPr>
          <a:lstStyle/>
          <a:p>
            <a:r>
              <a:rPr lang="en-US" sz="2400" b="0" dirty="0"/>
              <a:t>Step 2:</a:t>
            </a:r>
          </a:p>
          <a:p>
            <a:pPr lvl="1"/>
            <a:r>
              <a:rPr lang="en-US" sz="2200" dirty="0"/>
              <a:t>Add User Library</a:t>
            </a:r>
            <a:endParaRPr lang="en-US" sz="2200" b="0" dirty="0"/>
          </a:p>
        </p:txBody>
      </p:sp>
    </p:spTree>
    <p:extLst>
      <p:ext uri="{BB962C8B-B14F-4D97-AF65-F5344CB8AC3E}">
        <p14:creationId xmlns:p14="http://schemas.microsoft.com/office/powerpoint/2010/main" val="12342940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Mapping File Cont..</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2057400"/>
            <a:ext cx="8305800" cy="4301978"/>
          </a:xfrm>
          <a:prstGeom prst="rect">
            <a:avLst/>
          </a:prstGeom>
          <a:ln>
            <a:solidFill>
              <a:schemeClr val="accent2"/>
            </a:solidFill>
          </a:ln>
        </p:spPr>
      </p:pic>
      <p:sp>
        <p:nvSpPr>
          <p:cNvPr id="5" name="Content Placeholder 2"/>
          <p:cNvSpPr>
            <a:spLocks noGrp="1"/>
          </p:cNvSpPr>
          <p:nvPr>
            <p:ph idx="1"/>
          </p:nvPr>
        </p:nvSpPr>
        <p:spPr>
          <a:xfrm>
            <a:off x="460064" y="990600"/>
            <a:ext cx="8229600" cy="1371600"/>
          </a:xfrm>
        </p:spPr>
        <p:txBody>
          <a:bodyPr>
            <a:normAutofit/>
          </a:bodyPr>
          <a:lstStyle/>
          <a:p>
            <a:r>
              <a:rPr lang="en-US" sz="2400" b="0" dirty="0"/>
              <a:t>Step 3:</a:t>
            </a:r>
          </a:p>
          <a:p>
            <a:pPr lvl="1"/>
            <a:r>
              <a:rPr lang="en-US" sz="2200" dirty="0"/>
              <a:t>Create Database and table</a:t>
            </a:r>
            <a:endParaRPr lang="en-US" sz="2200" b="0" dirty="0"/>
          </a:p>
        </p:txBody>
      </p:sp>
    </p:spTree>
    <p:extLst>
      <p:ext uri="{BB962C8B-B14F-4D97-AF65-F5344CB8AC3E}">
        <p14:creationId xmlns:p14="http://schemas.microsoft.com/office/powerpoint/2010/main" val="3384781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Mapping File Cont..</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000" y="1981200"/>
            <a:ext cx="8534400" cy="4408706"/>
          </a:xfrm>
          <a:prstGeom prst="rect">
            <a:avLst/>
          </a:prstGeom>
          <a:ln>
            <a:solidFill>
              <a:schemeClr val="accent2"/>
            </a:solidFill>
          </a:ln>
        </p:spPr>
      </p:pic>
      <p:sp>
        <p:nvSpPr>
          <p:cNvPr id="5" name="Content Placeholder 2"/>
          <p:cNvSpPr>
            <a:spLocks noGrp="1"/>
          </p:cNvSpPr>
          <p:nvPr>
            <p:ph idx="1"/>
          </p:nvPr>
        </p:nvSpPr>
        <p:spPr>
          <a:xfrm>
            <a:off x="460064" y="990600"/>
            <a:ext cx="8229600" cy="1371600"/>
          </a:xfrm>
        </p:spPr>
        <p:txBody>
          <a:bodyPr>
            <a:normAutofit/>
          </a:bodyPr>
          <a:lstStyle/>
          <a:p>
            <a:r>
              <a:rPr lang="en-US" sz="2400" b="0" dirty="0"/>
              <a:t>Step 4:</a:t>
            </a:r>
          </a:p>
          <a:p>
            <a:pPr lvl="1"/>
            <a:r>
              <a:rPr lang="en-US" sz="2200" dirty="0"/>
              <a:t>Configure hbm.config.xml file with new database name</a:t>
            </a:r>
            <a:endParaRPr lang="en-US" sz="2200" b="0" dirty="0"/>
          </a:p>
        </p:txBody>
      </p:sp>
    </p:spTree>
    <p:extLst>
      <p:ext uri="{BB962C8B-B14F-4D97-AF65-F5344CB8AC3E}">
        <p14:creationId xmlns:p14="http://schemas.microsoft.com/office/powerpoint/2010/main" val="25952406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Mapping File Cont..</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000" y="2057400"/>
            <a:ext cx="8534400" cy="4518212"/>
          </a:xfrm>
          <a:prstGeom prst="rect">
            <a:avLst/>
          </a:prstGeom>
          <a:ln>
            <a:solidFill>
              <a:schemeClr val="accent2"/>
            </a:solidFill>
          </a:ln>
        </p:spPr>
      </p:pic>
      <p:sp>
        <p:nvSpPr>
          <p:cNvPr id="5" name="Content Placeholder 2"/>
          <p:cNvSpPr>
            <a:spLocks noGrp="1"/>
          </p:cNvSpPr>
          <p:nvPr>
            <p:ph idx="1"/>
          </p:nvPr>
        </p:nvSpPr>
        <p:spPr>
          <a:xfrm>
            <a:off x="460064" y="990600"/>
            <a:ext cx="8229600" cy="1371600"/>
          </a:xfrm>
        </p:spPr>
        <p:txBody>
          <a:bodyPr>
            <a:normAutofit/>
          </a:bodyPr>
          <a:lstStyle/>
          <a:p>
            <a:r>
              <a:rPr lang="en-US" sz="2400" b="0" dirty="0"/>
              <a:t>Step 5:</a:t>
            </a:r>
          </a:p>
          <a:p>
            <a:pPr lvl="1"/>
            <a:r>
              <a:rPr lang="en-US" sz="2200" dirty="0"/>
              <a:t>Using Annotations create </a:t>
            </a:r>
            <a:r>
              <a:rPr lang="en-US" sz="2200" dirty="0" err="1"/>
              <a:t>pojo</a:t>
            </a:r>
            <a:endParaRPr lang="en-US" sz="2200" b="0" dirty="0"/>
          </a:p>
        </p:txBody>
      </p:sp>
    </p:spTree>
    <p:extLst>
      <p:ext uri="{BB962C8B-B14F-4D97-AF65-F5344CB8AC3E}">
        <p14:creationId xmlns:p14="http://schemas.microsoft.com/office/powerpoint/2010/main" val="38658856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Mapping File Cont..</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 y="2362200"/>
            <a:ext cx="8153400" cy="4169284"/>
          </a:xfrm>
          <a:prstGeom prst="rect">
            <a:avLst/>
          </a:prstGeom>
          <a:ln>
            <a:solidFill>
              <a:schemeClr val="accent2"/>
            </a:solidFill>
          </a:ln>
        </p:spPr>
      </p:pic>
      <p:sp>
        <p:nvSpPr>
          <p:cNvPr id="6" name="Content Placeholder 2"/>
          <p:cNvSpPr>
            <a:spLocks noGrp="1"/>
          </p:cNvSpPr>
          <p:nvPr>
            <p:ph idx="1"/>
          </p:nvPr>
        </p:nvSpPr>
        <p:spPr>
          <a:xfrm>
            <a:off x="460064" y="990600"/>
            <a:ext cx="8229600" cy="1371600"/>
          </a:xfrm>
        </p:spPr>
        <p:txBody>
          <a:bodyPr>
            <a:normAutofit/>
          </a:bodyPr>
          <a:lstStyle/>
          <a:p>
            <a:r>
              <a:rPr lang="en-US" sz="2400" b="0" dirty="0"/>
              <a:t>Step 6:</a:t>
            </a:r>
          </a:p>
          <a:p>
            <a:pPr lvl="1"/>
            <a:r>
              <a:rPr lang="en-US" sz="2200" dirty="0"/>
              <a:t>Output</a:t>
            </a:r>
            <a:endParaRPr lang="en-US" sz="2200" b="0" dirty="0"/>
          </a:p>
        </p:txBody>
      </p:sp>
    </p:spTree>
    <p:extLst>
      <p:ext uri="{BB962C8B-B14F-4D97-AF65-F5344CB8AC3E}">
        <p14:creationId xmlns:p14="http://schemas.microsoft.com/office/powerpoint/2010/main" val="39101964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983673"/>
            <a:ext cx="6934200" cy="639762"/>
          </a:xfrm>
        </p:spPr>
        <p:txBody>
          <a:bodyPr>
            <a:normAutofit/>
          </a:bodyPr>
          <a:lstStyle/>
          <a:p>
            <a:r>
              <a:rPr lang="en-US" sz="2400" dirty="0">
                <a:solidFill>
                  <a:schemeClr val="tx1">
                    <a:lumMod val="95000"/>
                    <a:lumOff val="5000"/>
                  </a:schemeClr>
                </a:solidFill>
              </a:rPr>
              <a:t>One to One Mapping using Annotations</a:t>
            </a:r>
          </a:p>
        </p:txBody>
      </p:sp>
      <p:sp>
        <p:nvSpPr>
          <p:cNvPr id="3" name="Content Placeholder 2"/>
          <p:cNvSpPr>
            <a:spLocks noGrp="1"/>
          </p:cNvSpPr>
          <p:nvPr>
            <p:ph idx="1"/>
          </p:nvPr>
        </p:nvSpPr>
        <p:spPr/>
        <p:txBody>
          <a:bodyPr>
            <a:normAutofit/>
          </a:bodyPr>
          <a:lstStyle/>
          <a:p>
            <a:pPr>
              <a:buFont typeface="Wingdings" panose="05000000000000000000" pitchFamily="2" charset="2"/>
              <a:buChar char="§"/>
            </a:pPr>
            <a:r>
              <a:rPr lang="en-US" sz="2000" b="0" dirty="0"/>
              <a:t>Database Table Associated many forms:</a:t>
            </a:r>
          </a:p>
          <a:p>
            <a:pPr lvl="1">
              <a:buFont typeface="Wingdings" panose="05000000000000000000" pitchFamily="2" charset="2"/>
              <a:buChar char="§"/>
            </a:pPr>
            <a:r>
              <a:rPr lang="en-US" sz="2000" dirty="0"/>
              <a:t>One-to-one</a:t>
            </a:r>
          </a:p>
          <a:p>
            <a:pPr lvl="1">
              <a:buFont typeface="Wingdings" panose="05000000000000000000" pitchFamily="2" charset="2"/>
              <a:buChar char="§"/>
            </a:pPr>
            <a:r>
              <a:rPr lang="en-US" sz="2000" dirty="0"/>
              <a:t>One-to-many</a:t>
            </a:r>
          </a:p>
          <a:p>
            <a:pPr lvl="1">
              <a:buFont typeface="Wingdings" panose="05000000000000000000" pitchFamily="2" charset="2"/>
              <a:buChar char="§"/>
            </a:pPr>
            <a:r>
              <a:rPr lang="en-US" sz="2000" dirty="0"/>
              <a:t>Many-to-many</a:t>
            </a:r>
          </a:p>
          <a:p>
            <a:pPr>
              <a:buFont typeface="Wingdings" panose="05000000000000000000" pitchFamily="2" charset="2"/>
              <a:buChar char="§"/>
            </a:pPr>
            <a:r>
              <a:rPr lang="en-US" sz="2000" b="0" dirty="0"/>
              <a:t>This Association divided in XML Configuration and Annotation.</a:t>
            </a:r>
          </a:p>
          <a:p>
            <a:pPr lvl="1">
              <a:buFont typeface="Wingdings" panose="05000000000000000000" pitchFamily="2" charset="2"/>
              <a:buChar char="§"/>
            </a:pPr>
            <a:r>
              <a:rPr lang="en-US" sz="2000" dirty="0"/>
              <a:t>Example</a:t>
            </a:r>
          </a:p>
          <a:p>
            <a:pPr marL="457200" lvl="1" indent="0">
              <a:buNone/>
            </a:pPr>
            <a:endParaRPr lang="en-US" sz="2000" dirty="0"/>
          </a:p>
        </p:txBody>
      </p:sp>
      <p:pic>
        <p:nvPicPr>
          <p:cNvPr id="4" name="Picture 3"/>
          <p:cNvPicPr>
            <a:picLocks noChangeAspect="1"/>
          </p:cNvPicPr>
          <p:nvPr/>
        </p:nvPicPr>
        <p:blipFill>
          <a:blip r:embed="rId3">
            <a:duotone>
              <a:prstClr val="black"/>
              <a:schemeClr val="accent2">
                <a:tint val="45000"/>
                <a:satMod val="400000"/>
              </a:schemeClr>
            </a:duotone>
          </a:blip>
          <a:stretch>
            <a:fillRect/>
          </a:stretch>
        </p:blipFill>
        <p:spPr>
          <a:xfrm>
            <a:off x="2033587" y="4953000"/>
            <a:ext cx="5076825" cy="1647825"/>
          </a:xfrm>
          <a:prstGeom prst="rect">
            <a:avLst/>
          </a:prstGeom>
        </p:spPr>
      </p:pic>
      <p:sp>
        <p:nvSpPr>
          <p:cNvPr id="7" name="Title 1"/>
          <p:cNvSpPr txBox="1">
            <a:spLocks/>
          </p:cNvSpPr>
          <p:nvPr/>
        </p:nvSpPr>
        <p:spPr>
          <a:xfrm>
            <a:off x="1981200" y="76200"/>
            <a:ext cx="6934200" cy="639762"/>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3200" b="1" kern="1200">
                <a:solidFill>
                  <a:schemeClr val="bg1"/>
                </a:solidFill>
                <a:latin typeface="+mn-lt"/>
                <a:ea typeface="+mj-ea"/>
                <a:cs typeface="+mj-cs"/>
              </a:defRPr>
            </a:lvl1pPr>
          </a:lstStyle>
          <a:p>
            <a:r>
              <a:rPr lang="en-US" dirty="0"/>
              <a:t>Mapping Types</a:t>
            </a:r>
          </a:p>
        </p:txBody>
      </p:sp>
    </p:spTree>
    <p:extLst>
      <p:ext uri="{BB962C8B-B14F-4D97-AF65-F5344CB8AC3E}">
        <p14:creationId xmlns:p14="http://schemas.microsoft.com/office/powerpoint/2010/main" val="35469749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Module Overview</a:t>
            </a:r>
          </a:p>
        </p:txBody>
      </p:sp>
      <p:sp>
        <p:nvSpPr>
          <p:cNvPr id="3" name="Content Placeholder 2"/>
          <p:cNvSpPr>
            <a:spLocks noGrp="1"/>
          </p:cNvSpPr>
          <p:nvPr>
            <p:ph idx="1"/>
          </p:nvPr>
        </p:nvSpPr>
        <p:spPr>
          <a:xfrm>
            <a:off x="457200" y="1600201"/>
            <a:ext cx="8229600" cy="1752600"/>
          </a:xfrm>
        </p:spPr>
        <p:txBody>
          <a:bodyPr>
            <a:normAutofit/>
          </a:bodyPr>
          <a:lstStyle/>
          <a:p>
            <a:pPr>
              <a:buFont typeface="Wingdings" panose="05000000000000000000" pitchFamily="2" charset="2"/>
              <a:buChar char="q"/>
            </a:pPr>
            <a:r>
              <a:rPr lang="en-IN" sz="1800" b="0" dirty="0"/>
              <a:t>What is Mapping</a:t>
            </a:r>
          </a:p>
          <a:p>
            <a:pPr>
              <a:buFont typeface="Wingdings" panose="05000000000000000000" pitchFamily="2" charset="2"/>
              <a:buChar char="q"/>
            </a:pPr>
            <a:r>
              <a:rPr lang="en-IN" sz="1800" b="0" dirty="0"/>
              <a:t>Persistent Class</a:t>
            </a:r>
          </a:p>
          <a:p>
            <a:pPr>
              <a:buFont typeface="Wingdings" panose="05000000000000000000" pitchFamily="2" charset="2"/>
              <a:buChar char="q"/>
            </a:pPr>
            <a:r>
              <a:rPr lang="en-IN" sz="1800" b="0" dirty="0"/>
              <a:t>Mapping Files</a:t>
            </a:r>
          </a:p>
          <a:p>
            <a:pPr>
              <a:buFont typeface="Wingdings" panose="05000000000000000000" pitchFamily="2" charset="2"/>
              <a:buChar char="q"/>
            </a:pPr>
            <a:r>
              <a:rPr lang="en-IN" sz="1800" b="0" dirty="0"/>
              <a:t>Mapping Types</a:t>
            </a:r>
          </a:p>
          <a:p>
            <a:pPr>
              <a:buFont typeface="Wingdings" panose="05000000000000000000" pitchFamily="2" charset="2"/>
              <a:buChar char="q"/>
            </a:pPr>
            <a:r>
              <a:rPr lang="en-IN" sz="1800" b="0" dirty="0"/>
              <a:t>OIR Mappings</a:t>
            </a:r>
          </a:p>
        </p:txBody>
      </p:sp>
      <p:sp>
        <p:nvSpPr>
          <p:cNvPr id="4" name="Rectangle 3">
            <a:extLst>
              <a:ext uri="{FF2B5EF4-FFF2-40B4-BE49-F238E27FC236}">
                <a16:creationId xmlns:a16="http://schemas.microsoft.com/office/drawing/2014/main" id="{180A6848-CB94-41D9-BAEC-61A01FAC9F72}"/>
              </a:ext>
            </a:extLst>
          </p:cNvPr>
          <p:cNvSpPr/>
          <p:nvPr/>
        </p:nvSpPr>
        <p:spPr>
          <a:xfrm>
            <a:off x="533400" y="1066800"/>
            <a:ext cx="7315200" cy="369332"/>
          </a:xfrm>
          <a:prstGeom prst="rect">
            <a:avLst/>
          </a:prstGeom>
        </p:spPr>
        <p:txBody>
          <a:bodyPr wrap="square">
            <a:spAutoFit/>
          </a:bodyPr>
          <a:lstStyle/>
          <a:p>
            <a:r>
              <a:rPr lang="en-IN" b="1" dirty="0"/>
              <a:t>In this Module, we will understand the following:</a:t>
            </a:r>
          </a:p>
        </p:txBody>
      </p:sp>
    </p:spTree>
    <p:extLst>
      <p:ext uri="{BB962C8B-B14F-4D97-AF65-F5344CB8AC3E}">
        <p14:creationId xmlns:p14="http://schemas.microsoft.com/office/powerpoint/2010/main" val="9267991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Demo: Mapping Types One to One Cont..</a:t>
            </a:r>
          </a:p>
        </p:txBody>
      </p:sp>
      <p:pic>
        <p:nvPicPr>
          <p:cNvPr id="3" name="Picture 2">
            <a:extLst>
              <a:ext uri="{FF2B5EF4-FFF2-40B4-BE49-F238E27FC236}">
                <a16:creationId xmlns:a16="http://schemas.microsoft.com/office/drawing/2014/main" id="{4821DD15-8ECF-42D8-A83B-0985CF444519}"/>
              </a:ext>
            </a:extLst>
          </p:cNvPr>
          <p:cNvPicPr>
            <a:picLocks noChangeAspect="1"/>
          </p:cNvPicPr>
          <p:nvPr/>
        </p:nvPicPr>
        <p:blipFill rotWithShape="1">
          <a:blip r:embed="rId2"/>
          <a:srcRect t="12945" r="84167" b="7016"/>
          <a:stretch/>
        </p:blipFill>
        <p:spPr>
          <a:xfrm>
            <a:off x="800100" y="1634570"/>
            <a:ext cx="2705100" cy="4800600"/>
          </a:xfrm>
          <a:prstGeom prst="rect">
            <a:avLst/>
          </a:prstGeom>
        </p:spPr>
      </p:pic>
      <p:sp>
        <p:nvSpPr>
          <p:cNvPr id="4" name="TextBox 3">
            <a:extLst>
              <a:ext uri="{FF2B5EF4-FFF2-40B4-BE49-F238E27FC236}">
                <a16:creationId xmlns:a16="http://schemas.microsoft.com/office/drawing/2014/main" id="{F6E2E2E6-0843-40C6-86B0-C53FADCC4EAB}"/>
              </a:ext>
            </a:extLst>
          </p:cNvPr>
          <p:cNvSpPr txBox="1"/>
          <p:nvPr/>
        </p:nvSpPr>
        <p:spPr>
          <a:xfrm>
            <a:off x="800100" y="933450"/>
            <a:ext cx="7543800" cy="369332"/>
          </a:xfrm>
          <a:prstGeom prst="rect">
            <a:avLst/>
          </a:prstGeom>
          <a:noFill/>
        </p:spPr>
        <p:txBody>
          <a:bodyPr wrap="square" rtlCol="0">
            <a:spAutoFit/>
          </a:bodyPr>
          <a:lstStyle/>
          <a:p>
            <a:r>
              <a:rPr lang="en-IN" dirty="0"/>
              <a:t>Create Maven Project the project structure is as below</a:t>
            </a:r>
          </a:p>
        </p:txBody>
      </p:sp>
      <p:sp>
        <p:nvSpPr>
          <p:cNvPr id="5" name="Rectangle 4">
            <a:extLst>
              <a:ext uri="{FF2B5EF4-FFF2-40B4-BE49-F238E27FC236}">
                <a16:creationId xmlns:a16="http://schemas.microsoft.com/office/drawing/2014/main" id="{07CC7979-1E9C-4D5F-9DFB-CFB6EADE14EE}"/>
              </a:ext>
            </a:extLst>
          </p:cNvPr>
          <p:cNvSpPr/>
          <p:nvPr/>
        </p:nvSpPr>
        <p:spPr>
          <a:xfrm>
            <a:off x="3962400" y="1514436"/>
            <a:ext cx="5162550" cy="5078313"/>
          </a:xfrm>
          <a:prstGeom prst="rect">
            <a:avLst/>
          </a:prstGeom>
        </p:spPr>
        <p:txBody>
          <a:bodyPr wrap="square">
            <a:spAutoFit/>
          </a:bodyPr>
          <a:lstStyle/>
          <a:p>
            <a:r>
              <a:rPr lang="en-IN" sz="1200" b="1" dirty="0">
                <a:solidFill>
                  <a:srgbClr val="008080"/>
                </a:solidFill>
                <a:latin typeface="Calibri" panose="020F0502020204030204" pitchFamily="34" charset="0"/>
                <a:cs typeface="Calibri" panose="020F0502020204030204" pitchFamily="34" charset="0"/>
              </a:rPr>
              <a:t>Pom.xml</a:t>
            </a:r>
          </a:p>
          <a:p>
            <a:r>
              <a:rPr lang="en-IN" sz="1200" dirty="0">
                <a:solidFill>
                  <a:srgbClr val="008080"/>
                </a:solidFill>
                <a:latin typeface="Calibri" panose="020F0502020204030204" pitchFamily="34" charset="0"/>
                <a:cs typeface="Calibri" panose="020F0502020204030204" pitchFamily="34" charset="0"/>
              </a:rPr>
              <a:t>&lt;</a:t>
            </a:r>
            <a:r>
              <a:rPr lang="en-IN" sz="1200" dirty="0">
                <a:solidFill>
                  <a:srgbClr val="3F7F7F"/>
                </a:solidFill>
                <a:latin typeface="Calibri" panose="020F0502020204030204" pitchFamily="34" charset="0"/>
                <a:cs typeface="Calibri" panose="020F0502020204030204" pitchFamily="34" charset="0"/>
              </a:rPr>
              <a:t>project </a:t>
            </a:r>
            <a:r>
              <a:rPr lang="en-IN" sz="1200" dirty="0" err="1">
                <a:solidFill>
                  <a:srgbClr val="7F007F"/>
                </a:solidFill>
                <a:latin typeface="Calibri" panose="020F0502020204030204" pitchFamily="34" charset="0"/>
                <a:cs typeface="Calibri" panose="020F0502020204030204" pitchFamily="34" charset="0"/>
              </a:rPr>
              <a:t>xmlns</a:t>
            </a:r>
            <a:r>
              <a:rPr lang="en-IN" sz="1200" dirty="0">
                <a:solidFill>
                  <a:srgbClr val="000000"/>
                </a:solidFill>
                <a:latin typeface="Calibri" panose="020F0502020204030204" pitchFamily="34" charset="0"/>
                <a:cs typeface="Calibri" panose="020F0502020204030204" pitchFamily="34" charset="0"/>
              </a:rPr>
              <a:t>=</a:t>
            </a:r>
            <a:r>
              <a:rPr lang="en-IN" sz="1200" i="1" dirty="0">
                <a:solidFill>
                  <a:srgbClr val="2A00FF"/>
                </a:solidFill>
                <a:latin typeface="Calibri" panose="020F0502020204030204" pitchFamily="34" charset="0"/>
                <a:cs typeface="Calibri" panose="020F0502020204030204" pitchFamily="34" charset="0"/>
              </a:rPr>
              <a:t>"http://maven.apache.org/POM/4.0.0" </a:t>
            </a:r>
            <a:r>
              <a:rPr lang="en-IN" sz="1200" i="1" dirty="0" err="1">
                <a:solidFill>
                  <a:srgbClr val="7F007F"/>
                </a:solidFill>
                <a:latin typeface="Calibri" panose="020F0502020204030204" pitchFamily="34" charset="0"/>
                <a:cs typeface="Calibri" panose="020F0502020204030204" pitchFamily="34" charset="0"/>
              </a:rPr>
              <a:t>xmlns:xsi</a:t>
            </a:r>
            <a:r>
              <a:rPr lang="en-IN" sz="1200" i="1" dirty="0">
                <a:solidFill>
                  <a:srgbClr val="000000"/>
                </a:solidFill>
                <a:latin typeface="Calibri" panose="020F0502020204030204" pitchFamily="34" charset="0"/>
                <a:cs typeface="Calibri" panose="020F0502020204030204" pitchFamily="34" charset="0"/>
              </a:rPr>
              <a:t>=</a:t>
            </a:r>
            <a:r>
              <a:rPr lang="en-IN" sz="1200" i="1" dirty="0">
                <a:solidFill>
                  <a:srgbClr val="2A00FF"/>
                </a:solidFill>
                <a:latin typeface="Calibri" panose="020F0502020204030204" pitchFamily="34" charset="0"/>
                <a:cs typeface="Calibri" panose="020F0502020204030204" pitchFamily="34" charset="0"/>
              </a:rPr>
              <a:t>"http://www.w3.org/2001/XMLSchema-instance" </a:t>
            </a:r>
            <a:r>
              <a:rPr lang="en-IN" sz="1200" i="1" dirty="0" err="1">
                <a:solidFill>
                  <a:srgbClr val="7F007F"/>
                </a:solidFill>
                <a:latin typeface="Calibri" panose="020F0502020204030204" pitchFamily="34" charset="0"/>
                <a:cs typeface="Calibri" panose="020F0502020204030204" pitchFamily="34" charset="0"/>
              </a:rPr>
              <a:t>xsi:schemaLocation</a:t>
            </a:r>
            <a:r>
              <a:rPr lang="en-IN" sz="1200" i="1" dirty="0">
                <a:solidFill>
                  <a:srgbClr val="000000"/>
                </a:solidFill>
                <a:latin typeface="Calibri" panose="020F0502020204030204" pitchFamily="34" charset="0"/>
                <a:cs typeface="Calibri" panose="020F0502020204030204" pitchFamily="34" charset="0"/>
              </a:rPr>
              <a:t>=</a:t>
            </a:r>
            <a:r>
              <a:rPr lang="en-IN" sz="1200" i="1" dirty="0">
                <a:solidFill>
                  <a:srgbClr val="2A00FF"/>
                </a:solidFill>
                <a:latin typeface="Calibri" panose="020F0502020204030204" pitchFamily="34" charset="0"/>
                <a:cs typeface="Calibri" panose="020F0502020204030204" pitchFamily="34" charset="0"/>
              </a:rPr>
              <a:t>"http://maven.apache.org/POM/4.0.0 http://maven.apache.org/xsd/maven-4.0.0.xsd"</a:t>
            </a:r>
            <a:r>
              <a:rPr lang="en-IN" sz="1200" i="1" dirty="0">
                <a:solidFill>
                  <a:srgbClr val="008080"/>
                </a:solidFill>
                <a:latin typeface="Calibri" panose="020F0502020204030204" pitchFamily="34" charset="0"/>
                <a:cs typeface="Calibri" panose="020F0502020204030204" pitchFamily="34" charset="0"/>
              </a:rPr>
              <a:t>&gt;</a:t>
            </a:r>
          </a:p>
          <a:p>
            <a:r>
              <a:rPr lang="en-IN" sz="1200" dirty="0">
                <a:solidFill>
                  <a:srgbClr val="000000"/>
                </a:solidFill>
                <a:latin typeface="Calibri" panose="020F0502020204030204" pitchFamily="34" charset="0"/>
                <a:cs typeface="Calibri" panose="020F0502020204030204" pitchFamily="34" charset="0"/>
              </a:rPr>
              <a:t>  </a:t>
            </a:r>
            <a:r>
              <a:rPr lang="en-IN" sz="1200" dirty="0">
                <a:solidFill>
                  <a:srgbClr val="008080"/>
                </a:solidFill>
                <a:latin typeface="Calibri" panose="020F0502020204030204" pitchFamily="34" charset="0"/>
                <a:cs typeface="Calibri" panose="020F0502020204030204" pitchFamily="34" charset="0"/>
              </a:rPr>
              <a:t>&lt;</a:t>
            </a:r>
            <a:r>
              <a:rPr lang="en-IN" sz="1200" dirty="0" err="1">
                <a:solidFill>
                  <a:srgbClr val="3F7F7F"/>
                </a:solidFill>
                <a:latin typeface="Calibri" panose="020F0502020204030204" pitchFamily="34" charset="0"/>
                <a:cs typeface="Calibri" panose="020F0502020204030204" pitchFamily="34" charset="0"/>
              </a:rPr>
              <a:t>modelVersion</a:t>
            </a:r>
            <a:r>
              <a:rPr lang="en-IN" sz="1200" dirty="0">
                <a:solidFill>
                  <a:srgbClr val="008080"/>
                </a:solidFill>
                <a:latin typeface="Calibri" panose="020F0502020204030204" pitchFamily="34" charset="0"/>
                <a:cs typeface="Calibri" panose="020F0502020204030204" pitchFamily="34" charset="0"/>
              </a:rPr>
              <a:t>&gt;</a:t>
            </a:r>
            <a:r>
              <a:rPr lang="en-IN" sz="1200" dirty="0">
                <a:solidFill>
                  <a:srgbClr val="000000"/>
                </a:solidFill>
                <a:latin typeface="Calibri" panose="020F0502020204030204" pitchFamily="34" charset="0"/>
                <a:cs typeface="Calibri" panose="020F0502020204030204" pitchFamily="34" charset="0"/>
              </a:rPr>
              <a:t>4.0.0</a:t>
            </a:r>
            <a:r>
              <a:rPr lang="en-IN" sz="1200" dirty="0">
                <a:solidFill>
                  <a:srgbClr val="008080"/>
                </a:solidFill>
                <a:latin typeface="Calibri" panose="020F0502020204030204" pitchFamily="34" charset="0"/>
                <a:cs typeface="Calibri" panose="020F0502020204030204" pitchFamily="34" charset="0"/>
              </a:rPr>
              <a:t>&lt;/</a:t>
            </a:r>
            <a:r>
              <a:rPr lang="en-IN" sz="1200" dirty="0" err="1">
                <a:solidFill>
                  <a:srgbClr val="3F7F7F"/>
                </a:solidFill>
                <a:latin typeface="Calibri" panose="020F0502020204030204" pitchFamily="34" charset="0"/>
                <a:cs typeface="Calibri" panose="020F0502020204030204" pitchFamily="34" charset="0"/>
              </a:rPr>
              <a:t>modelVersion</a:t>
            </a:r>
            <a:r>
              <a:rPr lang="en-IN" sz="1200" dirty="0">
                <a:solidFill>
                  <a:srgbClr val="008080"/>
                </a:solidFill>
                <a:latin typeface="Calibri" panose="020F0502020204030204" pitchFamily="34" charset="0"/>
                <a:cs typeface="Calibri" panose="020F0502020204030204" pitchFamily="34" charset="0"/>
              </a:rPr>
              <a:t>&gt;</a:t>
            </a:r>
          </a:p>
          <a:p>
            <a:r>
              <a:rPr lang="en-IN" sz="1200" dirty="0">
                <a:solidFill>
                  <a:srgbClr val="000000"/>
                </a:solidFill>
                <a:latin typeface="Calibri" panose="020F0502020204030204" pitchFamily="34" charset="0"/>
                <a:cs typeface="Calibri" panose="020F0502020204030204" pitchFamily="34" charset="0"/>
              </a:rPr>
              <a:t>  </a:t>
            </a:r>
            <a:r>
              <a:rPr lang="en-IN" sz="1200" dirty="0">
                <a:solidFill>
                  <a:srgbClr val="008080"/>
                </a:solidFill>
                <a:latin typeface="Calibri" panose="020F0502020204030204" pitchFamily="34" charset="0"/>
                <a:cs typeface="Calibri" panose="020F0502020204030204" pitchFamily="34" charset="0"/>
              </a:rPr>
              <a:t>&lt;</a:t>
            </a:r>
            <a:r>
              <a:rPr lang="en-IN" sz="1200" dirty="0" err="1">
                <a:solidFill>
                  <a:srgbClr val="3F7F7F"/>
                </a:solidFill>
                <a:latin typeface="Calibri" panose="020F0502020204030204" pitchFamily="34" charset="0"/>
                <a:cs typeface="Calibri" panose="020F0502020204030204" pitchFamily="34" charset="0"/>
              </a:rPr>
              <a:t>groupId</a:t>
            </a:r>
            <a:r>
              <a:rPr lang="en-IN" sz="1200" dirty="0">
                <a:solidFill>
                  <a:srgbClr val="008080"/>
                </a:solidFill>
                <a:latin typeface="Calibri" panose="020F0502020204030204" pitchFamily="34" charset="0"/>
                <a:cs typeface="Calibri" panose="020F0502020204030204" pitchFamily="34" charset="0"/>
              </a:rPr>
              <a:t>&gt;</a:t>
            </a:r>
            <a:r>
              <a:rPr lang="en-IN" sz="1200" dirty="0" err="1">
                <a:solidFill>
                  <a:srgbClr val="000000"/>
                </a:solidFill>
                <a:latin typeface="Calibri" panose="020F0502020204030204" pitchFamily="34" charset="0"/>
                <a:cs typeface="Calibri" panose="020F0502020204030204" pitchFamily="34" charset="0"/>
              </a:rPr>
              <a:t>OnetoManyMap</a:t>
            </a:r>
            <a:r>
              <a:rPr lang="en-IN" sz="1200" dirty="0">
                <a:solidFill>
                  <a:srgbClr val="008080"/>
                </a:solidFill>
                <a:latin typeface="Calibri" panose="020F0502020204030204" pitchFamily="34" charset="0"/>
                <a:cs typeface="Calibri" panose="020F0502020204030204" pitchFamily="34" charset="0"/>
              </a:rPr>
              <a:t>&lt;/</a:t>
            </a:r>
            <a:r>
              <a:rPr lang="en-IN" sz="1200" dirty="0" err="1">
                <a:solidFill>
                  <a:srgbClr val="3F7F7F"/>
                </a:solidFill>
                <a:latin typeface="Calibri" panose="020F0502020204030204" pitchFamily="34" charset="0"/>
                <a:cs typeface="Calibri" panose="020F0502020204030204" pitchFamily="34" charset="0"/>
              </a:rPr>
              <a:t>groupId</a:t>
            </a:r>
            <a:r>
              <a:rPr lang="en-IN" sz="1200" dirty="0">
                <a:solidFill>
                  <a:srgbClr val="008080"/>
                </a:solidFill>
                <a:latin typeface="Calibri" panose="020F0502020204030204" pitchFamily="34" charset="0"/>
                <a:cs typeface="Calibri" panose="020F0502020204030204" pitchFamily="34" charset="0"/>
              </a:rPr>
              <a:t>&gt;</a:t>
            </a:r>
          </a:p>
          <a:p>
            <a:r>
              <a:rPr lang="en-IN" sz="1200" dirty="0">
                <a:solidFill>
                  <a:srgbClr val="000000"/>
                </a:solidFill>
                <a:latin typeface="Calibri" panose="020F0502020204030204" pitchFamily="34" charset="0"/>
                <a:cs typeface="Calibri" panose="020F0502020204030204" pitchFamily="34" charset="0"/>
              </a:rPr>
              <a:t>  </a:t>
            </a:r>
            <a:r>
              <a:rPr lang="en-IN" sz="1200" dirty="0">
                <a:solidFill>
                  <a:srgbClr val="008080"/>
                </a:solidFill>
                <a:latin typeface="Calibri" panose="020F0502020204030204" pitchFamily="34" charset="0"/>
                <a:cs typeface="Calibri" panose="020F0502020204030204" pitchFamily="34" charset="0"/>
              </a:rPr>
              <a:t>&lt;</a:t>
            </a:r>
            <a:r>
              <a:rPr lang="en-IN" sz="1200" dirty="0" err="1">
                <a:solidFill>
                  <a:srgbClr val="3F7F7F"/>
                </a:solidFill>
                <a:latin typeface="Calibri" panose="020F0502020204030204" pitchFamily="34" charset="0"/>
                <a:cs typeface="Calibri" panose="020F0502020204030204" pitchFamily="34" charset="0"/>
              </a:rPr>
              <a:t>artifactId</a:t>
            </a:r>
            <a:r>
              <a:rPr lang="en-IN" sz="1200" dirty="0">
                <a:solidFill>
                  <a:srgbClr val="008080"/>
                </a:solidFill>
                <a:latin typeface="Calibri" panose="020F0502020204030204" pitchFamily="34" charset="0"/>
                <a:cs typeface="Calibri" panose="020F0502020204030204" pitchFamily="34" charset="0"/>
              </a:rPr>
              <a:t>&gt;</a:t>
            </a:r>
            <a:r>
              <a:rPr lang="en-IN" sz="1200" dirty="0" err="1">
                <a:solidFill>
                  <a:srgbClr val="000000"/>
                </a:solidFill>
                <a:latin typeface="Calibri" panose="020F0502020204030204" pitchFamily="34" charset="0"/>
                <a:cs typeface="Calibri" panose="020F0502020204030204" pitchFamily="34" charset="0"/>
              </a:rPr>
              <a:t>hb-onetomany</a:t>
            </a:r>
            <a:r>
              <a:rPr lang="en-IN" sz="1200" dirty="0">
                <a:solidFill>
                  <a:srgbClr val="008080"/>
                </a:solidFill>
                <a:latin typeface="Calibri" panose="020F0502020204030204" pitchFamily="34" charset="0"/>
                <a:cs typeface="Calibri" panose="020F0502020204030204" pitchFamily="34" charset="0"/>
              </a:rPr>
              <a:t>&lt;/</a:t>
            </a:r>
            <a:r>
              <a:rPr lang="en-IN" sz="1200" dirty="0" err="1">
                <a:solidFill>
                  <a:srgbClr val="3F7F7F"/>
                </a:solidFill>
                <a:latin typeface="Calibri" panose="020F0502020204030204" pitchFamily="34" charset="0"/>
                <a:cs typeface="Calibri" panose="020F0502020204030204" pitchFamily="34" charset="0"/>
              </a:rPr>
              <a:t>artifactId</a:t>
            </a:r>
            <a:r>
              <a:rPr lang="en-IN" sz="1200" dirty="0">
                <a:solidFill>
                  <a:srgbClr val="008080"/>
                </a:solidFill>
                <a:latin typeface="Calibri" panose="020F0502020204030204" pitchFamily="34" charset="0"/>
                <a:cs typeface="Calibri" panose="020F0502020204030204" pitchFamily="34" charset="0"/>
              </a:rPr>
              <a:t>&gt;</a:t>
            </a:r>
          </a:p>
          <a:p>
            <a:r>
              <a:rPr lang="en-IN" sz="1200" dirty="0">
                <a:solidFill>
                  <a:srgbClr val="000000"/>
                </a:solidFill>
                <a:latin typeface="Calibri" panose="020F0502020204030204" pitchFamily="34" charset="0"/>
                <a:cs typeface="Calibri" panose="020F0502020204030204" pitchFamily="34" charset="0"/>
              </a:rPr>
              <a:t>  </a:t>
            </a:r>
            <a:r>
              <a:rPr lang="en-IN" sz="1200" dirty="0">
                <a:solidFill>
                  <a:srgbClr val="008080"/>
                </a:solidFill>
                <a:latin typeface="Calibri" panose="020F0502020204030204" pitchFamily="34" charset="0"/>
                <a:cs typeface="Calibri" panose="020F0502020204030204" pitchFamily="34" charset="0"/>
              </a:rPr>
              <a:t>&lt;</a:t>
            </a:r>
            <a:r>
              <a:rPr lang="en-IN" sz="1200" dirty="0">
                <a:solidFill>
                  <a:srgbClr val="3F7F7F"/>
                </a:solidFill>
                <a:latin typeface="Calibri" panose="020F0502020204030204" pitchFamily="34" charset="0"/>
                <a:cs typeface="Calibri" panose="020F0502020204030204" pitchFamily="34" charset="0"/>
              </a:rPr>
              <a:t>version</a:t>
            </a:r>
            <a:r>
              <a:rPr lang="en-IN" sz="1200" dirty="0">
                <a:solidFill>
                  <a:srgbClr val="008080"/>
                </a:solidFill>
                <a:latin typeface="Calibri" panose="020F0502020204030204" pitchFamily="34" charset="0"/>
                <a:cs typeface="Calibri" panose="020F0502020204030204" pitchFamily="34" charset="0"/>
              </a:rPr>
              <a:t>&gt;</a:t>
            </a:r>
            <a:r>
              <a:rPr lang="en-IN" sz="1200" dirty="0">
                <a:solidFill>
                  <a:srgbClr val="000000"/>
                </a:solidFill>
                <a:latin typeface="Calibri" panose="020F0502020204030204" pitchFamily="34" charset="0"/>
                <a:cs typeface="Calibri" panose="020F0502020204030204" pitchFamily="34" charset="0"/>
              </a:rPr>
              <a:t>0.0.1-SNAPSHOT</a:t>
            </a:r>
            <a:r>
              <a:rPr lang="en-IN" sz="1200" dirty="0">
                <a:solidFill>
                  <a:srgbClr val="008080"/>
                </a:solidFill>
                <a:latin typeface="Calibri" panose="020F0502020204030204" pitchFamily="34" charset="0"/>
                <a:cs typeface="Calibri" panose="020F0502020204030204" pitchFamily="34" charset="0"/>
              </a:rPr>
              <a:t>&lt;/</a:t>
            </a:r>
            <a:r>
              <a:rPr lang="en-IN" sz="1200" dirty="0">
                <a:solidFill>
                  <a:srgbClr val="3F7F7F"/>
                </a:solidFill>
                <a:latin typeface="Calibri" panose="020F0502020204030204" pitchFamily="34" charset="0"/>
                <a:cs typeface="Calibri" panose="020F0502020204030204" pitchFamily="34" charset="0"/>
              </a:rPr>
              <a:t>version</a:t>
            </a:r>
            <a:r>
              <a:rPr lang="en-IN" sz="1200" dirty="0">
                <a:solidFill>
                  <a:srgbClr val="008080"/>
                </a:solidFill>
                <a:latin typeface="Calibri" panose="020F0502020204030204" pitchFamily="34" charset="0"/>
                <a:cs typeface="Calibri" panose="020F0502020204030204" pitchFamily="34" charset="0"/>
              </a:rPr>
              <a:t>&gt;</a:t>
            </a:r>
          </a:p>
          <a:p>
            <a:r>
              <a:rPr lang="en-IN" sz="1200" dirty="0">
                <a:solidFill>
                  <a:srgbClr val="008080"/>
                </a:solidFill>
                <a:latin typeface="Calibri" panose="020F0502020204030204" pitchFamily="34" charset="0"/>
                <a:cs typeface="Calibri" panose="020F0502020204030204" pitchFamily="34" charset="0"/>
              </a:rPr>
              <a:t>&lt;</a:t>
            </a:r>
            <a:r>
              <a:rPr lang="en-IN" sz="1200" dirty="0">
                <a:solidFill>
                  <a:srgbClr val="3F7F7F"/>
                </a:solidFill>
                <a:latin typeface="Calibri" panose="020F0502020204030204" pitchFamily="34" charset="0"/>
                <a:cs typeface="Calibri" panose="020F0502020204030204" pitchFamily="34" charset="0"/>
              </a:rPr>
              <a:t>dependencies</a:t>
            </a:r>
            <a:r>
              <a:rPr lang="en-IN" sz="1200" dirty="0">
                <a:solidFill>
                  <a:srgbClr val="008080"/>
                </a:solidFill>
                <a:latin typeface="Calibri" panose="020F0502020204030204" pitchFamily="34" charset="0"/>
                <a:cs typeface="Calibri" panose="020F0502020204030204" pitchFamily="34" charset="0"/>
              </a:rPr>
              <a:t>&gt;</a:t>
            </a:r>
          </a:p>
          <a:p>
            <a:r>
              <a:rPr lang="en-IN" sz="1200" dirty="0">
                <a:solidFill>
                  <a:srgbClr val="008080"/>
                </a:solidFill>
                <a:latin typeface="Calibri" panose="020F0502020204030204" pitchFamily="34" charset="0"/>
                <a:cs typeface="Calibri" panose="020F0502020204030204" pitchFamily="34" charset="0"/>
              </a:rPr>
              <a:t>&lt;</a:t>
            </a:r>
            <a:r>
              <a:rPr lang="en-IN" sz="1200" dirty="0">
                <a:solidFill>
                  <a:srgbClr val="3F7F7F"/>
                </a:solidFill>
                <a:latin typeface="Calibri" panose="020F0502020204030204" pitchFamily="34" charset="0"/>
                <a:cs typeface="Calibri" panose="020F0502020204030204" pitchFamily="34" charset="0"/>
              </a:rPr>
              <a:t>dependency</a:t>
            </a:r>
            <a:r>
              <a:rPr lang="en-IN" sz="1200" dirty="0">
                <a:solidFill>
                  <a:srgbClr val="008080"/>
                </a:solidFill>
                <a:latin typeface="Calibri" panose="020F0502020204030204" pitchFamily="34" charset="0"/>
                <a:cs typeface="Calibri" panose="020F0502020204030204" pitchFamily="34" charset="0"/>
              </a:rPr>
              <a:t>&gt;</a:t>
            </a:r>
          </a:p>
          <a:p>
            <a:r>
              <a:rPr lang="en-IN" sz="1200" dirty="0">
                <a:solidFill>
                  <a:srgbClr val="008080"/>
                </a:solidFill>
                <a:latin typeface="Calibri" panose="020F0502020204030204" pitchFamily="34" charset="0"/>
                <a:cs typeface="Calibri" panose="020F0502020204030204" pitchFamily="34" charset="0"/>
              </a:rPr>
              <a:t>&lt;</a:t>
            </a:r>
            <a:r>
              <a:rPr lang="en-IN" sz="1200" dirty="0" err="1">
                <a:solidFill>
                  <a:srgbClr val="3F7F7F"/>
                </a:solidFill>
                <a:latin typeface="Calibri" panose="020F0502020204030204" pitchFamily="34" charset="0"/>
                <a:cs typeface="Calibri" panose="020F0502020204030204" pitchFamily="34" charset="0"/>
              </a:rPr>
              <a:t>groupId</a:t>
            </a:r>
            <a:r>
              <a:rPr lang="en-IN" sz="1200" dirty="0">
                <a:solidFill>
                  <a:srgbClr val="008080"/>
                </a:solidFill>
                <a:latin typeface="Calibri" panose="020F0502020204030204" pitchFamily="34" charset="0"/>
                <a:cs typeface="Calibri" panose="020F0502020204030204" pitchFamily="34" charset="0"/>
              </a:rPr>
              <a:t>&gt;</a:t>
            </a:r>
            <a:r>
              <a:rPr lang="en-IN" sz="1200" dirty="0" err="1">
                <a:solidFill>
                  <a:srgbClr val="000000"/>
                </a:solidFill>
                <a:latin typeface="Calibri" panose="020F0502020204030204" pitchFamily="34" charset="0"/>
                <a:cs typeface="Calibri" panose="020F0502020204030204" pitchFamily="34" charset="0"/>
              </a:rPr>
              <a:t>org.hibernate</a:t>
            </a:r>
            <a:r>
              <a:rPr lang="en-IN" sz="1200" dirty="0">
                <a:solidFill>
                  <a:srgbClr val="008080"/>
                </a:solidFill>
                <a:latin typeface="Calibri" panose="020F0502020204030204" pitchFamily="34" charset="0"/>
                <a:cs typeface="Calibri" panose="020F0502020204030204" pitchFamily="34" charset="0"/>
              </a:rPr>
              <a:t>&lt;/</a:t>
            </a:r>
            <a:r>
              <a:rPr lang="en-IN" sz="1200" dirty="0" err="1">
                <a:solidFill>
                  <a:srgbClr val="3F7F7F"/>
                </a:solidFill>
                <a:latin typeface="Calibri" panose="020F0502020204030204" pitchFamily="34" charset="0"/>
                <a:cs typeface="Calibri" panose="020F0502020204030204" pitchFamily="34" charset="0"/>
              </a:rPr>
              <a:t>groupId</a:t>
            </a:r>
            <a:r>
              <a:rPr lang="en-IN" sz="1200" dirty="0">
                <a:solidFill>
                  <a:srgbClr val="008080"/>
                </a:solidFill>
                <a:latin typeface="Calibri" panose="020F0502020204030204" pitchFamily="34" charset="0"/>
                <a:cs typeface="Calibri" panose="020F0502020204030204" pitchFamily="34" charset="0"/>
              </a:rPr>
              <a:t>&gt;</a:t>
            </a:r>
          </a:p>
          <a:p>
            <a:r>
              <a:rPr lang="en-IN" sz="1200" dirty="0">
                <a:solidFill>
                  <a:srgbClr val="008080"/>
                </a:solidFill>
                <a:latin typeface="Calibri" panose="020F0502020204030204" pitchFamily="34" charset="0"/>
                <a:cs typeface="Calibri" panose="020F0502020204030204" pitchFamily="34" charset="0"/>
              </a:rPr>
              <a:t>&lt;</a:t>
            </a:r>
            <a:r>
              <a:rPr lang="en-IN" sz="1200" dirty="0" err="1">
                <a:solidFill>
                  <a:srgbClr val="3F7F7F"/>
                </a:solidFill>
                <a:latin typeface="Calibri" panose="020F0502020204030204" pitchFamily="34" charset="0"/>
                <a:cs typeface="Calibri" panose="020F0502020204030204" pitchFamily="34" charset="0"/>
              </a:rPr>
              <a:t>artifactId</a:t>
            </a:r>
            <a:r>
              <a:rPr lang="en-IN" sz="1200" dirty="0">
                <a:solidFill>
                  <a:srgbClr val="008080"/>
                </a:solidFill>
                <a:latin typeface="Calibri" panose="020F0502020204030204" pitchFamily="34" charset="0"/>
                <a:cs typeface="Calibri" panose="020F0502020204030204" pitchFamily="34" charset="0"/>
              </a:rPr>
              <a:t>&gt;</a:t>
            </a:r>
            <a:r>
              <a:rPr lang="en-IN" sz="1200" dirty="0">
                <a:solidFill>
                  <a:srgbClr val="000000"/>
                </a:solidFill>
                <a:latin typeface="Calibri" panose="020F0502020204030204" pitchFamily="34" charset="0"/>
                <a:cs typeface="Calibri" panose="020F0502020204030204" pitchFamily="34" charset="0"/>
              </a:rPr>
              <a:t>hibernate-core</a:t>
            </a:r>
            <a:r>
              <a:rPr lang="en-IN" sz="1200" dirty="0">
                <a:solidFill>
                  <a:srgbClr val="008080"/>
                </a:solidFill>
                <a:latin typeface="Calibri" panose="020F0502020204030204" pitchFamily="34" charset="0"/>
                <a:cs typeface="Calibri" panose="020F0502020204030204" pitchFamily="34" charset="0"/>
              </a:rPr>
              <a:t>&lt;/</a:t>
            </a:r>
            <a:r>
              <a:rPr lang="en-IN" sz="1200" dirty="0" err="1">
                <a:solidFill>
                  <a:srgbClr val="3F7F7F"/>
                </a:solidFill>
                <a:latin typeface="Calibri" panose="020F0502020204030204" pitchFamily="34" charset="0"/>
                <a:cs typeface="Calibri" panose="020F0502020204030204" pitchFamily="34" charset="0"/>
              </a:rPr>
              <a:t>artifactId</a:t>
            </a:r>
            <a:r>
              <a:rPr lang="en-IN" sz="1200" dirty="0">
                <a:solidFill>
                  <a:srgbClr val="008080"/>
                </a:solidFill>
                <a:latin typeface="Calibri" panose="020F0502020204030204" pitchFamily="34" charset="0"/>
                <a:cs typeface="Calibri" panose="020F0502020204030204" pitchFamily="34" charset="0"/>
              </a:rPr>
              <a:t>&gt;</a:t>
            </a:r>
          </a:p>
          <a:p>
            <a:r>
              <a:rPr lang="en-IN" sz="1200" dirty="0">
                <a:solidFill>
                  <a:srgbClr val="008080"/>
                </a:solidFill>
                <a:latin typeface="Calibri" panose="020F0502020204030204" pitchFamily="34" charset="0"/>
                <a:cs typeface="Calibri" panose="020F0502020204030204" pitchFamily="34" charset="0"/>
              </a:rPr>
              <a:t>&lt;</a:t>
            </a:r>
            <a:r>
              <a:rPr lang="en-IN" sz="1200" dirty="0">
                <a:solidFill>
                  <a:srgbClr val="3F7F7F"/>
                </a:solidFill>
                <a:latin typeface="Calibri" panose="020F0502020204030204" pitchFamily="34" charset="0"/>
                <a:cs typeface="Calibri" panose="020F0502020204030204" pitchFamily="34" charset="0"/>
              </a:rPr>
              <a:t>version</a:t>
            </a:r>
            <a:r>
              <a:rPr lang="en-IN" sz="1200" dirty="0">
                <a:solidFill>
                  <a:srgbClr val="008080"/>
                </a:solidFill>
                <a:latin typeface="Calibri" panose="020F0502020204030204" pitchFamily="34" charset="0"/>
                <a:cs typeface="Calibri" panose="020F0502020204030204" pitchFamily="34" charset="0"/>
              </a:rPr>
              <a:t>&gt;</a:t>
            </a:r>
            <a:r>
              <a:rPr lang="en-IN" sz="1200" dirty="0">
                <a:solidFill>
                  <a:srgbClr val="000000"/>
                </a:solidFill>
                <a:latin typeface="Calibri" panose="020F0502020204030204" pitchFamily="34" charset="0"/>
                <a:cs typeface="Calibri" panose="020F0502020204030204" pitchFamily="34" charset="0"/>
              </a:rPr>
              <a:t>4.3.11.Final</a:t>
            </a:r>
            <a:r>
              <a:rPr lang="en-IN" sz="1200" dirty="0">
                <a:solidFill>
                  <a:srgbClr val="008080"/>
                </a:solidFill>
                <a:latin typeface="Calibri" panose="020F0502020204030204" pitchFamily="34" charset="0"/>
                <a:cs typeface="Calibri" panose="020F0502020204030204" pitchFamily="34" charset="0"/>
              </a:rPr>
              <a:t>&lt;/</a:t>
            </a:r>
            <a:r>
              <a:rPr lang="en-IN" sz="1200" dirty="0">
                <a:solidFill>
                  <a:srgbClr val="3F7F7F"/>
                </a:solidFill>
                <a:latin typeface="Calibri" panose="020F0502020204030204" pitchFamily="34" charset="0"/>
                <a:cs typeface="Calibri" panose="020F0502020204030204" pitchFamily="34" charset="0"/>
              </a:rPr>
              <a:t>version</a:t>
            </a:r>
            <a:r>
              <a:rPr lang="en-IN" sz="1200" dirty="0">
                <a:solidFill>
                  <a:srgbClr val="008080"/>
                </a:solidFill>
                <a:latin typeface="Calibri" panose="020F0502020204030204" pitchFamily="34" charset="0"/>
                <a:cs typeface="Calibri" panose="020F0502020204030204" pitchFamily="34" charset="0"/>
              </a:rPr>
              <a:t>&gt;</a:t>
            </a:r>
          </a:p>
          <a:p>
            <a:r>
              <a:rPr lang="en-IN" sz="1200" dirty="0">
                <a:solidFill>
                  <a:srgbClr val="008080"/>
                </a:solidFill>
                <a:latin typeface="Calibri" panose="020F0502020204030204" pitchFamily="34" charset="0"/>
                <a:cs typeface="Calibri" panose="020F0502020204030204" pitchFamily="34" charset="0"/>
              </a:rPr>
              <a:t>&lt;/</a:t>
            </a:r>
            <a:r>
              <a:rPr lang="en-IN" sz="1200" dirty="0">
                <a:solidFill>
                  <a:srgbClr val="3F7F7F"/>
                </a:solidFill>
                <a:latin typeface="Calibri" panose="020F0502020204030204" pitchFamily="34" charset="0"/>
                <a:cs typeface="Calibri" panose="020F0502020204030204" pitchFamily="34" charset="0"/>
              </a:rPr>
              <a:t>dependency</a:t>
            </a:r>
            <a:r>
              <a:rPr lang="en-IN" sz="1200" dirty="0">
                <a:solidFill>
                  <a:srgbClr val="008080"/>
                </a:solidFill>
                <a:latin typeface="Calibri" panose="020F0502020204030204" pitchFamily="34" charset="0"/>
                <a:cs typeface="Calibri" panose="020F0502020204030204" pitchFamily="34" charset="0"/>
              </a:rPr>
              <a:t>&gt;</a:t>
            </a:r>
          </a:p>
          <a:p>
            <a:r>
              <a:rPr lang="en-IN" sz="1200" dirty="0">
                <a:solidFill>
                  <a:srgbClr val="008080"/>
                </a:solidFill>
                <a:latin typeface="Calibri" panose="020F0502020204030204" pitchFamily="34" charset="0"/>
                <a:cs typeface="Calibri" panose="020F0502020204030204" pitchFamily="34" charset="0"/>
              </a:rPr>
              <a:t>&lt;</a:t>
            </a:r>
            <a:r>
              <a:rPr lang="en-IN" sz="1200" dirty="0">
                <a:solidFill>
                  <a:srgbClr val="3F7F7F"/>
                </a:solidFill>
                <a:latin typeface="Calibri" panose="020F0502020204030204" pitchFamily="34" charset="0"/>
                <a:cs typeface="Calibri" panose="020F0502020204030204" pitchFamily="34" charset="0"/>
              </a:rPr>
              <a:t>dependency</a:t>
            </a:r>
            <a:r>
              <a:rPr lang="en-IN" sz="1200" dirty="0">
                <a:solidFill>
                  <a:srgbClr val="008080"/>
                </a:solidFill>
                <a:latin typeface="Calibri" panose="020F0502020204030204" pitchFamily="34" charset="0"/>
                <a:cs typeface="Calibri" panose="020F0502020204030204" pitchFamily="34" charset="0"/>
              </a:rPr>
              <a:t>&gt;</a:t>
            </a:r>
          </a:p>
          <a:p>
            <a:r>
              <a:rPr lang="en-IN" sz="1200" dirty="0">
                <a:solidFill>
                  <a:srgbClr val="008080"/>
                </a:solidFill>
                <a:latin typeface="Calibri" panose="020F0502020204030204" pitchFamily="34" charset="0"/>
                <a:cs typeface="Calibri" panose="020F0502020204030204" pitchFamily="34" charset="0"/>
              </a:rPr>
              <a:t>&lt;</a:t>
            </a:r>
            <a:r>
              <a:rPr lang="en-IN" sz="1200" dirty="0" err="1">
                <a:solidFill>
                  <a:srgbClr val="3F7F7F"/>
                </a:solidFill>
                <a:latin typeface="Calibri" panose="020F0502020204030204" pitchFamily="34" charset="0"/>
                <a:cs typeface="Calibri" panose="020F0502020204030204" pitchFamily="34" charset="0"/>
              </a:rPr>
              <a:t>groupId</a:t>
            </a:r>
            <a:r>
              <a:rPr lang="en-IN" sz="1200" dirty="0">
                <a:solidFill>
                  <a:srgbClr val="008080"/>
                </a:solidFill>
                <a:latin typeface="Calibri" panose="020F0502020204030204" pitchFamily="34" charset="0"/>
                <a:cs typeface="Calibri" panose="020F0502020204030204" pitchFamily="34" charset="0"/>
              </a:rPr>
              <a:t>&gt;</a:t>
            </a:r>
            <a:r>
              <a:rPr lang="en-IN" sz="1200" dirty="0" err="1">
                <a:solidFill>
                  <a:srgbClr val="000000"/>
                </a:solidFill>
                <a:latin typeface="Calibri" panose="020F0502020204030204" pitchFamily="34" charset="0"/>
                <a:cs typeface="Calibri" panose="020F0502020204030204" pitchFamily="34" charset="0"/>
              </a:rPr>
              <a:t>mysql</a:t>
            </a:r>
            <a:r>
              <a:rPr lang="en-IN" sz="1200" dirty="0">
                <a:solidFill>
                  <a:srgbClr val="008080"/>
                </a:solidFill>
                <a:latin typeface="Calibri" panose="020F0502020204030204" pitchFamily="34" charset="0"/>
                <a:cs typeface="Calibri" panose="020F0502020204030204" pitchFamily="34" charset="0"/>
              </a:rPr>
              <a:t>&lt;/</a:t>
            </a:r>
            <a:r>
              <a:rPr lang="en-IN" sz="1200" dirty="0" err="1">
                <a:solidFill>
                  <a:srgbClr val="3F7F7F"/>
                </a:solidFill>
                <a:latin typeface="Calibri" panose="020F0502020204030204" pitchFamily="34" charset="0"/>
                <a:cs typeface="Calibri" panose="020F0502020204030204" pitchFamily="34" charset="0"/>
              </a:rPr>
              <a:t>groupId</a:t>
            </a:r>
            <a:r>
              <a:rPr lang="en-IN" sz="1200" dirty="0">
                <a:solidFill>
                  <a:srgbClr val="008080"/>
                </a:solidFill>
                <a:latin typeface="Calibri" panose="020F0502020204030204" pitchFamily="34" charset="0"/>
                <a:cs typeface="Calibri" panose="020F0502020204030204" pitchFamily="34" charset="0"/>
              </a:rPr>
              <a:t>&gt;</a:t>
            </a:r>
          </a:p>
          <a:p>
            <a:r>
              <a:rPr lang="en-IN" sz="1200" dirty="0">
                <a:solidFill>
                  <a:srgbClr val="008080"/>
                </a:solidFill>
                <a:latin typeface="Calibri" panose="020F0502020204030204" pitchFamily="34" charset="0"/>
                <a:cs typeface="Calibri" panose="020F0502020204030204" pitchFamily="34" charset="0"/>
              </a:rPr>
              <a:t>&lt;</a:t>
            </a:r>
            <a:r>
              <a:rPr lang="en-IN" sz="1200" dirty="0" err="1">
                <a:solidFill>
                  <a:srgbClr val="3F7F7F"/>
                </a:solidFill>
                <a:latin typeface="Calibri" panose="020F0502020204030204" pitchFamily="34" charset="0"/>
                <a:cs typeface="Calibri" panose="020F0502020204030204" pitchFamily="34" charset="0"/>
              </a:rPr>
              <a:t>artifactId</a:t>
            </a:r>
            <a:r>
              <a:rPr lang="en-IN" sz="1200" dirty="0">
                <a:solidFill>
                  <a:srgbClr val="008080"/>
                </a:solidFill>
                <a:latin typeface="Calibri" panose="020F0502020204030204" pitchFamily="34" charset="0"/>
                <a:cs typeface="Calibri" panose="020F0502020204030204" pitchFamily="34" charset="0"/>
              </a:rPr>
              <a:t>&gt;</a:t>
            </a:r>
            <a:r>
              <a:rPr lang="en-IN" sz="1200" dirty="0" err="1">
                <a:solidFill>
                  <a:srgbClr val="000000"/>
                </a:solidFill>
                <a:latin typeface="Calibri" panose="020F0502020204030204" pitchFamily="34" charset="0"/>
                <a:cs typeface="Calibri" panose="020F0502020204030204" pitchFamily="34" charset="0"/>
              </a:rPr>
              <a:t>mysql</a:t>
            </a:r>
            <a:r>
              <a:rPr lang="en-IN" sz="1200" dirty="0">
                <a:solidFill>
                  <a:srgbClr val="000000"/>
                </a:solidFill>
                <a:latin typeface="Calibri" panose="020F0502020204030204" pitchFamily="34" charset="0"/>
                <a:cs typeface="Calibri" panose="020F0502020204030204" pitchFamily="34" charset="0"/>
              </a:rPr>
              <a:t>-connector-java</a:t>
            </a:r>
            <a:r>
              <a:rPr lang="en-IN" sz="1200" dirty="0">
                <a:solidFill>
                  <a:srgbClr val="008080"/>
                </a:solidFill>
                <a:latin typeface="Calibri" panose="020F0502020204030204" pitchFamily="34" charset="0"/>
                <a:cs typeface="Calibri" panose="020F0502020204030204" pitchFamily="34" charset="0"/>
              </a:rPr>
              <a:t>&lt;/</a:t>
            </a:r>
            <a:r>
              <a:rPr lang="en-IN" sz="1200" dirty="0" err="1">
                <a:solidFill>
                  <a:srgbClr val="3F7F7F"/>
                </a:solidFill>
                <a:latin typeface="Calibri" panose="020F0502020204030204" pitchFamily="34" charset="0"/>
                <a:cs typeface="Calibri" panose="020F0502020204030204" pitchFamily="34" charset="0"/>
              </a:rPr>
              <a:t>artifactId</a:t>
            </a:r>
            <a:r>
              <a:rPr lang="en-IN" sz="1200" dirty="0">
                <a:solidFill>
                  <a:srgbClr val="008080"/>
                </a:solidFill>
                <a:latin typeface="Calibri" panose="020F0502020204030204" pitchFamily="34" charset="0"/>
                <a:cs typeface="Calibri" panose="020F0502020204030204" pitchFamily="34" charset="0"/>
              </a:rPr>
              <a:t>&gt;</a:t>
            </a:r>
          </a:p>
          <a:p>
            <a:r>
              <a:rPr lang="en-IN" sz="1200" dirty="0">
                <a:solidFill>
                  <a:srgbClr val="008080"/>
                </a:solidFill>
                <a:latin typeface="Calibri" panose="020F0502020204030204" pitchFamily="34" charset="0"/>
                <a:cs typeface="Calibri" panose="020F0502020204030204" pitchFamily="34" charset="0"/>
              </a:rPr>
              <a:t>&lt;</a:t>
            </a:r>
            <a:r>
              <a:rPr lang="en-IN" sz="1200" dirty="0">
                <a:solidFill>
                  <a:srgbClr val="3F7F7F"/>
                </a:solidFill>
                <a:latin typeface="Calibri" panose="020F0502020204030204" pitchFamily="34" charset="0"/>
                <a:cs typeface="Calibri" panose="020F0502020204030204" pitchFamily="34" charset="0"/>
              </a:rPr>
              <a:t>version</a:t>
            </a:r>
            <a:r>
              <a:rPr lang="en-IN" sz="1200" dirty="0">
                <a:solidFill>
                  <a:srgbClr val="008080"/>
                </a:solidFill>
                <a:latin typeface="Calibri" panose="020F0502020204030204" pitchFamily="34" charset="0"/>
                <a:cs typeface="Calibri" panose="020F0502020204030204" pitchFamily="34" charset="0"/>
              </a:rPr>
              <a:t>&gt;</a:t>
            </a:r>
            <a:r>
              <a:rPr lang="en-IN" sz="1200" dirty="0">
                <a:solidFill>
                  <a:srgbClr val="000000"/>
                </a:solidFill>
                <a:latin typeface="Calibri" panose="020F0502020204030204" pitchFamily="34" charset="0"/>
                <a:cs typeface="Calibri" panose="020F0502020204030204" pitchFamily="34" charset="0"/>
              </a:rPr>
              <a:t>5.1.38</a:t>
            </a:r>
            <a:r>
              <a:rPr lang="en-IN" sz="1200" dirty="0">
                <a:solidFill>
                  <a:srgbClr val="008080"/>
                </a:solidFill>
                <a:latin typeface="Calibri" panose="020F0502020204030204" pitchFamily="34" charset="0"/>
                <a:cs typeface="Calibri" panose="020F0502020204030204" pitchFamily="34" charset="0"/>
              </a:rPr>
              <a:t>&lt;/</a:t>
            </a:r>
            <a:r>
              <a:rPr lang="en-IN" sz="1200" dirty="0">
                <a:solidFill>
                  <a:srgbClr val="3F7F7F"/>
                </a:solidFill>
                <a:latin typeface="Calibri" panose="020F0502020204030204" pitchFamily="34" charset="0"/>
                <a:cs typeface="Calibri" panose="020F0502020204030204" pitchFamily="34" charset="0"/>
              </a:rPr>
              <a:t>version</a:t>
            </a:r>
            <a:r>
              <a:rPr lang="en-IN" sz="1200" dirty="0">
                <a:solidFill>
                  <a:srgbClr val="008080"/>
                </a:solidFill>
                <a:latin typeface="Calibri" panose="020F0502020204030204" pitchFamily="34" charset="0"/>
                <a:cs typeface="Calibri" panose="020F0502020204030204" pitchFamily="34" charset="0"/>
              </a:rPr>
              <a:t>&gt;</a:t>
            </a:r>
          </a:p>
          <a:p>
            <a:r>
              <a:rPr lang="en-IN" sz="1200" dirty="0">
                <a:solidFill>
                  <a:srgbClr val="008080"/>
                </a:solidFill>
                <a:latin typeface="Calibri" panose="020F0502020204030204" pitchFamily="34" charset="0"/>
                <a:cs typeface="Calibri" panose="020F0502020204030204" pitchFamily="34" charset="0"/>
              </a:rPr>
              <a:t>&lt;/</a:t>
            </a:r>
            <a:r>
              <a:rPr lang="en-IN" sz="1200" dirty="0">
                <a:solidFill>
                  <a:srgbClr val="3F7F7F"/>
                </a:solidFill>
                <a:latin typeface="Calibri" panose="020F0502020204030204" pitchFamily="34" charset="0"/>
                <a:cs typeface="Calibri" panose="020F0502020204030204" pitchFamily="34" charset="0"/>
              </a:rPr>
              <a:t>dependency</a:t>
            </a:r>
            <a:r>
              <a:rPr lang="en-IN" sz="1200" dirty="0">
                <a:solidFill>
                  <a:srgbClr val="008080"/>
                </a:solidFill>
                <a:latin typeface="Calibri" panose="020F0502020204030204" pitchFamily="34" charset="0"/>
                <a:cs typeface="Calibri" panose="020F0502020204030204" pitchFamily="34" charset="0"/>
              </a:rPr>
              <a:t>&gt;</a:t>
            </a:r>
          </a:p>
          <a:p>
            <a:r>
              <a:rPr lang="en-IN" sz="1200" dirty="0">
                <a:solidFill>
                  <a:srgbClr val="008080"/>
                </a:solidFill>
                <a:latin typeface="Calibri" panose="020F0502020204030204" pitchFamily="34" charset="0"/>
                <a:cs typeface="Calibri" panose="020F0502020204030204" pitchFamily="34" charset="0"/>
              </a:rPr>
              <a:t>&lt;</a:t>
            </a:r>
            <a:r>
              <a:rPr lang="en-IN" sz="1200" dirty="0">
                <a:solidFill>
                  <a:srgbClr val="3F7F7F"/>
                </a:solidFill>
                <a:latin typeface="Calibri" panose="020F0502020204030204" pitchFamily="34" charset="0"/>
                <a:cs typeface="Calibri" panose="020F0502020204030204" pitchFamily="34" charset="0"/>
              </a:rPr>
              <a:t>dependency</a:t>
            </a:r>
            <a:r>
              <a:rPr lang="en-IN" sz="1200" dirty="0">
                <a:solidFill>
                  <a:srgbClr val="008080"/>
                </a:solidFill>
                <a:latin typeface="Calibri" panose="020F0502020204030204" pitchFamily="34" charset="0"/>
                <a:cs typeface="Calibri" panose="020F0502020204030204" pitchFamily="34" charset="0"/>
              </a:rPr>
              <a:t>&gt;</a:t>
            </a:r>
          </a:p>
          <a:p>
            <a:r>
              <a:rPr lang="en-IN" sz="1200" dirty="0">
                <a:solidFill>
                  <a:srgbClr val="008080"/>
                </a:solidFill>
                <a:latin typeface="Calibri" panose="020F0502020204030204" pitchFamily="34" charset="0"/>
                <a:cs typeface="Calibri" panose="020F0502020204030204" pitchFamily="34" charset="0"/>
              </a:rPr>
              <a:t>&lt;</a:t>
            </a:r>
            <a:r>
              <a:rPr lang="en-IN" sz="1200" dirty="0" err="1">
                <a:solidFill>
                  <a:srgbClr val="3F7F7F"/>
                </a:solidFill>
                <a:latin typeface="Calibri" panose="020F0502020204030204" pitchFamily="34" charset="0"/>
                <a:cs typeface="Calibri" panose="020F0502020204030204" pitchFamily="34" charset="0"/>
              </a:rPr>
              <a:t>groupId</a:t>
            </a:r>
            <a:r>
              <a:rPr lang="en-IN" sz="1200" dirty="0">
                <a:solidFill>
                  <a:srgbClr val="008080"/>
                </a:solidFill>
                <a:latin typeface="Calibri" panose="020F0502020204030204" pitchFamily="34" charset="0"/>
                <a:cs typeface="Calibri" panose="020F0502020204030204" pitchFamily="34" charset="0"/>
              </a:rPr>
              <a:t>&gt;</a:t>
            </a:r>
            <a:r>
              <a:rPr lang="en-IN" sz="1200" dirty="0" err="1">
                <a:solidFill>
                  <a:srgbClr val="000000"/>
                </a:solidFill>
                <a:latin typeface="Calibri" panose="020F0502020204030204" pitchFamily="34" charset="0"/>
                <a:cs typeface="Calibri" panose="020F0502020204030204" pitchFamily="34" charset="0"/>
              </a:rPr>
              <a:t>org.javassist</a:t>
            </a:r>
            <a:r>
              <a:rPr lang="en-IN" sz="1200" dirty="0">
                <a:solidFill>
                  <a:srgbClr val="008080"/>
                </a:solidFill>
                <a:latin typeface="Calibri" panose="020F0502020204030204" pitchFamily="34" charset="0"/>
                <a:cs typeface="Calibri" panose="020F0502020204030204" pitchFamily="34" charset="0"/>
              </a:rPr>
              <a:t>&lt;/</a:t>
            </a:r>
            <a:r>
              <a:rPr lang="en-IN" sz="1200" dirty="0" err="1">
                <a:solidFill>
                  <a:srgbClr val="3F7F7F"/>
                </a:solidFill>
                <a:latin typeface="Calibri" panose="020F0502020204030204" pitchFamily="34" charset="0"/>
                <a:cs typeface="Calibri" panose="020F0502020204030204" pitchFamily="34" charset="0"/>
              </a:rPr>
              <a:t>groupId</a:t>
            </a:r>
            <a:r>
              <a:rPr lang="en-IN" sz="1200" dirty="0">
                <a:solidFill>
                  <a:srgbClr val="008080"/>
                </a:solidFill>
                <a:latin typeface="Calibri" panose="020F0502020204030204" pitchFamily="34" charset="0"/>
                <a:cs typeface="Calibri" panose="020F0502020204030204" pitchFamily="34" charset="0"/>
              </a:rPr>
              <a:t>&gt;</a:t>
            </a:r>
          </a:p>
          <a:p>
            <a:r>
              <a:rPr lang="en-IN" sz="1200" dirty="0">
                <a:solidFill>
                  <a:srgbClr val="008080"/>
                </a:solidFill>
                <a:latin typeface="Calibri" panose="020F0502020204030204" pitchFamily="34" charset="0"/>
                <a:cs typeface="Calibri" panose="020F0502020204030204" pitchFamily="34" charset="0"/>
              </a:rPr>
              <a:t>&lt;</a:t>
            </a:r>
            <a:r>
              <a:rPr lang="en-IN" sz="1200" dirty="0" err="1">
                <a:solidFill>
                  <a:srgbClr val="3F7F7F"/>
                </a:solidFill>
                <a:latin typeface="Calibri" panose="020F0502020204030204" pitchFamily="34" charset="0"/>
                <a:cs typeface="Calibri" panose="020F0502020204030204" pitchFamily="34" charset="0"/>
              </a:rPr>
              <a:t>artifactId</a:t>
            </a:r>
            <a:r>
              <a:rPr lang="en-IN" sz="1200" dirty="0">
                <a:solidFill>
                  <a:srgbClr val="008080"/>
                </a:solidFill>
                <a:latin typeface="Calibri" panose="020F0502020204030204" pitchFamily="34" charset="0"/>
                <a:cs typeface="Calibri" panose="020F0502020204030204" pitchFamily="34" charset="0"/>
              </a:rPr>
              <a:t>&gt;</a:t>
            </a:r>
            <a:r>
              <a:rPr lang="en-IN" sz="1200" dirty="0" err="1">
                <a:solidFill>
                  <a:srgbClr val="000000"/>
                </a:solidFill>
                <a:latin typeface="Calibri" panose="020F0502020204030204" pitchFamily="34" charset="0"/>
                <a:cs typeface="Calibri" panose="020F0502020204030204" pitchFamily="34" charset="0"/>
              </a:rPr>
              <a:t>javassist</a:t>
            </a:r>
            <a:r>
              <a:rPr lang="en-IN" sz="1200" dirty="0">
                <a:solidFill>
                  <a:srgbClr val="008080"/>
                </a:solidFill>
                <a:latin typeface="Calibri" panose="020F0502020204030204" pitchFamily="34" charset="0"/>
                <a:cs typeface="Calibri" panose="020F0502020204030204" pitchFamily="34" charset="0"/>
              </a:rPr>
              <a:t>&lt;/</a:t>
            </a:r>
            <a:r>
              <a:rPr lang="en-IN" sz="1200" dirty="0" err="1">
                <a:solidFill>
                  <a:srgbClr val="3F7F7F"/>
                </a:solidFill>
                <a:latin typeface="Calibri" panose="020F0502020204030204" pitchFamily="34" charset="0"/>
                <a:cs typeface="Calibri" panose="020F0502020204030204" pitchFamily="34" charset="0"/>
              </a:rPr>
              <a:t>artifactId</a:t>
            </a:r>
            <a:r>
              <a:rPr lang="en-IN" sz="1200" dirty="0">
                <a:solidFill>
                  <a:srgbClr val="008080"/>
                </a:solidFill>
                <a:latin typeface="Calibri" panose="020F0502020204030204" pitchFamily="34" charset="0"/>
                <a:cs typeface="Calibri" panose="020F0502020204030204" pitchFamily="34" charset="0"/>
              </a:rPr>
              <a:t>&gt;</a:t>
            </a:r>
          </a:p>
          <a:p>
            <a:r>
              <a:rPr lang="en-IN" sz="1200" dirty="0">
                <a:solidFill>
                  <a:srgbClr val="008080"/>
                </a:solidFill>
                <a:latin typeface="Calibri" panose="020F0502020204030204" pitchFamily="34" charset="0"/>
                <a:cs typeface="Calibri" panose="020F0502020204030204" pitchFamily="34" charset="0"/>
              </a:rPr>
              <a:t>&lt;</a:t>
            </a:r>
            <a:r>
              <a:rPr lang="en-IN" sz="1200" dirty="0">
                <a:solidFill>
                  <a:srgbClr val="3F7F7F"/>
                </a:solidFill>
                <a:latin typeface="Calibri" panose="020F0502020204030204" pitchFamily="34" charset="0"/>
                <a:cs typeface="Calibri" panose="020F0502020204030204" pitchFamily="34" charset="0"/>
              </a:rPr>
              <a:t>version</a:t>
            </a:r>
            <a:r>
              <a:rPr lang="en-IN" sz="1200" dirty="0">
                <a:solidFill>
                  <a:srgbClr val="008080"/>
                </a:solidFill>
                <a:latin typeface="Calibri" panose="020F0502020204030204" pitchFamily="34" charset="0"/>
                <a:cs typeface="Calibri" panose="020F0502020204030204" pitchFamily="34" charset="0"/>
              </a:rPr>
              <a:t>&gt;</a:t>
            </a:r>
            <a:r>
              <a:rPr lang="en-IN" sz="1200" dirty="0">
                <a:solidFill>
                  <a:srgbClr val="000000"/>
                </a:solidFill>
                <a:latin typeface="Calibri" panose="020F0502020204030204" pitchFamily="34" charset="0"/>
                <a:cs typeface="Calibri" panose="020F0502020204030204" pitchFamily="34" charset="0"/>
              </a:rPr>
              <a:t>3.18.0-GA</a:t>
            </a:r>
            <a:r>
              <a:rPr lang="en-IN" sz="1200" dirty="0">
                <a:solidFill>
                  <a:srgbClr val="008080"/>
                </a:solidFill>
                <a:latin typeface="Calibri" panose="020F0502020204030204" pitchFamily="34" charset="0"/>
                <a:cs typeface="Calibri" panose="020F0502020204030204" pitchFamily="34" charset="0"/>
              </a:rPr>
              <a:t>&lt;/</a:t>
            </a:r>
            <a:r>
              <a:rPr lang="en-IN" sz="1200" dirty="0">
                <a:solidFill>
                  <a:srgbClr val="3F7F7F"/>
                </a:solidFill>
                <a:latin typeface="Calibri" panose="020F0502020204030204" pitchFamily="34" charset="0"/>
                <a:cs typeface="Calibri" panose="020F0502020204030204" pitchFamily="34" charset="0"/>
              </a:rPr>
              <a:t>version</a:t>
            </a:r>
            <a:r>
              <a:rPr lang="en-IN" sz="1200" dirty="0">
                <a:solidFill>
                  <a:srgbClr val="008080"/>
                </a:solidFill>
                <a:latin typeface="Calibri" panose="020F0502020204030204" pitchFamily="34" charset="0"/>
                <a:cs typeface="Calibri" panose="020F0502020204030204" pitchFamily="34" charset="0"/>
              </a:rPr>
              <a:t>&gt;</a:t>
            </a:r>
          </a:p>
          <a:p>
            <a:r>
              <a:rPr lang="en-IN" sz="1200" dirty="0">
                <a:solidFill>
                  <a:srgbClr val="008080"/>
                </a:solidFill>
                <a:latin typeface="Calibri" panose="020F0502020204030204" pitchFamily="34" charset="0"/>
                <a:cs typeface="Calibri" panose="020F0502020204030204" pitchFamily="34" charset="0"/>
              </a:rPr>
              <a:t>&lt;/</a:t>
            </a:r>
            <a:r>
              <a:rPr lang="en-IN" sz="1200" dirty="0">
                <a:solidFill>
                  <a:srgbClr val="3F7F7F"/>
                </a:solidFill>
                <a:latin typeface="Calibri" panose="020F0502020204030204" pitchFamily="34" charset="0"/>
                <a:cs typeface="Calibri" panose="020F0502020204030204" pitchFamily="34" charset="0"/>
              </a:rPr>
              <a:t>dependency</a:t>
            </a:r>
            <a:r>
              <a:rPr lang="en-IN" sz="1200" dirty="0">
                <a:solidFill>
                  <a:srgbClr val="008080"/>
                </a:solidFill>
                <a:latin typeface="Calibri" panose="020F0502020204030204" pitchFamily="34" charset="0"/>
                <a:cs typeface="Calibri" panose="020F0502020204030204" pitchFamily="34" charset="0"/>
              </a:rPr>
              <a:t>&gt;</a:t>
            </a:r>
          </a:p>
          <a:p>
            <a:r>
              <a:rPr lang="en-IN" sz="1200" dirty="0">
                <a:solidFill>
                  <a:srgbClr val="008080"/>
                </a:solidFill>
                <a:latin typeface="Calibri" panose="020F0502020204030204" pitchFamily="34" charset="0"/>
                <a:cs typeface="Calibri" panose="020F0502020204030204" pitchFamily="34" charset="0"/>
              </a:rPr>
              <a:t>&lt;/</a:t>
            </a:r>
            <a:r>
              <a:rPr lang="en-IN" sz="1200" dirty="0">
                <a:solidFill>
                  <a:srgbClr val="3F7F7F"/>
                </a:solidFill>
                <a:latin typeface="Calibri" panose="020F0502020204030204" pitchFamily="34" charset="0"/>
                <a:cs typeface="Calibri" panose="020F0502020204030204" pitchFamily="34" charset="0"/>
              </a:rPr>
              <a:t>dependencies</a:t>
            </a:r>
            <a:r>
              <a:rPr lang="en-IN" sz="1200" dirty="0">
                <a:solidFill>
                  <a:srgbClr val="008080"/>
                </a:solidFill>
                <a:latin typeface="Calibri" panose="020F0502020204030204" pitchFamily="34" charset="0"/>
                <a:cs typeface="Calibri" panose="020F0502020204030204" pitchFamily="34" charset="0"/>
              </a:rPr>
              <a:t>&gt;</a:t>
            </a:r>
          </a:p>
          <a:p>
            <a:r>
              <a:rPr lang="en-IN" sz="1200" dirty="0">
                <a:solidFill>
                  <a:srgbClr val="008080"/>
                </a:solidFill>
                <a:latin typeface="Calibri" panose="020F0502020204030204" pitchFamily="34" charset="0"/>
                <a:cs typeface="Calibri" panose="020F0502020204030204" pitchFamily="34" charset="0"/>
              </a:rPr>
              <a:t>&lt;/</a:t>
            </a:r>
            <a:r>
              <a:rPr lang="en-IN" sz="1200" dirty="0">
                <a:solidFill>
                  <a:srgbClr val="3F7F7F"/>
                </a:solidFill>
                <a:latin typeface="Calibri" panose="020F0502020204030204" pitchFamily="34" charset="0"/>
                <a:cs typeface="Calibri" panose="020F0502020204030204" pitchFamily="34" charset="0"/>
              </a:rPr>
              <a:t>project</a:t>
            </a:r>
            <a:r>
              <a:rPr lang="en-IN" sz="1200" dirty="0">
                <a:solidFill>
                  <a:srgbClr val="008080"/>
                </a:solidFill>
                <a:latin typeface="Calibri" panose="020F0502020204030204" pitchFamily="34" charset="0"/>
                <a:cs typeface="Calibri" panose="020F0502020204030204" pitchFamily="34" charset="0"/>
              </a:rPr>
              <a:t>&gt;</a:t>
            </a:r>
            <a:endParaRPr lang="en-IN" sz="1200" dirty="0">
              <a:latin typeface="Calibri" panose="020F0502020204030204" pitchFamily="34" charset="0"/>
              <a:cs typeface="Calibri" panose="020F0502020204030204" pitchFamily="34" charset="0"/>
            </a:endParaRPr>
          </a:p>
        </p:txBody>
      </p:sp>
      <p:sp>
        <p:nvSpPr>
          <p:cNvPr id="6" name="Oval 5">
            <a:extLst>
              <a:ext uri="{FF2B5EF4-FFF2-40B4-BE49-F238E27FC236}">
                <a16:creationId xmlns:a16="http://schemas.microsoft.com/office/drawing/2014/main" id="{88A2D966-E5F1-4EAF-97E6-FB19BD6B1B58}"/>
              </a:ext>
            </a:extLst>
          </p:cNvPr>
          <p:cNvSpPr/>
          <p:nvPr/>
        </p:nvSpPr>
        <p:spPr>
          <a:xfrm>
            <a:off x="3867150" y="2625170"/>
            <a:ext cx="3733800" cy="38100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6363641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Mapping Types Cont..</a:t>
            </a:r>
          </a:p>
        </p:txBody>
      </p:sp>
      <p:sp>
        <p:nvSpPr>
          <p:cNvPr id="3" name="Rectangle 2">
            <a:extLst>
              <a:ext uri="{FF2B5EF4-FFF2-40B4-BE49-F238E27FC236}">
                <a16:creationId xmlns:a16="http://schemas.microsoft.com/office/drawing/2014/main" id="{AC3C9642-DE28-402F-B8A0-78B4B586F1CC}"/>
              </a:ext>
            </a:extLst>
          </p:cNvPr>
          <p:cNvSpPr/>
          <p:nvPr/>
        </p:nvSpPr>
        <p:spPr>
          <a:xfrm>
            <a:off x="228600" y="1390650"/>
            <a:ext cx="4343400" cy="5078313"/>
          </a:xfrm>
          <a:prstGeom prst="rect">
            <a:avLst/>
          </a:prstGeom>
        </p:spPr>
        <p:txBody>
          <a:bodyPr wrap="square">
            <a:spAutoFit/>
          </a:bodyPr>
          <a:lstStyle/>
          <a:p>
            <a:r>
              <a:rPr lang="en-IN" sz="1200" b="1" dirty="0">
                <a:latin typeface="Calibri" panose="020F0502020204030204" pitchFamily="34" charset="0"/>
                <a:cs typeface="Calibri" panose="020F0502020204030204" pitchFamily="34" charset="0"/>
              </a:rPr>
              <a:t>Stock.java file create stock table in database with the entities</a:t>
            </a:r>
          </a:p>
          <a:p>
            <a:endParaRPr lang="en-IN" sz="1200" b="1" dirty="0">
              <a:solidFill>
                <a:srgbClr val="7F0055"/>
              </a:solidFill>
              <a:latin typeface="Calibri" panose="020F0502020204030204" pitchFamily="34" charset="0"/>
              <a:cs typeface="Calibri" panose="020F0502020204030204" pitchFamily="34" charset="0"/>
            </a:endParaRPr>
          </a:p>
          <a:p>
            <a:r>
              <a:rPr lang="en-IN" sz="1200" b="1" dirty="0">
                <a:solidFill>
                  <a:srgbClr val="7F0055"/>
                </a:solidFill>
                <a:latin typeface="Calibri" panose="020F0502020204030204" pitchFamily="34" charset="0"/>
                <a:cs typeface="Calibri" panose="020F0502020204030204" pitchFamily="34" charset="0"/>
              </a:rPr>
              <a:t>package</a:t>
            </a:r>
            <a:r>
              <a:rPr lang="en-IN" sz="1200" b="1" dirty="0">
                <a:solidFill>
                  <a:srgbClr val="000000"/>
                </a:solidFill>
                <a:latin typeface="Calibri" panose="020F0502020204030204" pitchFamily="34" charset="0"/>
                <a:cs typeface="Calibri" panose="020F0502020204030204" pitchFamily="34" charset="0"/>
              </a:rPr>
              <a:t> </a:t>
            </a:r>
            <a:r>
              <a:rPr lang="en-IN" sz="1200" b="1" dirty="0" err="1">
                <a:solidFill>
                  <a:srgbClr val="000000"/>
                </a:solidFill>
                <a:latin typeface="Calibri" panose="020F0502020204030204" pitchFamily="34" charset="0"/>
                <a:cs typeface="Calibri" panose="020F0502020204030204" pitchFamily="34" charset="0"/>
              </a:rPr>
              <a:t>com.test.model</a:t>
            </a:r>
            <a:r>
              <a:rPr lang="en-IN" sz="1200" b="1" dirty="0">
                <a:solidFill>
                  <a:srgbClr val="000000"/>
                </a:solidFill>
                <a:latin typeface="Calibri" panose="020F0502020204030204" pitchFamily="34" charset="0"/>
                <a:cs typeface="Calibri" panose="020F0502020204030204" pitchFamily="34" charset="0"/>
              </a:rPr>
              <a:t>;</a:t>
            </a:r>
          </a:p>
          <a:p>
            <a:r>
              <a:rPr lang="en-IN" sz="1200" b="1" dirty="0">
                <a:solidFill>
                  <a:srgbClr val="7F0055"/>
                </a:solidFill>
                <a:latin typeface="Calibri" panose="020F0502020204030204" pitchFamily="34" charset="0"/>
                <a:cs typeface="Calibri" panose="020F0502020204030204" pitchFamily="34" charset="0"/>
              </a:rPr>
              <a:t>import</a:t>
            </a:r>
            <a:r>
              <a:rPr lang="en-IN" sz="1200" b="1" dirty="0">
                <a:solidFill>
                  <a:srgbClr val="000000"/>
                </a:solidFill>
                <a:latin typeface="Calibri" panose="020F0502020204030204" pitchFamily="34" charset="0"/>
                <a:cs typeface="Calibri" panose="020F0502020204030204" pitchFamily="34" charset="0"/>
              </a:rPr>
              <a:t> </a:t>
            </a:r>
            <a:r>
              <a:rPr lang="en-IN" sz="1200" b="1" dirty="0" err="1">
                <a:solidFill>
                  <a:srgbClr val="000000"/>
                </a:solidFill>
                <a:latin typeface="Calibri" panose="020F0502020204030204" pitchFamily="34" charset="0"/>
                <a:cs typeface="Calibri" panose="020F0502020204030204" pitchFamily="34" charset="0"/>
              </a:rPr>
              <a:t>javax.persistence.CascadeType</a:t>
            </a:r>
            <a:r>
              <a:rPr lang="en-IN" sz="1200" b="1" dirty="0">
                <a:solidFill>
                  <a:srgbClr val="000000"/>
                </a:solidFill>
                <a:latin typeface="Calibri" panose="020F0502020204030204" pitchFamily="34" charset="0"/>
                <a:cs typeface="Calibri" panose="020F0502020204030204" pitchFamily="34" charset="0"/>
              </a:rPr>
              <a:t>;</a:t>
            </a:r>
          </a:p>
          <a:p>
            <a:r>
              <a:rPr lang="en-IN" sz="1200" b="1" dirty="0">
                <a:solidFill>
                  <a:srgbClr val="7F0055"/>
                </a:solidFill>
                <a:latin typeface="Calibri" panose="020F0502020204030204" pitchFamily="34" charset="0"/>
                <a:cs typeface="Calibri" panose="020F0502020204030204" pitchFamily="34" charset="0"/>
              </a:rPr>
              <a:t>import</a:t>
            </a:r>
            <a:r>
              <a:rPr lang="en-IN" sz="1200" b="1" dirty="0">
                <a:solidFill>
                  <a:srgbClr val="000000"/>
                </a:solidFill>
                <a:latin typeface="Calibri" panose="020F0502020204030204" pitchFamily="34" charset="0"/>
                <a:cs typeface="Calibri" panose="020F0502020204030204" pitchFamily="34" charset="0"/>
              </a:rPr>
              <a:t> </a:t>
            </a:r>
            <a:r>
              <a:rPr lang="en-IN" sz="1200" b="1" dirty="0" err="1">
                <a:solidFill>
                  <a:srgbClr val="000000"/>
                </a:solidFill>
                <a:latin typeface="Calibri" panose="020F0502020204030204" pitchFamily="34" charset="0"/>
                <a:cs typeface="Calibri" panose="020F0502020204030204" pitchFamily="34" charset="0"/>
              </a:rPr>
              <a:t>javax.persistence.Column</a:t>
            </a:r>
            <a:r>
              <a:rPr lang="en-IN" sz="1200" b="1" dirty="0">
                <a:solidFill>
                  <a:srgbClr val="000000"/>
                </a:solidFill>
                <a:latin typeface="Calibri" panose="020F0502020204030204" pitchFamily="34" charset="0"/>
                <a:cs typeface="Calibri" panose="020F0502020204030204" pitchFamily="34" charset="0"/>
              </a:rPr>
              <a:t>;</a:t>
            </a:r>
          </a:p>
          <a:p>
            <a:r>
              <a:rPr lang="en-IN" sz="1200" b="1" dirty="0">
                <a:solidFill>
                  <a:srgbClr val="7F0055"/>
                </a:solidFill>
                <a:latin typeface="Calibri" panose="020F0502020204030204" pitchFamily="34" charset="0"/>
                <a:cs typeface="Calibri" panose="020F0502020204030204" pitchFamily="34" charset="0"/>
              </a:rPr>
              <a:t>import</a:t>
            </a:r>
            <a:r>
              <a:rPr lang="en-IN" sz="1200" b="1" dirty="0">
                <a:solidFill>
                  <a:srgbClr val="000000"/>
                </a:solidFill>
                <a:latin typeface="Calibri" panose="020F0502020204030204" pitchFamily="34" charset="0"/>
                <a:cs typeface="Calibri" panose="020F0502020204030204" pitchFamily="34" charset="0"/>
              </a:rPr>
              <a:t> </a:t>
            </a:r>
            <a:r>
              <a:rPr lang="en-IN" sz="1200" b="1" dirty="0" err="1">
                <a:solidFill>
                  <a:srgbClr val="000000"/>
                </a:solidFill>
                <a:latin typeface="Calibri" panose="020F0502020204030204" pitchFamily="34" charset="0"/>
                <a:cs typeface="Calibri" panose="020F0502020204030204" pitchFamily="34" charset="0"/>
              </a:rPr>
              <a:t>javax.persistence.Entity</a:t>
            </a:r>
            <a:r>
              <a:rPr lang="en-IN" sz="1200" b="1" dirty="0">
                <a:solidFill>
                  <a:srgbClr val="000000"/>
                </a:solidFill>
                <a:latin typeface="Calibri" panose="020F0502020204030204" pitchFamily="34" charset="0"/>
                <a:cs typeface="Calibri" panose="020F0502020204030204" pitchFamily="34" charset="0"/>
              </a:rPr>
              <a:t>;</a:t>
            </a:r>
          </a:p>
          <a:p>
            <a:r>
              <a:rPr lang="en-IN" sz="1200" b="1" dirty="0">
                <a:solidFill>
                  <a:srgbClr val="7F0055"/>
                </a:solidFill>
                <a:latin typeface="Calibri" panose="020F0502020204030204" pitchFamily="34" charset="0"/>
                <a:cs typeface="Calibri" panose="020F0502020204030204" pitchFamily="34" charset="0"/>
              </a:rPr>
              <a:t>import</a:t>
            </a:r>
            <a:r>
              <a:rPr lang="en-IN" sz="1200" b="1" dirty="0">
                <a:solidFill>
                  <a:srgbClr val="000000"/>
                </a:solidFill>
                <a:latin typeface="Calibri" panose="020F0502020204030204" pitchFamily="34" charset="0"/>
                <a:cs typeface="Calibri" panose="020F0502020204030204" pitchFamily="34" charset="0"/>
              </a:rPr>
              <a:t> </a:t>
            </a:r>
            <a:r>
              <a:rPr lang="en-IN" sz="1200" b="1" dirty="0" err="1">
                <a:solidFill>
                  <a:srgbClr val="000000"/>
                </a:solidFill>
                <a:latin typeface="Calibri" panose="020F0502020204030204" pitchFamily="34" charset="0"/>
                <a:cs typeface="Calibri" panose="020F0502020204030204" pitchFamily="34" charset="0"/>
              </a:rPr>
              <a:t>javax.persistence.FetchType</a:t>
            </a:r>
            <a:r>
              <a:rPr lang="en-IN" sz="1200" b="1" dirty="0">
                <a:solidFill>
                  <a:srgbClr val="000000"/>
                </a:solidFill>
                <a:latin typeface="Calibri" panose="020F0502020204030204" pitchFamily="34" charset="0"/>
                <a:cs typeface="Calibri" panose="020F0502020204030204" pitchFamily="34" charset="0"/>
              </a:rPr>
              <a:t>;</a:t>
            </a:r>
          </a:p>
          <a:p>
            <a:r>
              <a:rPr lang="en-IN" sz="1200" b="1" dirty="0">
                <a:solidFill>
                  <a:srgbClr val="7F0055"/>
                </a:solidFill>
                <a:latin typeface="Calibri" panose="020F0502020204030204" pitchFamily="34" charset="0"/>
                <a:cs typeface="Calibri" panose="020F0502020204030204" pitchFamily="34" charset="0"/>
              </a:rPr>
              <a:t>import</a:t>
            </a:r>
            <a:r>
              <a:rPr lang="en-IN" sz="1200" b="1" dirty="0">
                <a:solidFill>
                  <a:srgbClr val="000000"/>
                </a:solidFill>
                <a:latin typeface="Calibri" panose="020F0502020204030204" pitchFamily="34" charset="0"/>
                <a:cs typeface="Calibri" panose="020F0502020204030204" pitchFamily="34" charset="0"/>
              </a:rPr>
              <a:t> </a:t>
            </a:r>
            <a:r>
              <a:rPr lang="en-IN" sz="1200" b="1" dirty="0" err="1">
                <a:solidFill>
                  <a:srgbClr val="000000"/>
                </a:solidFill>
                <a:latin typeface="Calibri" panose="020F0502020204030204" pitchFamily="34" charset="0"/>
                <a:cs typeface="Calibri" panose="020F0502020204030204" pitchFamily="34" charset="0"/>
              </a:rPr>
              <a:t>javax.persistence.GeneratedValue</a:t>
            </a:r>
            <a:r>
              <a:rPr lang="en-IN" sz="1200" b="1" dirty="0">
                <a:solidFill>
                  <a:srgbClr val="000000"/>
                </a:solidFill>
                <a:latin typeface="Calibri" panose="020F0502020204030204" pitchFamily="34" charset="0"/>
                <a:cs typeface="Calibri" panose="020F0502020204030204" pitchFamily="34" charset="0"/>
              </a:rPr>
              <a:t>;</a:t>
            </a:r>
          </a:p>
          <a:p>
            <a:r>
              <a:rPr lang="en-IN" sz="1200" b="1" dirty="0">
                <a:solidFill>
                  <a:srgbClr val="7F0055"/>
                </a:solidFill>
                <a:latin typeface="Calibri" panose="020F0502020204030204" pitchFamily="34" charset="0"/>
                <a:cs typeface="Calibri" panose="020F0502020204030204" pitchFamily="34" charset="0"/>
              </a:rPr>
              <a:t>import</a:t>
            </a:r>
            <a:r>
              <a:rPr lang="en-IN" sz="1200" b="1" dirty="0">
                <a:solidFill>
                  <a:srgbClr val="000000"/>
                </a:solidFill>
                <a:latin typeface="Calibri" panose="020F0502020204030204" pitchFamily="34" charset="0"/>
                <a:cs typeface="Calibri" panose="020F0502020204030204" pitchFamily="34" charset="0"/>
              </a:rPr>
              <a:t> </a:t>
            </a:r>
            <a:r>
              <a:rPr lang="en-IN" sz="1200" b="1" dirty="0">
                <a:solidFill>
                  <a:srgbClr val="7F0055"/>
                </a:solidFill>
                <a:latin typeface="Calibri" panose="020F0502020204030204" pitchFamily="34" charset="0"/>
                <a:cs typeface="Calibri" panose="020F0502020204030204" pitchFamily="34" charset="0"/>
              </a:rPr>
              <a:t>static</a:t>
            </a:r>
            <a:r>
              <a:rPr lang="en-IN" sz="1200" b="1" dirty="0">
                <a:solidFill>
                  <a:srgbClr val="000000"/>
                </a:solidFill>
                <a:latin typeface="Calibri" panose="020F0502020204030204" pitchFamily="34" charset="0"/>
                <a:cs typeface="Calibri" panose="020F0502020204030204" pitchFamily="34" charset="0"/>
              </a:rPr>
              <a:t> </a:t>
            </a:r>
            <a:r>
              <a:rPr lang="en-IN" sz="1200" b="1" dirty="0" err="1">
                <a:solidFill>
                  <a:srgbClr val="000000"/>
                </a:solidFill>
                <a:latin typeface="Calibri" panose="020F0502020204030204" pitchFamily="34" charset="0"/>
                <a:cs typeface="Calibri" panose="020F0502020204030204" pitchFamily="34" charset="0"/>
              </a:rPr>
              <a:t>javax.persistence.GenerationType.</a:t>
            </a:r>
            <a:r>
              <a:rPr lang="en-IN" sz="1200" b="1" i="1" dirty="0" err="1">
                <a:solidFill>
                  <a:srgbClr val="0000C0"/>
                </a:solidFill>
                <a:latin typeface="Calibri" panose="020F0502020204030204" pitchFamily="34" charset="0"/>
                <a:cs typeface="Calibri" panose="020F0502020204030204" pitchFamily="34" charset="0"/>
              </a:rPr>
              <a:t>IDENTITY</a:t>
            </a:r>
            <a:r>
              <a:rPr lang="en-IN" sz="1200" b="1" i="1" dirty="0">
                <a:solidFill>
                  <a:srgbClr val="000000"/>
                </a:solidFill>
                <a:latin typeface="Calibri" panose="020F0502020204030204" pitchFamily="34" charset="0"/>
                <a:cs typeface="Calibri" panose="020F0502020204030204" pitchFamily="34" charset="0"/>
              </a:rPr>
              <a:t>;</a:t>
            </a:r>
          </a:p>
          <a:p>
            <a:r>
              <a:rPr lang="en-IN" sz="1200" b="1" dirty="0">
                <a:solidFill>
                  <a:srgbClr val="7F0055"/>
                </a:solidFill>
                <a:latin typeface="Calibri" panose="020F0502020204030204" pitchFamily="34" charset="0"/>
                <a:cs typeface="Calibri" panose="020F0502020204030204" pitchFamily="34" charset="0"/>
              </a:rPr>
              <a:t>import</a:t>
            </a:r>
            <a:r>
              <a:rPr lang="en-IN" sz="1200" b="1" dirty="0">
                <a:solidFill>
                  <a:srgbClr val="000000"/>
                </a:solidFill>
                <a:latin typeface="Calibri" panose="020F0502020204030204" pitchFamily="34" charset="0"/>
                <a:cs typeface="Calibri" panose="020F0502020204030204" pitchFamily="34" charset="0"/>
              </a:rPr>
              <a:t> </a:t>
            </a:r>
            <a:r>
              <a:rPr lang="en-IN" sz="1200" b="1" dirty="0" err="1">
                <a:solidFill>
                  <a:srgbClr val="000000"/>
                </a:solidFill>
                <a:latin typeface="Calibri" panose="020F0502020204030204" pitchFamily="34" charset="0"/>
                <a:cs typeface="Calibri" panose="020F0502020204030204" pitchFamily="34" charset="0"/>
              </a:rPr>
              <a:t>javax.persistence.Id</a:t>
            </a:r>
            <a:r>
              <a:rPr lang="en-IN" sz="1200" b="1" dirty="0">
                <a:solidFill>
                  <a:srgbClr val="000000"/>
                </a:solidFill>
                <a:latin typeface="Calibri" panose="020F0502020204030204" pitchFamily="34" charset="0"/>
                <a:cs typeface="Calibri" panose="020F0502020204030204" pitchFamily="34" charset="0"/>
              </a:rPr>
              <a:t>;</a:t>
            </a:r>
          </a:p>
          <a:p>
            <a:r>
              <a:rPr lang="en-IN" sz="1200" b="1" dirty="0">
                <a:solidFill>
                  <a:srgbClr val="7F0055"/>
                </a:solidFill>
                <a:latin typeface="Calibri" panose="020F0502020204030204" pitchFamily="34" charset="0"/>
                <a:cs typeface="Calibri" panose="020F0502020204030204" pitchFamily="34" charset="0"/>
              </a:rPr>
              <a:t>import</a:t>
            </a:r>
            <a:r>
              <a:rPr lang="en-IN" sz="1200" b="1" dirty="0">
                <a:solidFill>
                  <a:srgbClr val="000000"/>
                </a:solidFill>
                <a:latin typeface="Calibri" panose="020F0502020204030204" pitchFamily="34" charset="0"/>
                <a:cs typeface="Calibri" panose="020F0502020204030204" pitchFamily="34" charset="0"/>
              </a:rPr>
              <a:t> </a:t>
            </a:r>
            <a:r>
              <a:rPr lang="en-IN" sz="1200" b="1" dirty="0" err="1">
                <a:solidFill>
                  <a:srgbClr val="000000"/>
                </a:solidFill>
                <a:latin typeface="Calibri" panose="020F0502020204030204" pitchFamily="34" charset="0"/>
                <a:cs typeface="Calibri" panose="020F0502020204030204" pitchFamily="34" charset="0"/>
              </a:rPr>
              <a:t>javax.persistence.OneToOne</a:t>
            </a:r>
            <a:r>
              <a:rPr lang="en-IN" sz="1200" b="1" dirty="0">
                <a:solidFill>
                  <a:srgbClr val="000000"/>
                </a:solidFill>
                <a:latin typeface="Calibri" panose="020F0502020204030204" pitchFamily="34" charset="0"/>
                <a:cs typeface="Calibri" panose="020F0502020204030204" pitchFamily="34" charset="0"/>
              </a:rPr>
              <a:t>;</a:t>
            </a:r>
          </a:p>
          <a:p>
            <a:r>
              <a:rPr lang="en-IN" sz="1200" b="1" dirty="0">
                <a:solidFill>
                  <a:srgbClr val="7F0055"/>
                </a:solidFill>
                <a:latin typeface="Calibri" panose="020F0502020204030204" pitchFamily="34" charset="0"/>
                <a:cs typeface="Calibri" panose="020F0502020204030204" pitchFamily="34" charset="0"/>
              </a:rPr>
              <a:t>import</a:t>
            </a:r>
            <a:r>
              <a:rPr lang="en-IN" sz="1200" b="1" dirty="0">
                <a:solidFill>
                  <a:srgbClr val="000000"/>
                </a:solidFill>
                <a:latin typeface="Calibri" panose="020F0502020204030204" pitchFamily="34" charset="0"/>
                <a:cs typeface="Calibri" panose="020F0502020204030204" pitchFamily="34" charset="0"/>
              </a:rPr>
              <a:t> </a:t>
            </a:r>
            <a:r>
              <a:rPr lang="en-IN" sz="1200" b="1" dirty="0" err="1">
                <a:solidFill>
                  <a:srgbClr val="000000"/>
                </a:solidFill>
                <a:latin typeface="Calibri" panose="020F0502020204030204" pitchFamily="34" charset="0"/>
                <a:cs typeface="Calibri" panose="020F0502020204030204" pitchFamily="34" charset="0"/>
              </a:rPr>
              <a:t>javax.persistence.Table</a:t>
            </a:r>
            <a:r>
              <a:rPr lang="en-IN" sz="1200" b="1" dirty="0">
                <a:solidFill>
                  <a:srgbClr val="000000"/>
                </a:solidFill>
                <a:latin typeface="Calibri" panose="020F0502020204030204" pitchFamily="34" charset="0"/>
                <a:cs typeface="Calibri" panose="020F0502020204030204" pitchFamily="34" charset="0"/>
              </a:rPr>
              <a:t>;</a:t>
            </a:r>
          </a:p>
          <a:p>
            <a:r>
              <a:rPr lang="en-IN" sz="1200" b="1" dirty="0">
                <a:solidFill>
                  <a:srgbClr val="7F0055"/>
                </a:solidFill>
                <a:latin typeface="Calibri" panose="020F0502020204030204" pitchFamily="34" charset="0"/>
                <a:cs typeface="Calibri" panose="020F0502020204030204" pitchFamily="34" charset="0"/>
              </a:rPr>
              <a:t>import</a:t>
            </a:r>
            <a:r>
              <a:rPr lang="en-IN" sz="1200" b="1" dirty="0">
                <a:solidFill>
                  <a:srgbClr val="000000"/>
                </a:solidFill>
                <a:latin typeface="Calibri" panose="020F0502020204030204" pitchFamily="34" charset="0"/>
                <a:cs typeface="Calibri" panose="020F0502020204030204" pitchFamily="34" charset="0"/>
              </a:rPr>
              <a:t> </a:t>
            </a:r>
            <a:r>
              <a:rPr lang="en-IN" sz="1200" b="1" dirty="0" err="1">
                <a:solidFill>
                  <a:srgbClr val="000000"/>
                </a:solidFill>
                <a:latin typeface="Calibri" panose="020F0502020204030204" pitchFamily="34" charset="0"/>
                <a:cs typeface="Calibri" panose="020F0502020204030204" pitchFamily="34" charset="0"/>
              </a:rPr>
              <a:t>javax.persistence.UniqueConstraint</a:t>
            </a:r>
            <a:r>
              <a:rPr lang="en-IN" sz="1200" b="1" dirty="0">
                <a:solidFill>
                  <a:srgbClr val="000000"/>
                </a:solidFill>
                <a:latin typeface="Calibri" panose="020F0502020204030204" pitchFamily="34" charset="0"/>
                <a:cs typeface="Calibri" panose="020F0502020204030204" pitchFamily="34" charset="0"/>
              </a:rPr>
              <a:t>;</a:t>
            </a:r>
          </a:p>
          <a:p>
            <a:endParaRPr lang="en-IN" sz="1200" dirty="0">
              <a:latin typeface="Calibri" panose="020F0502020204030204" pitchFamily="34" charset="0"/>
              <a:cs typeface="Calibri" panose="020F0502020204030204" pitchFamily="34" charset="0"/>
            </a:endParaRPr>
          </a:p>
          <a:p>
            <a:r>
              <a:rPr lang="en-IN" sz="1200" dirty="0">
                <a:solidFill>
                  <a:srgbClr val="646464"/>
                </a:solidFill>
                <a:latin typeface="Calibri" panose="020F0502020204030204" pitchFamily="34" charset="0"/>
                <a:cs typeface="Calibri" panose="020F0502020204030204" pitchFamily="34" charset="0"/>
              </a:rPr>
              <a:t>@Entity</a:t>
            </a:r>
          </a:p>
          <a:p>
            <a:r>
              <a:rPr lang="en-IN" sz="1200" dirty="0">
                <a:solidFill>
                  <a:srgbClr val="646464"/>
                </a:solidFill>
                <a:latin typeface="Calibri" panose="020F0502020204030204" pitchFamily="34" charset="0"/>
                <a:cs typeface="Calibri" panose="020F0502020204030204" pitchFamily="34" charset="0"/>
              </a:rPr>
              <a:t>@Table</a:t>
            </a:r>
            <a:r>
              <a:rPr lang="en-IN" sz="1200" dirty="0">
                <a:solidFill>
                  <a:srgbClr val="000000"/>
                </a:solidFill>
                <a:latin typeface="Calibri" panose="020F0502020204030204" pitchFamily="34" charset="0"/>
                <a:cs typeface="Calibri" panose="020F0502020204030204" pitchFamily="34" charset="0"/>
              </a:rPr>
              <a:t>(name = </a:t>
            </a:r>
            <a:r>
              <a:rPr lang="en-IN" sz="1200" dirty="0">
                <a:solidFill>
                  <a:srgbClr val="2A00FF"/>
                </a:solidFill>
                <a:latin typeface="Calibri" panose="020F0502020204030204" pitchFamily="34" charset="0"/>
                <a:cs typeface="Calibri" panose="020F0502020204030204" pitchFamily="34" charset="0"/>
              </a:rPr>
              <a:t>"stock"</a:t>
            </a:r>
            <a:r>
              <a:rPr lang="en-IN" sz="1200" dirty="0">
                <a:solidFill>
                  <a:srgbClr val="000000"/>
                </a:solidFill>
                <a:latin typeface="Calibri" panose="020F0502020204030204" pitchFamily="34" charset="0"/>
                <a:cs typeface="Calibri" panose="020F0502020204030204" pitchFamily="34" charset="0"/>
              </a:rPr>
              <a:t>,  </a:t>
            </a:r>
            <a:r>
              <a:rPr lang="en-IN" sz="1200" dirty="0" err="1">
                <a:solidFill>
                  <a:srgbClr val="000000"/>
                </a:solidFill>
                <a:latin typeface="Calibri" panose="020F0502020204030204" pitchFamily="34" charset="0"/>
                <a:cs typeface="Calibri" panose="020F0502020204030204" pitchFamily="34" charset="0"/>
              </a:rPr>
              <a:t>uniqueConstraints</a:t>
            </a:r>
            <a:r>
              <a:rPr lang="en-IN" sz="1200" dirty="0">
                <a:solidFill>
                  <a:srgbClr val="000000"/>
                </a:solidFill>
                <a:latin typeface="Calibri" panose="020F0502020204030204" pitchFamily="34" charset="0"/>
                <a:cs typeface="Calibri" panose="020F0502020204030204" pitchFamily="34" charset="0"/>
              </a:rPr>
              <a:t> = {</a:t>
            </a:r>
          </a:p>
          <a:p>
            <a:r>
              <a:rPr lang="en-IN" sz="1200" dirty="0">
                <a:solidFill>
                  <a:srgbClr val="646464"/>
                </a:solidFill>
                <a:latin typeface="Calibri" panose="020F0502020204030204" pitchFamily="34" charset="0"/>
                <a:cs typeface="Calibri" panose="020F0502020204030204" pitchFamily="34" charset="0"/>
              </a:rPr>
              <a:t>@</a:t>
            </a:r>
            <a:r>
              <a:rPr lang="en-IN" sz="1200" dirty="0" err="1">
                <a:solidFill>
                  <a:srgbClr val="646464"/>
                </a:solidFill>
                <a:latin typeface="Calibri" panose="020F0502020204030204" pitchFamily="34" charset="0"/>
                <a:cs typeface="Calibri" panose="020F0502020204030204" pitchFamily="34" charset="0"/>
              </a:rPr>
              <a:t>UniqueConstraint</a:t>
            </a:r>
            <a:r>
              <a:rPr lang="en-IN" sz="1200" dirty="0">
                <a:solidFill>
                  <a:srgbClr val="000000"/>
                </a:solidFill>
                <a:latin typeface="Calibri" panose="020F0502020204030204" pitchFamily="34" charset="0"/>
                <a:cs typeface="Calibri" panose="020F0502020204030204" pitchFamily="34" charset="0"/>
              </a:rPr>
              <a:t>(</a:t>
            </a:r>
            <a:r>
              <a:rPr lang="en-IN" sz="1200" dirty="0" err="1">
                <a:solidFill>
                  <a:srgbClr val="000000"/>
                </a:solidFill>
                <a:latin typeface="Calibri" panose="020F0502020204030204" pitchFamily="34" charset="0"/>
                <a:cs typeface="Calibri" panose="020F0502020204030204" pitchFamily="34" charset="0"/>
              </a:rPr>
              <a:t>columnNames</a:t>
            </a:r>
            <a:r>
              <a:rPr lang="en-IN" sz="1200" dirty="0">
                <a:solidFill>
                  <a:srgbClr val="000000"/>
                </a:solidFill>
                <a:latin typeface="Calibri" panose="020F0502020204030204" pitchFamily="34" charset="0"/>
                <a:cs typeface="Calibri" panose="020F0502020204030204" pitchFamily="34" charset="0"/>
              </a:rPr>
              <a:t> = </a:t>
            </a:r>
            <a:r>
              <a:rPr lang="en-IN" sz="1200" dirty="0">
                <a:solidFill>
                  <a:srgbClr val="2A00FF"/>
                </a:solidFill>
                <a:latin typeface="Calibri" panose="020F0502020204030204" pitchFamily="34" charset="0"/>
                <a:cs typeface="Calibri" panose="020F0502020204030204" pitchFamily="34" charset="0"/>
              </a:rPr>
              <a:t>"STOCK_NAME"</a:t>
            </a:r>
            <a:r>
              <a:rPr lang="en-IN" sz="1200" dirty="0">
                <a:solidFill>
                  <a:srgbClr val="000000"/>
                </a:solidFill>
                <a:latin typeface="Calibri" panose="020F0502020204030204" pitchFamily="34" charset="0"/>
                <a:cs typeface="Calibri" panose="020F0502020204030204" pitchFamily="34" charset="0"/>
              </a:rPr>
              <a:t>),</a:t>
            </a:r>
          </a:p>
          <a:p>
            <a:r>
              <a:rPr lang="en-IN" sz="1200" dirty="0">
                <a:solidFill>
                  <a:srgbClr val="646464"/>
                </a:solidFill>
                <a:latin typeface="Calibri" panose="020F0502020204030204" pitchFamily="34" charset="0"/>
                <a:cs typeface="Calibri" panose="020F0502020204030204" pitchFamily="34" charset="0"/>
              </a:rPr>
              <a:t>@</a:t>
            </a:r>
            <a:r>
              <a:rPr lang="en-IN" sz="1200" dirty="0" err="1">
                <a:solidFill>
                  <a:srgbClr val="646464"/>
                </a:solidFill>
                <a:latin typeface="Calibri" panose="020F0502020204030204" pitchFamily="34" charset="0"/>
                <a:cs typeface="Calibri" panose="020F0502020204030204" pitchFamily="34" charset="0"/>
              </a:rPr>
              <a:t>UniqueConstraint</a:t>
            </a:r>
            <a:r>
              <a:rPr lang="en-IN" sz="1200" dirty="0">
                <a:solidFill>
                  <a:srgbClr val="000000"/>
                </a:solidFill>
                <a:latin typeface="Calibri" panose="020F0502020204030204" pitchFamily="34" charset="0"/>
                <a:cs typeface="Calibri" panose="020F0502020204030204" pitchFamily="34" charset="0"/>
              </a:rPr>
              <a:t>(</a:t>
            </a:r>
            <a:r>
              <a:rPr lang="en-IN" sz="1200" dirty="0" err="1">
                <a:solidFill>
                  <a:srgbClr val="000000"/>
                </a:solidFill>
                <a:latin typeface="Calibri" panose="020F0502020204030204" pitchFamily="34" charset="0"/>
                <a:cs typeface="Calibri" panose="020F0502020204030204" pitchFamily="34" charset="0"/>
              </a:rPr>
              <a:t>columnNames</a:t>
            </a:r>
            <a:r>
              <a:rPr lang="en-IN" sz="1200" dirty="0">
                <a:solidFill>
                  <a:srgbClr val="000000"/>
                </a:solidFill>
                <a:latin typeface="Calibri" panose="020F0502020204030204" pitchFamily="34" charset="0"/>
                <a:cs typeface="Calibri" panose="020F0502020204030204" pitchFamily="34" charset="0"/>
              </a:rPr>
              <a:t> = </a:t>
            </a:r>
            <a:r>
              <a:rPr lang="en-IN" sz="1200" dirty="0">
                <a:solidFill>
                  <a:srgbClr val="2A00FF"/>
                </a:solidFill>
                <a:latin typeface="Calibri" panose="020F0502020204030204" pitchFamily="34" charset="0"/>
                <a:cs typeface="Calibri" panose="020F0502020204030204" pitchFamily="34" charset="0"/>
              </a:rPr>
              <a:t>"STOCK_CODE"</a:t>
            </a:r>
            <a:r>
              <a:rPr lang="en-IN" sz="1200" dirty="0">
                <a:solidFill>
                  <a:srgbClr val="000000"/>
                </a:solidFill>
                <a:latin typeface="Calibri" panose="020F0502020204030204" pitchFamily="34" charset="0"/>
                <a:cs typeface="Calibri" panose="020F0502020204030204" pitchFamily="34" charset="0"/>
              </a:rPr>
              <a:t>) })</a:t>
            </a:r>
          </a:p>
          <a:p>
            <a:r>
              <a:rPr lang="en-IN" sz="1200" b="1" dirty="0">
                <a:solidFill>
                  <a:srgbClr val="7F0055"/>
                </a:solidFill>
                <a:latin typeface="Calibri" panose="020F0502020204030204" pitchFamily="34" charset="0"/>
                <a:cs typeface="Calibri" panose="020F0502020204030204" pitchFamily="34" charset="0"/>
              </a:rPr>
              <a:t>public</a:t>
            </a:r>
            <a:r>
              <a:rPr lang="en-IN" sz="1200" b="1" dirty="0">
                <a:solidFill>
                  <a:srgbClr val="000000"/>
                </a:solidFill>
                <a:latin typeface="Calibri" panose="020F0502020204030204" pitchFamily="34" charset="0"/>
                <a:cs typeface="Calibri" panose="020F0502020204030204" pitchFamily="34" charset="0"/>
              </a:rPr>
              <a:t> </a:t>
            </a:r>
            <a:r>
              <a:rPr lang="en-IN" sz="1200" b="1" dirty="0">
                <a:solidFill>
                  <a:srgbClr val="7F0055"/>
                </a:solidFill>
                <a:latin typeface="Calibri" panose="020F0502020204030204" pitchFamily="34" charset="0"/>
                <a:cs typeface="Calibri" panose="020F0502020204030204" pitchFamily="34" charset="0"/>
              </a:rPr>
              <a:t>class</a:t>
            </a:r>
            <a:r>
              <a:rPr lang="en-IN" sz="1200" b="1" dirty="0">
                <a:solidFill>
                  <a:srgbClr val="000000"/>
                </a:solidFill>
                <a:latin typeface="Calibri" panose="020F0502020204030204" pitchFamily="34" charset="0"/>
                <a:cs typeface="Calibri" panose="020F0502020204030204" pitchFamily="34" charset="0"/>
              </a:rPr>
              <a:t> Stock </a:t>
            </a:r>
            <a:r>
              <a:rPr lang="en-IN" sz="1200" b="1" dirty="0">
                <a:solidFill>
                  <a:srgbClr val="7F0055"/>
                </a:solidFill>
                <a:latin typeface="Calibri" panose="020F0502020204030204" pitchFamily="34" charset="0"/>
                <a:cs typeface="Calibri" panose="020F0502020204030204" pitchFamily="34" charset="0"/>
              </a:rPr>
              <a:t>implements</a:t>
            </a:r>
            <a:r>
              <a:rPr lang="en-IN" sz="1200" b="1" dirty="0">
                <a:solidFill>
                  <a:srgbClr val="000000"/>
                </a:solidFill>
                <a:latin typeface="Calibri" panose="020F0502020204030204" pitchFamily="34" charset="0"/>
                <a:cs typeface="Calibri" panose="020F0502020204030204" pitchFamily="34" charset="0"/>
              </a:rPr>
              <a:t> </a:t>
            </a:r>
            <a:r>
              <a:rPr lang="en-IN" sz="1200" b="1" dirty="0" err="1">
                <a:solidFill>
                  <a:srgbClr val="000000"/>
                </a:solidFill>
                <a:latin typeface="Calibri" panose="020F0502020204030204" pitchFamily="34" charset="0"/>
                <a:cs typeface="Calibri" panose="020F0502020204030204" pitchFamily="34" charset="0"/>
              </a:rPr>
              <a:t>java.io.Serializable</a:t>
            </a:r>
            <a:r>
              <a:rPr lang="en-IN" sz="1200" b="1" dirty="0">
                <a:solidFill>
                  <a:srgbClr val="000000"/>
                </a:solidFill>
                <a:latin typeface="Calibri" panose="020F0502020204030204" pitchFamily="34" charset="0"/>
                <a:cs typeface="Calibri" panose="020F0502020204030204" pitchFamily="34" charset="0"/>
              </a:rPr>
              <a:t> {</a:t>
            </a:r>
          </a:p>
          <a:p>
            <a:endParaRPr lang="en-IN" sz="1200" dirty="0">
              <a:latin typeface="Calibri" panose="020F0502020204030204" pitchFamily="34" charset="0"/>
              <a:cs typeface="Calibri" panose="020F0502020204030204" pitchFamily="34" charset="0"/>
            </a:endParaRPr>
          </a:p>
          <a:p>
            <a:r>
              <a:rPr lang="en-IN" sz="1200" b="1" dirty="0">
                <a:solidFill>
                  <a:srgbClr val="7F0055"/>
                </a:solidFill>
                <a:latin typeface="Calibri" panose="020F0502020204030204" pitchFamily="34" charset="0"/>
                <a:cs typeface="Calibri" panose="020F0502020204030204" pitchFamily="34" charset="0"/>
              </a:rPr>
              <a:t>private</a:t>
            </a:r>
            <a:r>
              <a:rPr lang="en-IN" sz="1200" b="1" dirty="0">
                <a:solidFill>
                  <a:srgbClr val="000000"/>
                </a:solidFill>
                <a:latin typeface="Calibri" panose="020F0502020204030204" pitchFamily="34" charset="0"/>
                <a:cs typeface="Calibri" panose="020F0502020204030204" pitchFamily="34" charset="0"/>
              </a:rPr>
              <a:t> Integer </a:t>
            </a:r>
            <a:r>
              <a:rPr lang="en-IN" sz="1200" b="1" dirty="0" err="1">
                <a:solidFill>
                  <a:srgbClr val="0000C0"/>
                </a:solidFill>
                <a:latin typeface="Calibri" panose="020F0502020204030204" pitchFamily="34" charset="0"/>
                <a:cs typeface="Calibri" panose="020F0502020204030204" pitchFamily="34" charset="0"/>
              </a:rPr>
              <a:t>stockId</a:t>
            </a:r>
            <a:r>
              <a:rPr lang="en-IN" sz="1200" b="1" dirty="0">
                <a:solidFill>
                  <a:srgbClr val="000000"/>
                </a:solidFill>
                <a:latin typeface="Calibri" panose="020F0502020204030204" pitchFamily="34" charset="0"/>
                <a:cs typeface="Calibri" panose="020F0502020204030204" pitchFamily="34" charset="0"/>
              </a:rPr>
              <a:t>;</a:t>
            </a:r>
          </a:p>
          <a:p>
            <a:r>
              <a:rPr lang="en-IN" sz="1200" b="1" dirty="0">
                <a:solidFill>
                  <a:srgbClr val="7F0055"/>
                </a:solidFill>
                <a:latin typeface="Calibri" panose="020F0502020204030204" pitchFamily="34" charset="0"/>
                <a:cs typeface="Calibri" panose="020F0502020204030204" pitchFamily="34" charset="0"/>
              </a:rPr>
              <a:t>private</a:t>
            </a:r>
            <a:r>
              <a:rPr lang="en-IN" sz="1200" b="1" dirty="0">
                <a:solidFill>
                  <a:srgbClr val="000000"/>
                </a:solidFill>
                <a:latin typeface="Calibri" panose="020F0502020204030204" pitchFamily="34" charset="0"/>
                <a:cs typeface="Calibri" panose="020F0502020204030204" pitchFamily="34" charset="0"/>
              </a:rPr>
              <a:t> String </a:t>
            </a:r>
            <a:r>
              <a:rPr lang="en-IN" sz="1200" b="1" dirty="0" err="1">
                <a:solidFill>
                  <a:srgbClr val="0000C0"/>
                </a:solidFill>
                <a:latin typeface="Calibri" panose="020F0502020204030204" pitchFamily="34" charset="0"/>
                <a:cs typeface="Calibri" panose="020F0502020204030204" pitchFamily="34" charset="0"/>
              </a:rPr>
              <a:t>stockCode</a:t>
            </a:r>
            <a:r>
              <a:rPr lang="en-IN" sz="1200" b="1" dirty="0">
                <a:solidFill>
                  <a:srgbClr val="000000"/>
                </a:solidFill>
                <a:latin typeface="Calibri" panose="020F0502020204030204" pitchFamily="34" charset="0"/>
                <a:cs typeface="Calibri" panose="020F0502020204030204" pitchFamily="34" charset="0"/>
              </a:rPr>
              <a:t>;</a:t>
            </a:r>
          </a:p>
          <a:p>
            <a:r>
              <a:rPr lang="en-IN" sz="1200" b="1" dirty="0">
                <a:solidFill>
                  <a:srgbClr val="7F0055"/>
                </a:solidFill>
                <a:latin typeface="Calibri" panose="020F0502020204030204" pitchFamily="34" charset="0"/>
                <a:cs typeface="Calibri" panose="020F0502020204030204" pitchFamily="34" charset="0"/>
              </a:rPr>
              <a:t>private</a:t>
            </a:r>
            <a:r>
              <a:rPr lang="en-IN" sz="1200" b="1" dirty="0">
                <a:solidFill>
                  <a:srgbClr val="000000"/>
                </a:solidFill>
                <a:latin typeface="Calibri" panose="020F0502020204030204" pitchFamily="34" charset="0"/>
                <a:cs typeface="Calibri" panose="020F0502020204030204" pitchFamily="34" charset="0"/>
              </a:rPr>
              <a:t> String </a:t>
            </a:r>
            <a:r>
              <a:rPr lang="en-IN" sz="1200" b="1" dirty="0" err="1">
                <a:solidFill>
                  <a:srgbClr val="0000C0"/>
                </a:solidFill>
                <a:latin typeface="Calibri" panose="020F0502020204030204" pitchFamily="34" charset="0"/>
                <a:cs typeface="Calibri" panose="020F0502020204030204" pitchFamily="34" charset="0"/>
              </a:rPr>
              <a:t>stockName</a:t>
            </a:r>
            <a:r>
              <a:rPr lang="en-IN" sz="1200" b="1" dirty="0">
                <a:solidFill>
                  <a:srgbClr val="000000"/>
                </a:solidFill>
                <a:latin typeface="Calibri" panose="020F0502020204030204" pitchFamily="34" charset="0"/>
                <a:cs typeface="Calibri" panose="020F0502020204030204" pitchFamily="34" charset="0"/>
              </a:rPr>
              <a:t>;</a:t>
            </a:r>
          </a:p>
          <a:p>
            <a:r>
              <a:rPr lang="en-IN" sz="1200" b="1" dirty="0">
                <a:solidFill>
                  <a:srgbClr val="7F0055"/>
                </a:solidFill>
                <a:latin typeface="Calibri" panose="020F0502020204030204" pitchFamily="34" charset="0"/>
                <a:cs typeface="Calibri" panose="020F0502020204030204" pitchFamily="34" charset="0"/>
              </a:rPr>
              <a:t>private</a:t>
            </a:r>
            <a:r>
              <a:rPr lang="en-IN" sz="1200" b="1" dirty="0">
                <a:solidFill>
                  <a:srgbClr val="000000"/>
                </a:solidFill>
                <a:latin typeface="Calibri" panose="020F0502020204030204" pitchFamily="34" charset="0"/>
                <a:cs typeface="Calibri" panose="020F0502020204030204" pitchFamily="34" charset="0"/>
              </a:rPr>
              <a:t> </a:t>
            </a:r>
            <a:r>
              <a:rPr lang="en-IN" sz="1200" b="1" dirty="0" err="1">
                <a:solidFill>
                  <a:srgbClr val="000000"/>
                </a:solidFill>
                <a:latin typeface="Calibri" panose="020F0502020204030204" pitchFamily="34" charset="0"/>
                <a:cs typeface="Calibri" panose="020F0502020204030204" pitchFamily="34" charset="0"/>
              </a:rPr>
              <a:t>StockDetail</a:t>
            </a:r>
            <a:r>
              <a:rPr lang="en-IN" sz="1200" b="1" dirty="0">
                <a:solidFill>
                  <a:srgbClr val="000000"/>
                </a:solidFill>
                <a:latin typeface="Calibri" panose="020F0502020204030204" pitchFamily="34" charset="0"/>
                <a:cs typeface="Calibri" panose="020F0502020204030204" pitchFamily="34" charset="0"/>
              </a:rPr>
              <a:t> </a:t>
            </a:r>
            <a:r>
              <a:rPr lang="en-IN" sz="1200" b="1" dirty="0" err="1">
                <a:solidFill>
                  <a:srgbClr val="0000C0"/>
                </a:solidFill>
                <a:latin typeface="Calibri" panose="020F0502020204030204" pitchFamily="34" charset="0"/>
                <a:cs typeface="Calibri" panose="020F0502020204030204" pitchFamily="34" charset="0"/>
              </a:rPr>
              <a:t>stockDetail</a:t>
            </a:r>
            <a:r>
              <a:rPr lang="en-IN" sz="1200" b="1" dirty="0">
                <a:solidFill>
                  <a:srgbClr val="000000"/>
                </a:solidFill>
                <a:latin typeface="Calibri" panose="020F0502020204030204" pitchFamily="34" charset="0"/>
                <a:cs typeface="Calibri" panose="020F0502020204030204" pitchFamily="34" charset="0"/>
              </a:rPr>
              <a:t>;</a:t>
            </a:r>
          </a:p>
          <a:p>
            <a:endParaRPr lang="en-IN" sz="1200" dirty="0">
              <a:latin typeface="Calibri" panose="020F0502020204030204" pitchFamily="34" charset="0"/>
              <a:cs typeface="Calibri" panose="020F0502020204030204" pitchFamily="34" charset="0"/>
            </a:endParaRPr>
          </a:p>
          <a:p>
            <a:r>
              <a:rPr lang="en-IN" sz="1200" b="1" dirty="0">
                <a:solidFill>
                  <a:srgbClr val="7F0055"/>
                </a:solidFill>
                <a:latin typeface="Calibri" panose="020F0502020204030204" pitchFamily="34" charset="0"/>
                <a:cs typeface="Calibri" panose="020F0502020204030204" pitchFamily="34" charset="0"/>
              </a:rPr>
              <a:t>public</a:t>
            </a:r>
            <a:r>
              <a:rPr lang="en-IN" sz="1200" b="1" dirty="0">
                <a:solidFill>
                  <a:srgbClr val="000000"/>
                </a:solidFill>
                <a:latin typeface="Calibri" panose="020F0502020204030204" pitchFamily="34" charset="0"/>
                <a:cs typeface="Calibri" panose="020F0502020204030204" pitchFamily="34" charset="0"/>
              </a:rPr>
              <a:t> Stock() {</a:t>
            </a:r>
          </a:p>
          <a:p>
            <a:r>
              <a:rPr lang="en-IN" sz="1200" dirty="0">
                <a:solidFill>
                  <a:srgbClr val="000000"/>
                </a:solidFill>
                <a:latin typeface="Calibri" panose="020F0502020204030204" pitchFamily="34" charset="0"/>
                <a:cs typeface="Calibri" panose="020F0502020204030204" pitchFamily="34" charset="0"/>
              </a:rPr>
              <a:t>}</a:t>
            </a:r>
          </a:p>
        </p:txBody>
      </p:sp>
      <p:sp>
        <p:nvSpPr>
          <p:cNvPr id="8" name="Rectangle 7">
            <a:extLst>
              <a:ext uri="{FF2B5EF4-FFF2-40B4-BE49-F238E27FC236}">
                <a16:creationId xmlns:a16="http://schemas.microsoft.com/office/drawing/2014/main" id="{7839C8F3-A222-49B5-A85D-2D4C8D820DA7}"/>
              </a:ext>
            </a:extLst>
          </p:cNvPr>
          <p:cNvSpPr/>
          <p:nvPr/>
        </p:nvSpPr>
        <p:spPr>
          <a:xfrm>
            <a:off x="4572000" y="1371600"/>
            <a:ext cx="4724400" cy="4524315"/>
          </a:xfrm>
          <a:prstGeom prst="rect">
            <a:avLst/>
          </a:prstGeom>
        </p:spPr>
        <p:txBody>
          <a:bodyPr wrap="square">
            <a:spAutoFit/>
          </a:bodyPr>
          <a:lstStyle/>
          <a:p>
            <a:endParaRPr lang="en-IN" sz="1200" dirty="0">
              <a:latin typeface="Calibri" panose="020F0502020204030204" pitchFamily="34" charset="0"/>
              <a:cs typeface="Calibri" panose="020F0502020204030204" pitchFamily="34" charset="0"/>
            </a:endParaRPr>
          </a:p>
          <a:p>
            <a:r>
              <a:rPr lang="en-IN" sz="1200" b="1" dirty="0">
                <a:solidFill>
                  <a:srgbClr val="7F0055"/>
                </a:solidFill>
                <a:latin typeface="Calibri" panose="020F0502020204030204" pitchFamily="34" charset="0"/>
                <a:cs typeface="Calibri" panose="020F0502020204030204" pitchFamily="34" charset="0"/>
              </a:rPr>
              <a:t>public</a:t>
            </a:r>
            <a:r>
              <a:rPr lang="en-IN" sz="1200" b="1" dirty="0">
                <a:solidFill>
                  <a:srgbClr val="000000"/>
                </a:solidFill>
                <a:latin typeface="Calibri" panose="020F0502020204030204" pitchFamily="34" charset="0"/>
                <a:cs typeface="Calibri" panose="020F0502020204030204" pitchFamily="34" charset="0"/>
              </a:rPr>
              <a:t> Stock(String </a:t>
            </a:r>
            <a:r>
              <a:rPr lang="en-IN" sz="1200" b="1" dirty="0" err="1">
                <a:solidFill>
                  <a:srgbClr val="6A3E3E"/>
                </a:solidFill>
                <a:latin typeface="Calibri" panose="020F0502020204030204" pitchFamily="34" charset="0"/>
                <a:cs typeface="Calibri" panose="020F0502020204030204" pitchFamily="34" charset="0"/>
              </a:rPr>
              <a:t>stockCode</a:t>
            </a:r>
            <a:r>
              <a:rPr lang="en-IN" sz="1200" b="1" dirty="0">
                <a:solidFill>
                  <a:srgbClr val="000000"/>
                </a:solidFill>
                <a:latin typeface="Calibri" panose="020F0502020204030204" pitchFamily="34" charset="0"/>
                <a:cs typeface="Calibri" panose="020F0502020204030204" pitchFamily="34" charset="0"/>
              </a:rPr>
              <a:t>, String </a:t>
            </a:r>
            <a:r>
              <a:rPr lang="en-IN" sz="1200" b="1" dirty="0" err="1">
                <a:solidFill>
                  <a:srgbClr val="6A3E3E"/>
                </a:solidFill>
                <a:latin typeface="Calibri" panose="020F0502020204030204" pitchFamily="34" charset="0"/>
                <a:cs typeface="Calibri" panose="020F0502020204030204" pitchFamily="34" charset="0"/>
              </a:rPr>
              <a:t>stockName</a:t>
            </a:r>
            <a:r>
              <a:rPr lang="en-IN" sz="1200" b="1" dirty="0">
                <a:solidFill>
                  <a:srgbClr val="000000"/>
                </a:solidFill>
                <a:latin typeface="Calibri" panose="020F0502020204030204" pitchFamily="34" charset="0"/>
                <a:cs typeface="Calibri" panose="020F0502020204030204" pitchFamily="34" charset="0"/>
              </a:rPr>
              <a:t>) {</a:t>
            </a:r>
          </a:p>
          <a:p>
            <a:r>
              <a:rPr lang="en-IN" sz="1200" b="1" dirty="0" err="1">
                <a:solidFill>
                  <a:srgbClr val="7F0055"/>
                </a:solidFill>
                <a:latin typeface="Calibri" panose="020F0502020204030204" pitchFamily="34" charset="0"/>
                <a:cs typeface="Calibri" panose="020F0502020204030204" pitchFamily="34" charset="0"/>
              </a:rPr>
              <a:t>this</a:t>
            </a:r>
            <a:r>
              <a:rPr lang="en-IN" sz="1200" b="1" dirty="0" err="1">
                <a:solidFill>
                  <a:srgbClr val="000000"/>
                </a:solidFill>
                <a:latin typeface="Calibri" panose="020F0502020204030204" pitchFamily="34" charset="0"/>
                <a:cs typeface="Calibri" panose="020F0502020204030204" pitchFamily="34" charset="0"/>
              </a:rPr>
              <a:t>.</a:t>
            </a:r>
            <a:r>
              <a:rPr lang="en-IN" sz="1200" b="1" dirty="0" err="1">
                <a:solidFill>
                  <a:srgbClr val="0000C0"/>
                </a:solidFill>
                <a:latin typeface="Calibri" panose="020F0502020204030204" pitchFamily="34" charset="0"/>
                <a:cs typeface="Calibri" panose="020F0502020204030204" pitchFamily="34" charset="0"/>
              </a:rPr>
              <a:t>stockCode</a:t>
            </a:r>
            <a:r>
              <a:rPr lang="en-IN" sz="1200" b="1" dirty="0">
                <a:solidFill>
                  <a:srgbClr val="000000"/>
                </a:solidFill>
                <a:latin typeface="Calibri" panose="020F0502020204030204" pitchFamily="34" charset="0"/>
                <a:cs typeface="Calibri" panose="020F0502020204030204" pitchFamily="34" charset="0"/>
              </a:rPr>
              <a:t> = </a:t>
            </a:r>
            <a:r>
              <a:rPr lang="en-IN" sz="1200" b="1" dirty="0" err="1">
                <a:solidFill>
                  <a:srgbClr val="6A3E3E"/>
                </a:solidFill>
                <a:latin typeface="Calibri" panose="020F0502020204030204" pitchFamily="34" charset="0"/>
                <a:cs typeface="Calibri" panose="020F0502020204030204" pitchFamily="34" charset="0"/>
              </a:rPr>
              <a:t>stockCode</a:t>
            </a:r>
            <a:r>
              <a:rPr lang="en-IN" sz="1200" b="1" dirty="0">
                <a:solidFill>
                  <a:srgbClr val="000000"/>
                </a:solidFill>
                <a:latin typeface="Calibri" panose="020F0502020204030204" pitchFamily="34" charset="0"/>
                <a:cs typeface="Calibri" panose="020F0502020204030204" pitchFamily="34" charset="0"/>
              </a:rPr>
              <a:t>;</a:t>
            </a:r>
          </a:p>
          <a:p>
            <a:r>
              <a:rPr lang="en-IN" sz="1200" b="1" dirty="0" err="1">
                <a:solidFill>
                  <a:srgbClr val="7F0055"/>
                </a:solidFill>
                <a:latin typeface="Calibri" panose="020F0502020204030204" pitchFamily="34" charset="0"/>
                <a:cs typeface="Calibri" panose="020F0502020204030204" pitchFamily="34" charset="0"/>
              </a:rPr>
              <a:t>this</a:t>
            </a:r>
            <a:r>
              <a:rPr lang="en-IN" sz="1200" b="1" dirty="0" err="1">
                <a:solidFill>
                  <a:srgbClr val="000000"/>
                </a:solidFill>
                <a:latin typeface="Calibri" panose="020F0502020204030204" pitchFamily="34" charset="0"/>
                <a:cs typeface="Calibri" panose="020F0502020204030204" pitchFamily="34" charset="0"/>
              </a:rPr>
              <a:t>.</a:t>
            </a:r>
            <a:r>
              <a:rPr lang="en-IN" sz="1200" b="1" dirty="0" err="1">
                <a:solidFill>
                  <a:srgbClr val="0000C0"/>
                </a:solidFill>
                <a:latin typeface="Calibri" panose="020F0502020204030204" pitchFamily="34" charset="0"/>
                <a:cs typeface="Calibri" panose="020F0502020204030204" pitchFamily="34" charset="0"/>
              </a:rPr>
              <a:t>stockName</a:t>
            </a:r>
            <a:r>
              <a:rPr lang="en-IN" sz="1200" b="1" dirty="0">
                <a:solidFill>
                  <a:srgbClr val="000000"/>
                </a:solidFill>
                <a:latin typeface="Calibri" panose="020F0502020204030204" pitchFamily="34" charset="0"/>
                <a:cs typeface="Calibri" panose="020F0502020204030204" pitchFamily="34" charset="0"/>
              </a:rPr>
              <a:t> = </a:t>
            </a:r>
            <a:r>
              <a:rPr lang="en-IN" sz="1200" b="1" dirty="0" err="1">
                <a:solidFill>
                  <a:srgbClr val="6A3E3E"/>
                </a:solidFill>
                <a:latin typeface="Calibri" panose="020F0502020204030204" pitchFamily="34" charset="0"/>
                <a:cs typeface="Calibri" panose="020F0502020204030204" pitchFamily="34" charset="0"/>
              </a:rPr>
              <a:t>stockName</a:t>
            </a:r>
            <a:r>
              <a:rPr lang="en-IN" sz="1200" b="1" dirty="0">
                <a:solidFill>
                  <a:srgbClr val="000000"/>
                </a:solidFill>
                <a:latin typeface="Calibri" panose="020F0502020204030204" pitchFamily="34" charset="0"/>
                <a:cs typeface="Calibri" panose="020F0502020204030204" pitchFamily="34" charset="0"/>
              </a:rPr>
              <a:t>;</a:t>
            </a:r>
          </a:p>
          <a:p>
            <a:r>
              <a:rPr lang="en-IN" sz="1200" dirty="0">
                <a:solidFill>
                  <a:srgbClr val="000000"/>
                </a:solidFill>
                <a:latin typeface="Calibri" panose="020F0502020204030204" pitchFamily="34" charset="0"/>
                <a:cs typeface="Calibri" panose="020F0502020204030204" pitchFamily="34" charset="0"/>
              </a:rPr>
              <a:t>}</a:t>
            </a:r>
          </a:p>
          <a:p>
            <a:endParaRPr lang="en-IN" sz="1200" dirty="0">
              <a:latin typeface="Calibri" panose="020F0502020204030204" pitchFamily="34" charset="0"/>
              <a:cs typeface="Calibri" panose="020F0502020204030204" pitchFamily="34" charset="0"/>
            </a:endParaRPr>
          </a:p>
          <a:p>
            <a:r>
              <a:rPr lang="en-IN" sz="1200" b="1" dirty="0">
                <a:solidFill>
                  <a:srgbClr val="7F0055"/>
                </a:solidFill>
                <a:latin typeface="Calibri" panose="020F0502020204030204" pitchFamily="34" charset="0"/>
                <a:cs typeface="Calibri" panose="020F0502020204030204" pitchFamily="34" charset="0"/>
              </a:rPr>
              <a:t>public</a:t>
            </a:r>
            <a:r>
              <a:rPr lang="en-IN" sz="1200" b="1" dirty="0">
                <a:solidFill>
                  <a:srgbClr val="000000"/>
                </a:solidFill>
                <a:latin typeface="Calibri" panose="020F0502020204030204" pitchFamily="34" charset="0"/>
                <a:cs typeface="Calibri" panose="020F0502020204030204" pitchFamily="34" charset="0"/>
              </a:rPr>
              <a:t> Stock(String </a:t>
            </a:r>
            <a:r>
              <a:rPr lang="en-IN" sz="1200" b="1" dirty="0" err="1">
                <a:solidFill>
                  <a:srgbClr val="6A3E3E"/>
                </a:solidFill>
                <a:latin typeface="Calibri" panose="020F0502020204030204" pitchFamily="34" charset="0"/>
                <a:cs typeface="Calibri" panose="020F0502020204030204" pitchFamily="34" charset="0"/>
              </a:rPr>
              <a:t>stockCode</a:t>
            </a:r>
            <a:r>
              <a:rPr lang="en-IN" sz="1200" b="1" dirty="0">
                <a:solidFill>
                  <a:srgbClr val="000000"/>
                </a:solidFill>
                <a:latin typeface="Calibri" panose="020F0502020204030204" pitchFamily="34" charset="0"/>
                <a:cs typeface="Calibri" panose="020F0502020204030204" pitchFamily="34" charset="0"/>
              </a:rPr>
              <a:t>, String </a:t>
            </a:r>
            <a:r>
              <a:rPr lang="en-IN" sz="1200" b="1" dirty="0" err="1">
                <a:solidFill>
                  <a:srgbClr val="6A3E3E"/>
                </a:solidFill>
                <a:latin typeface="Calibri" panose="020F0502020204030204" pitchFamily="34" charset="0"/>
                <a:cs typeface="Calibri" panose="020F0502020204030204" pitchFamily="34" charset="0"/>
              </a:rPr>
              <a:t>stockName</a:t>
            </a:r>
            <a:r>
              <a:rPr lang="en-IN" sz="1200" b="1" dirty="0">
                <a:solidFill>
                  <a:srgbClr val="000000"/>
                </a:solidFill>
                <a:latin typeface="Calibri" panose="020F0502020204030204" pitchFamily="34" charset="0"/>
                <a:cs typeface="Calibri" panose="020F0502020204030204" pitchFamily="34" charset="0"/>
              </a:rPr>
              <a:t>, </a:t>
            </a:r>
            <a:r>
              <a:rPr lang="en-IN" sz="1200" b="1" dirty="0" err="1">
                <a:solidFill>
                  <a:srgbClr val="000000"/>
                </a:solidFill>
                <a:latin typeface="Calibri" panose="020F0502020204030204" pitchFamily="34" charset="0"/>
                <a:cs typeface="Calibri" panose="020F0502020204030204" pitchFamily="34" charset="0"/>
              </a:rPr>
              <a:t>StockDetail</a:t>
            </a:r>
            <a:r>
              <a:rPr lang="en-IN" sz="1200" b="1" dirty="0">
                <a:solidFill>
                  <a:srgbClr val="000000"/>
                </a:solidFill>
                <a:latin typeface="Calibri" panose="020F0502020204030204" pitchFamily="34" charset="0"/>
                <a:cs typeface="Calibri" panose="020F0502020204030204" pitchFamily="34" charset="0"/>
              </a:rPr>
              <a:t> </a:t>
            </a:r>
            <a:r>
              <a:rPr lang="en-IN" sz="1200" b="1" dirty="0" err="1">
                <a:solidFill>
                  <a:srgbClr val="6A3E3E"/>
                </a:solidFill>
                <a:latin typeface="Calibri" panose="020F0502020204030204" pitchFamily="34" charset="0"/>
                <a:cs typeface="Calibri" panose="020F0502020204030204" pitchFamily="34" charset="0"/>
              </a:rPr>
              <a:t>stockDetail</a:t>
            </a:r>
            <a:r>
              <a:rPr lang="en-IN" sz="1200" b="1" dirty="0">
                <a:solidFill>
                  <a:srgbClr val="000000"/>
                </a:solidFill>
                <a:latin typeface="Calibri" panose="020F0502020204030204" pitchFamily="34" charset="0"/>
                <a:cs typeface="Calibri" panose="020F0502020204030204" pitchFamily="34" charset="0"/>
              </a:rPr>
              <a:t>) {</a:t>
            </a:r>
          </a:p>
          <a:p>
            <a:r>
              <a:rPr lang="en-IN" sz="1200" b="1" dirty="0" err="1">
                <a:solidFill>
                  <a:srgbClr val="7F0055"/>
                </a:solidFill>
                <a:latin typeface="Calibri" panose="020F0502020204030204" pitchFamily="34" charset="0"/>
                <a:cs typeface="Calibri" panose="020F0502020204030204" pitchFamily="34" charset="0"/>
              </a:rPr>
              <a:t>this</a:t>
            </a:r>
            <a:r>
              <a:rPr lang="en-IN" sz="1200" b="1" dirty="0" err="1">
                <a:solidFill>
                  <a:srgbClr val="000000"/>
                </a:solidFill>
                <a:latin typeface="Calibri" panose="020F0502020204030204" pitchFamily="34" charset="0"/>
                <a:cs typeface="Calibri" panose="020F0502020204030204" pitchFamily="34" charset="0"/>
              </a:rPr>
              <a:t>.</a:t>
            </a:r>
            <a:r>
              <a:rPr lang="en-IN" sz="1200" b="1" dirty="0" err="1">
                <a:solidFill>
                  <a:srgbClr val="0000C0"/>
                </a:solidFill>
                <a:latin typeface="Calibri" panose="020F0502020204030204" pitchFamily="34" charset="0"/>
                <a:cs typeface="Calibri" panose="020F0502020204030204" pitchFamily="34" charset="0"/>
              </a:rPr>
              <a:t>stockCode</a:t>
            </a:r>
            <a:r>
              <a:rPr lang="en-IN" sz="1200" b="1" dirty="0">
                <a:solidFill>
                  <a:srgbClr val="000000"/>
                </a:solidFill>
                <a:latin typeface="Calibri" panose="020F0502020204030204" pitchFamily="34" charset="0"/>
                <a:cs typeface="Calibri" panose="020F0502020204030204" pitchFamily="34" charset="0"/>
              </a:rPr>
              <a:t> = </a:t>
            </a:r>
            <a:r>
              <a:rPr lang="en-IN" sz="1200" b="1" dirty="0" err="1">
                <a:solidFill>
                  <a:srgbClr val="6A3E3E"/>
                </a:solidFill>
                <a:latin typeface="Calibri" panose="020F0502020204030204" pitchFamily="34" charset="0"/>
                <a:cs typeface="Calibri" panose="020F0502020204030204" pitchFamily="34" charset="0"/>
              </a:rPr>
              <a:t>stockCode</a:t>
            </a:r>
            <a:r>
              <a:rPr lang="en-IN" sz="1200" b="1" dirty="0">
                <a:solidFill>
                  <a:srgbClr val="000000"/>
                </a:solidFill>
                <a:latin typeface="Calibri" panose="020F0502020204030204" pitchFamily="34" charset="0"/>
                <a:cs typeface="Calibri" panose="020F0502020204030204" pitchFamily="34" charset="0"/>
              </a:rPr>
              <a:t>;</a:t>
            </a:r>
          </a:p>
          <a:p>
            <a:r>
              <a:rPr lang="en-IN" sz="1200" b="1" dirty="0" err="1">
                <a:solidFill>
                  <a:srgbClr val="7F0055"/>
                </a:solidFill>
                <a:latin typeface="Calibri" panose="020F0502020204030204" pitchFamily="34" charset="0"/>
                <a:cs typeface="Calibri" panose="020F0502020204030204" pitchFamily="34" charset="0"/>
              </a:rPr>
              <a:t>this</a:t>
            </a:r>
            <a:r>
              <a:rPr lang="en-IN" sz="1200" b="1" dirty="0" err="1">
                <a:solidFill>
                  <a:srgbClr val="000000"/>
                </a:solidFill>
                <a:latin typeface="Calibri" panose="020F0502020204030204" pitchFamily="34" charset="0"/>
                <a:cs typeface="Calibri" panose="020F0502020204030204" pitchFamily="34" charset="0"/>
              </a:rPr>
              <a:t>.</a:t>
            </a:r>
            <a:r>
              <a:rPr lang="en-IN" sz="1200" b="1" dirty="0" err="1">
                <a:solidFill>
                  <a:srgbClr val="0000C0"/>
                </a:solidFill>
                <a:latin typeface="Calibri" panose="020F0502020204030204" pitchFamily="34" charset="0"/>
                <a:cs typeface="Calibri" panose="020F0502020204030204" pitchFamily="34" charset="0"/>
              </a:rPr>
              <a:t>stockName</a:t>
            </a:r>
            <a:r>
              <a:rPr lang="en-IN" sz="1200" b="1" dirty="0">
                <a:solidFill>
                  <a:srgbClr val="000000"/>
                </a:solidFill>
                <a:latin typeface="Calibri" panose="020F0502020204030204" pitchFamily="34" charset="0"/>
                <a:cs typeface="Calibri" panose="020F0502020204030204" pitchFamily="34" charset="0"/>
              </a:rPr>
              <a:t> = </a:t>
            </a:r>
            <a:r>
              <a:rPr lang="en-IN" sz="1200" b="1" dirty="0" err="1">
                <a:solidFill>
                  <a:srgbClr val="6A3E3E"/>
                </a:solidFill>
                <a:latin typeface="Calibri" panose="020F0502020204030204" pitchFamily="34" charset="0"/>
                <a:cs typeface="Calibri" panose="020F0502020204030204" pitchFamily="34" charset="0"/>
              </a:rPr>
              <a:t>stockName</a:t>
            </a:r>
            <a:r>
              <a:rPr lang="en-IN" sz="1200" b="1" dirty="0">
                <a:solidFill>
                  <a:srgbClr val="000000"/>
                </a:solidFill>
                <a:latin typeface="Calibri" panose="020F0502020204030204" pitchFamily="34" charset="0"/>
                <a:cs typeface="Calibri" panose="020F0502020204030204" pitchFamily="34" charset="0"/>
              </a:rPr>
              <a:t>;</a:t>
            </a:r>
          </a:p>
          <a:p>
            <a:r>
              <a:rPr lang="en-IN" sz="1200" b="1" dirty="0" err="1">
                <a:solidFill>
                  <a:srgbClr val="7F0055"/>
                </a:solidFill>
                <a:latin typeface="Calibri" panose="020F0502020204030204" pitchFamily="34" charset="0"/>
                <a:cs typeface="Calibri" panose="020F0502020204030204" pitchFamily="34" charset="0"/>
              </a:rPr>
              <a:t>this</a:t>
            </a:r>
            <a:r>
              <a:rPr lang="en-IN" sz="1200" b="1" dirty="0" err="1">
                <a:solidFill>
                  <a:srgbClr val="000000"/>
                </a:solidFill>
                <a:latin typeface="Calibri" panose="020F0502020204030204" pitchFamily="34" charset="0"/>
                <a:cs typeface="Calibri" panose="020F0502020204030204" pitchFamily="34" charset="0"/>
              </a:rPr>
              <a:t>.</a:t>
            </a:r>
            <a:r>
              <a:rPr lang="en-IN" sz="1200" b="1" dirty="0" err="1">
                <a:solidFill>
                  <a:srgbClr val="0000C0"/>
                </a:solidFill>
                <a:latin typeface="Calibri" panose="020F0502020204030204" pitchFamily="34" charset="0"/>
                <a:cs typeface="Calibri" panose="020F0502020204030204" pitchFamily="34" charset="0"/>
              </a:rPr>
              <a:t>stockDetail</a:t>
            </a:r>
            <a:r>
              <a:rPr lang="en-IN" sz="1200" b="1" dirty="0">
                <a:solidFill>
                  <a:srgbClr val="000000"/>
                </a:solidFill>
                <a:latin typeface="Calibri" panose="020F0502020204030204" pitchFamily="34" charset="0"/>
                <a:cs typeface="Calibri" panose="020F0502020204030204" pitchFamily="34" charset="0"/>
              </a:rPr>
              <a:t> = </a:t>
            </a:r>
            <a:r>
              <a:rPr lang="en-IN" sz="1200" b="1" dirty="0" err="1">
                <a:solidFill>
                  <a:srgbClr val="6A3E3E"/>
                </a:solidFill>
                <a:latin typeface="Calibri" panose="020F0502020204030204" pitchFamily="34" charset="0"/>
                <a:cs typeface="Calibri" panose="020F0502020204030204" pitchFamily="34" charset="0"/>
              </a:rPr>
              <a:t>stockDetail</a:t>
            </a:r>
            <a:r>
              <a:rPr lang="en-IN" sz="1200" b="1" dirty="0">
                <a:solidFill>
                  <a:srgbClr val="000000"/>
                </a:solidFill>
                <a:latin typeface="Calibri" panose="020F0502020204030204" pitchFamily="34" charset="0"/>
                <a:cs typeface="Calibri" panose="020F0502020204030204" pitchFamily="34" charset="0"/>
              </a:rPr>
              <a:t>;</a:t>
            </a:r>
          </a:p>
          <a:p>
            <a:r>
              <a:rPr lang="en-IN" sz="1200" dirty="0">
                <a:solidFill>
                  <a:srgbClr val="000000"/>
                </a:solidFill>
                <a:latin typeface="Calibri" panose="020F0502020204030204" pitchFamily="34" charset="0"/>
                <a:cs typeface="Calibri" panose="020F0502020204030204" pitchFamily="34" charset="0"/>
              </a:rPr>
              <a:t>}</a:t>
            </a:r>
          </a:p>
          <a:p>
            <a:endParaRPr lang="en-IN" sz="1200" dirty="0">
              <a:latin typeface="Calibri" panose="020F0502020204030204" pitchFamily="34" charset="0"/>
              <a:cs typeface="Calibri" panose="020F0502020204030204" pitchFamily="34" charset="0"/>
            </a:endParaRPr>
          </a:p>
          <a:p>
            <a:r>
              <a:rPr lang="en-IN" sz="1200" dirty="0">
                <a:solidFill>
                  <a:srgbClr val="646464"/>
                </a:solidFill>
                <a:latin typeface="Calibri" panose="020F0502020204030204" pitchFamily="34" charset="0"/>
                <a:cs typeface="Calibri" panose="020F0502020204030204" pitchFamily="34" charset="0"/>
              </a:rPr>
              <a:t>@Id</a:t>
            </a:r>
          </a:p>
          <a:p>
            <a:r>
              <a:rPr lang="en-IN" sz="1200" dirty="0">
                <a:solidFill>
                  <a:srgbClr val="646464"/>
                </a:solidFill>
                <a:latin typeface="Calibri" panose="020F0502020204030204" pitchFamily="34" charset="0"/>
                <a:cs typeface="Calibri" panose="020F0502020204030204" pitchFamily="34" charset="0"/>
              </a:rPr>
              <a:t>@</a:t>
            </a:r>
            <a:r>
              <a:rPr lang="en-IN" sz="1200" dirty="0" err="1">
                <a:solidFill>
                  <a:srgbClr val="646464"/>
                </a:solidFill>
                <a:latin typeface="Calibri" panose="020F0502020204030204" pitchFamily="34" charset="0"/>
                <a:cs typeface="Calibri" panose="020F0502020204030204" pitchFamily="34" charset="0"/>
              </a:rPr>
              <a:t>GeneratedValue</a:t>
            </a:r>
            <a:r>
              <a:rPr lang="en-IN" sz="1200" dirty="0">
                <a:solidFill>
                  <a:srgbClr val="000000"/>
                </a:solidFill>
                <a:latin typeface="Calibri" panose="020F0502020204030204" pitchFamily="34" charset="0"/>
                <a:cs typeface="Calibri" panose="020F0502020204030204" pitchFamily="34" charset="0"/>
              </a:rPr>
              <a:t>(strategy = </a:t>
            </a:r>
            <a:r>
              <a:rPr lang="en-IN" sz="1200" b="1" i="1" dirty="0">
                <a:solidFill>
                  <a:srgbClr val="0000C0"/>
                </a:solidFill>
                <a:latin typeface="Calibri" panose="020F0502020204030204" pitchFamily="34" charset="0"/>
                <a:cs typeface="Calibri" panose="020F0502020204030204" pitchFamily="34" charset="0"/>
              </a:rPr>
              <a:t>IDENTITY</a:t>
            </a:r>
            <a:r>
              <a:rPr lang="en-IN" sz="1200" b="1" i="1" dirty="0">
                <a:solidFill>
                  <a:srgbClr val="000000"/>
                </a:solidFill>
                <a:latin typeface="Calibri" panose="020F0502020204030204" pitchFamily="34" charset="0"/>
                <a:cs typeface="Calibri" panose="020F0502020204030204" pitchFamily="34" charset="0"/>
              </a:rPr>
              <a:t>)</a:t>
            </a:r>
          </a:p>
          <a:p>
            <a:r>
              <a:rPr lang="en-IN" sz="1200" dirty="0">
                <a:solidFill>
                  <a:srgbClr val="646464"/>
                </a:solidFill>
                <a:latin typeface="Calibri" panose="020F0502020204030204" pitchFamily="34" charset="0"/>
                <a:cs typeface="Calibri" panose="020F0502020204030204" pitchFamily="34" charset="0"/>
              </a:rPr>
              <a:t>@Column</a:t>
            </a:r>
            <a:r>
              <a:rPr lang="en-IN" sz="1200" dirty="0">
                <a:solidFill>
                  <a:srgbClr val="000000"/>
                </a:solidFill>
                <a:latin typeface="Calibri" panose="020F0502020204030204" pitchFamily="34" charset="0"/>
                <a:cs typeface="Calibri" panose="020F0502020204030204" pitchFamily="34" charset="0"/>
              </a:rPr>
              <a:t>(name = </a:t>
            </a:r>
            <a:r>
              <a:rPr lang="en-IN" sz="1200" dirty="0">
                <a:solidFill>
                  <a:srgbClr val="2A00FF"/>
                </a:solidFill>
                <a:latin typeface="Calibri" panose="020F0502020204030204" pitchFamily="34" charset="0"/>
                <a:cs typeface="Calibri" panose="020F0502020204030204" pitchFamily="34" charset="0"/>
              </a:rPr>
              <a:t>"STOCK_ID"</a:t>
            </a:r>
            <a:r>
              <a:rPr lang="en-IN" sz="1200" dirty="0">
                <a:solidFill>
                  <a:srgbClr val="000000"/>
                </a:solidFill>
                <a:latin typeface="Calibri" panose="020F0502020204030204" pitchFamily="34" charset="0"/>
                <a:cs typeface="Calibri" panose="020F0502020204030204" pitchFamily="34" charset="0"/>
              </a:rPr>
              <a:t>, unique = </a:t>
            </a:r>
            <a:r>
              <a:rPr lang="en-IN" sz="1200" b="1" dirty="0">
                <a:solidFill>
                  <a:srgbClr val="7F0055"/>
                </a:solidFill>
                <a:latin typeface="Calibri" panose="020F0502020204030204" pitchFamily="34" charset="0"/>
                <a:cs typeface="Calibri" panose="020F0502020204030204" pitchFamily="34" charset="0"/>
              </a:rPr>
              <a:t>true</a:t>
            </a:r>
            <a:r>
              <a:rPr lang="en-IN" sz="1200" b="1" dirty="0">
                <a:solidFill>
                  <a:srgbClr val="000000"/>
                </a:solidFill>
                <a:latin typeface="Calibri" panose="020F0502020204030204" pitchFamily="34" charset="0"/>
                <a:cs typeface="Calibri" panose="020F0502020204030204" pitchFamily="34" charset="0"/>
              </a:rPr>
              <a:t>, nullable = </a:t>
            </a:r>
            <a:r>
              <a:rPr lang="en-IN" sz="1200" b="1" dirty="0">
                <a:solidFill>
                  <a:srgbClr val="7F0055"/>
                </a:solidFill>
                <a:latin typeface="Calibri" panose="020F0502020204030204" pitchFamily="34" charset="0"/>
                <a:cs typeface="Calibri" panose="020F0502020204030204" pitchFamily="34" charset="0"/>
              </a:rPr>
              <a:t>false</a:t>
            </a:r>
            <a:r>
              <a:rPr lang="en-IN" sz="1200" b="1" dirty="0">
                <a:solidFill>
                  <a:srgbClr val="000000"/>
                </a:solidFill>
                <a:latin typeface="Calibri" panose="020F0502020204030204" pitchFamily="34" charset="0"/>
                <a:cs typeface="Calibri" panose="020F0502020204030204" pitchFamily="34" charset="0"/>
              </a:rPr>
              <a:t>)</a:t>
            </a:r>
          </a:p>
          <a:p>
            <a:r>
              <a:rPr lang="en-IN" sz="1200" b="1" dirty="0">
                <a:solidFill>
                  <a:srgbClr val="7F0055"/>
                </a:solidFill>
                <a:latin typeface="Calibri" panose="020F0502020204030204" pitchFamily="34" charset="0"/>
                <a:cs typeface="Calibri" panose="020F0502020204030204" pitchFamily="34" charset="0"/>
              </a:rPr>
              <a:t>public</a:t>
            </a:r>
            <a:r>
              <a:rPr lang="en-IN" sz="1200" b="1" dirty="0">
                <a:solidFill>
                  <a:srgbClr val="000000"/>
                </a:solidFill>
                <a:latin typeface="Calibri" panose="020F0502020204030204" pitchFamily="34" charset="0"/>
                <a:cs typeface="Calibri" panose="020F0502020204030204" pitchFamily="34" charset="0"/>
              </a:rPr>
              <a:t> Integer </a:t>
            </a:r>
            <a:r>
              <a:rPr lang="en-IN" sz="1200" b="1" dirty="0" err="1">
                <a:solidFill>
                  <a:srgbClr val="000000"/>
                </a:solidFill>
                <a:latin typeface="Calibri" panose="020F0502020204030204" pitchFamily="34" charset="0"/>
                <a:cs typeface="Calibri" panose="020F0502020204030204" pitchFamily="34" charset="0"/>
              </a:rPr>
              <a:t>getStockId</a:t>
            </a:r>
            <a:r>
              <a:rPr lang="en-IN" sz="1200" b="1" dirty="0">
                <a:solidFill>
                  <a:srgbClr val="000000"/>
                </a:solidFill>
                <a:latin typeface="Calibri" panose="020F0502020204030204" pitchFamily="34" charset="0"/>
                <a:cs typeface="Calibri" panose="020F0502020204030204" pitchFamily="34" charset="0"/>
              </a:rPr>
              <a:t>() {</a:t>
            </a:r>
          </a:p>
          <a:p>
            <a:r>
              <a:rPr lang="en-IN" sz="1200" b="1" dirty="0">
                <a:solidFill>
                  <a:srgbClr val="7F0055"/>
                </a:solidFill>
                <a:latin typeface="Calibri" panose="020F0502020204030204" pitchFamily="34" charset="0"/>
                <a:cs typeface="Calibri" panose="020F0502020204030204" pitchFamily="34" charset="0"/>
              </a:rPr>
              <a:t>return</a:t>
            </a:r>
            <a:r>
              <a:rPr lang="en-IN" sz="1200" b="1" dirty="0">
                <a:solidFill>
                  <a:srgbClr val="000000"/>
                </a:solidFill>
                <a:latin typeface="Calibri" panose="020F0502020204030204" pitchFamily="34" charset="0"/>
                <a:cs typeface="Calibri" panose="020F0502020204030204" pitchFamily="34" charset="0"/>
              </a:rPr>
              <a:t> </a:t>
            </a:r>
            <a:r>
              <a:rPr lang="en-IN" sz="1200" b="1" dirty="0" err="1">
                <a:solidFill>
                  <a:srgbClr val="7F0055"/>
                </a:solidFill>
                <a:latin typeface="Calibri" panose="020F0502020204030204" pitchFamily="34" charset="0"/>
                <a:cs typeface="Calibri" panose="020F0502020204030204" pitchFamily="34" charset="0"/>
              </a:rPr>
              <a:t>this</a:t>
            </a:r>
            <a:r>
              <a:rPr lang="en-IN" sz="1200" b="1" dirty="0" err="1">
                <a:solidFill>
                  <a:srgbClr val="000000"/>
                </a:solidFill>
                <a:latin typeface="Calibri" panose="020F0502020204030204" pitchFamily="34" charset="0"/>
                <a:cs typeface="Calibri" panose="020F0502020204030204" pitchFamily="34" charset="0"/>
              </a:rPr>
              <a:t>.</a:t>
            </a:r>
            <a:r>
              <a:rPr lang="en-IN" sz="1200" b="1" dirty="0" err="1">
                <a:solidFill>
                  <a:srgbClr val="0000C0"/>
                </a:solidFill>
                <a:latin typeface="Calibri" panose="020F0502020204030204" pitchFamily="34" charset="0"/>
                <a:cs typeface="Calibri" panose="020F0502020204030204" pitchFamily="34" charset="0"/>
              </a:rPr>
              <a:t>stockId</a:t>
            </a:r>
            <a:r>
              <a:rPr lang="en-IN" sz="1200" b="1" dirty="0">
                <a:solidFill>
                  <a:srgbClr val="000000"/>
                </a:solidFill>
                <a:latin typeface="Calibri" panose="020F0502020204030204" pitchFamily="34" charset="0"/>
                <a:cs typeface="Calibri" panose="020F0502020204030204" pitchFamily="34" charset="0"/>
              </a:rPr>
              <a:t>;</a:t>
            </a:r>
          </a:p>
          <a:p>
            <a:r>
              <a:rPr lang="en-IN" sz="1200" dirty="0">
                <a:solidFill>
                  <a:srgbClr val="000000"/>
                </a:solidFill>
                <a:latin typeface="Calibri" panose="020F0502020204030204" pitchFamily="34" charset="0"/>
                <a:cs typeface="Calibri" panose="020F0502020204030204" pitchFamily="34" charset="0"/>
              </a:rPr>
              <a:t>}</a:t>
            </a:r>
          </a:p>
          <a:p>
            <a:endParaRPr lang="en-IN" sz="1200" dirty="0">
              <a:latin typeface="Calibri" panose="020F0502020204030204" pitchFamily="34" charset="0"/>
              <a:cs typeface="Calibri" panose="020F0502020204030204" pitchFamily="34" charset="0"/>
            </a:endParaRPr>
          </a:p>
          <a:p>
            <a:r>
              <a:rPr lang="en-IN" sz="1200" b="1" dirty="0">
                <a:solidFill>
                  <a:srgbClr val="7F0055"/>
                </a:solidFill>
                <a:latin typeface="Calibri" panose="020F0502020204030204" pitchFamily="34" charset="0"/>
                <a:cs typeface="Calibri" panose="020F0502020204030204" pitchFamily="34" charset="0"/>
              </a:rPr>
              <a:t>public</a:t>
            </a:r>
            <a:r>
              <a:rPr lang="en-IN" sz="1200" b="1" dirty="0">
                <a:solidFill>
                  <a:srgbClr val="000000"/>
                </a:solidFill>
                <a:latin typeface="Calibri" panose="020F0502020204030204" pitchFamily="34" charset="0"/>
                <a:cs typeface="Calibri" panose="020F0502020204030204" pitchFamily="34" charset="0"/>
              </a:rPr>
              <a:t> </a:t>
            </a:r>
            <a:r>
              <a:rPr lang="en-IN" sz="1200" b="1" dirty="0">
                <a:solidFill>
                  <a:srgbClr val="7F0055"/>
                </a:solidFill>
                <a:latin typeface="Calibri" panose="020F0502020204030204" pitchFamily="34" charset="0"/>
                <a:cs typeface="Calibri" panose="020F0502020204030204" pitchFamily="34" charset="0"/>
              </a:rPr>
              <a:t>void</a:t>
            </a:r>
            <a:r>
              <a:rPr lang="en-IN" sz="1200" b="1" dirty="0">
                <a:solidFill>
                  <a:srgbClr val="000000"/>
                </a:solidFill>
                <a:latin typeface="Calibri" panose="020F0502020204030204" pitchFamily="34" charset="0"/>
                <a:cs typeface="Calibri" panose="020F0502020204030204" pitchFamily="34" charset="0"/>
              </a:rPr>
              <a:t> </a:t>
            </a:r>
            <a:r>
              <a:rPr lang="en-IN" sz="1200" b="1" dirty="0" err="1">
                <a:solidFill>
                  <a:srgbClr val="000000"/>
                </a:solidFill>
                <a:latin typeface="Calibri" panose="020F0502020204030204" pitchFamily="34" charset="0"/>
                <a:cs typeface="Calibri" panose="020F0502020204030204" pitchFamily="34" charset="0"/>
              </a:rPr>
              <a:t>setStockId</a:t>
            </a:r>
            <a:r>
              <a:rPr lang="en-IN" sz="1200" b="1" dirty="0">
                <a:solidFill>
                  <a:srgbClr val="000000"/>
                </a:solidFill>
                <a:latin typeface="Calibri" panose="020F0502020204030204" pitchFamily="34" charset="0"/>
                <a:cs typeface="Calibri" panose="020F0502020204030204" pitchFamily="34" charset="0"/>
              </a:rPr>
              <a:t>(Integer </a:t>
            </a:r>
            <a:r>
              <a:rPr lang="en-IN" sz="1200" b="1" dirty="0" err="1">
                <a:solidFill>
                  <a:srgbClr val="6A3E3E"/>
                </a:solidFill>
                <a:latin typeface="Calibri" panose="020F0502020204030204" pitchFamily="34" charset="0"/>
                <a:cs typeface="Calibri" panose="020F0502020204030204" pitchFamily="34" charset="0"/>
              </a:rPr>
              <a:t>stockId</a:t>
            </a:r>
            <a:r>
              <a:rPr lang="en-IN" sz="1200" b="1" dirty="0">
                <a:solidFill>
                  <a:srgbClr val="000000"/>
                </a:solidFill>
                <a:latin typeface="Calibri" panose="020F0502020204030204" pitchFamily="34" charset="0"/>
                <a:cs typeface="Calibri" panose="020F0502020204030204" pitchFamily="34" charset="0"/>
              </a:rPr>
              <a:t>) {</a:t>
            </a:r>
          </a:p>
          <a:p>
            <a:r>
              <a:rPr lang="en-IN" sz="1200" b="1" dirty="0" err="1">
                <a:solidFill>
                  <a:srgbClr val="7F0055"/>
                </a:solidFill>
                <a:latin typeface="Calibri" panose="020F0502020204030204" pitchFamily="34" charset="0"/>
                <a:cs typeface="Calibri" panose="020F0502020204030204" pitchFamily="34" charset="0"/>
              </a:rPr>
              <a:t>this</a:t>
            </a:r>
            <a:r>
              <a:rPr lang="en-IN" sz="1200" b="1" dirty="0" err="1">
                <a:solidFill>
                  <a:srgbClr val="000000"/>
                </a:solidFill>
                <a:latin typeface="Calibri" panose="020F0502020204030204" pitchFamily="34" charset="0"/>
                <a:cs typeface="Calibri" panose="020F0502020204030204" pitchFamily="34" charset="0"/>
              </a:rPr>
              <a:t>.</a:t>
            </a:r>
            <a:r>
              <a:rPr lang="en-IN" sz="1200" b="1" dirty="0" err="1">
                <a:solidFill>
                  <a:srgbClr val="0000C0"/>
                </a:solidFill>
                <a:latin typeface="Calibri" panose="020F0502020204030204" pitchFamily="34" charset="0"/>
                <a:cs typeface="Calibri" panose="020F0502020204030204" pitchFamily="34" charset="0"/>
              </a:rPr>
              <a:t>stockId</a:t>
            </a:r>
            <a:r>
              <a:rPr lang="en-IN" sz="1200" b="1" dirty="0">
                <a:solidFill>
                  <a:srgbClr val="000000"/>
                </a:solidFill>
                <a:latin typeface="Calibri" panose="020F0502020204030204" pitchFamily="34" charset="0"/>
                <a:cs typeface="Calibri" panose="020F0502020204030204" pitchFamily="34" charset="0"/>
              </a:rPr>
              <a:t> = </a:t>
            </a:r>
            <a:r>
              <a:rPr lang="en-IN" sz="1200" b="1" dirty="0" err="1">
                <a:solidFill>
                  <a:srgbClr val="6A3E3E"/>
                </a:solidFill>
                <a:latin typeface="Calibri" panose="020F0502020204030204" pitchFamily="34" charset="0"/>
                <a:cs typeface="Calibri" panose="020F0502020204030204" pitchFamily="34" charset="0"/>
              </a:rPr>
              <a:t>stockId</a:t>
            </a:r>
            <a:r>
              <a:rPr lang="en-IN" sz="1200" b="1" dirty="0">
                <a:solidFill>
                  <a:srgbClr val="000000"/>
                </a:solidFill>
                <a:latin typeface="Calibri" panose="020F0502020204030204" pitchFamily="34" charset="0"/>
                <a:cs typeface="Calibri" panose="020F0502020204030204" pitchFamily="34" charset="0"/>
              </a:rPr>
              <a:t>;</a:t>
            </a:r>
          </a:p>
          <a:p>
            <a:r>
              <a:rPr lang="en-IN" sz="1200" dirty="0">
                <a:solidFill>
                  <a:srgbClr val="000000"/>
                </a:solidFill>
                <a:latin typeface="Calibri" panose="020F0502020204030204" pitchFamily="34" charset="0"/>
                <a:cs typeface="Calibri" panose="020F0502020204030204" pitchFamily="34" charset="0"/>
              </a:rPr>
              <a:t>}</a:t>
            </a:r>
          </a:p>
          <a:p>
            <a:endParaRPr lang="en-IN" sz="12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592698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Mapping Types Cont..</a:t>
            </a:r>
          </a:p>
        </p:txBody>
      </p:sp>
      <p:sp>
        <p:nvSpPr>
          <p:cNvPr id="7" name="Rectangle 6">
            <a:extLst>
              <a:ext uri="{FF2B5EF4-FFF2-40B4-BE49-F238E27FC236}">
                <a16:creationId xmlns:a16="http://schemas.microsoft.com/office/drawing/2014/main" id="{9174CEC8-BF84-4D63-B369-F1CE4E032285}"/>
              </a:ext>
            </a:extLst>
          </p:cNvPr>
          <p:cNvSpPr/>
          <p:nvPr/>
        </p:nvSpPr>
        <p:spPr>
          <a:xfrm>
            <a:off x="152400" y="1219201"/>
            <a:ext cx="4724400" cy="5632311"/>
          </a:xfrm>
          <a:prstGeom prst="rect">
            <a:avLst/>
          </a:prstGeom>
        </p:spPr>
        <p:txBody>
          <a:bodyPr wrap="square">
            <a:spAutoFit/>
          </a:bodyPr>
          <a:lstStyle/>
          <a:p>
            <a:r>
              <a:rPr lang="en-IN" sz="1200" dirty="0">
                <a:solidFill>
                  <a:srgbClr val="646464"/>
                </a:solidFill>
                <a:latin typeface="Calibri" panose="020F0502020204030204" pitchFamily="34" charset="0"/>
                <a:cs typeface="Calibri" panose="020F0502020204030204" pitchFamily="34" charset="0"/>
              </a:rPr>
              <a:t>@Column</a:t>
            </a:r>
            <a:r>
              <a:rPr lang="en-IN" sz="1200" dirty="0">
                <a:solidFill>
                  <a:srgbClr val="000000"/>
                </a:solidFill>
                <a:latin typeface="Calibri" panose="020F0502020204030204" pitchFamily="34" charset="0"/>
                <a:cs typeface="Calibri" panose="020F0502020204030204" pitchFamily="34" charset="0"/>
              </a:rPr>
              <a:t>(name = </a:t>
            </a:r>
            <a:r>
              <a:rPr lang="en-IN" sz="1200" dirty="0">
                <a:solidFill>
                  <a:srgbClr val="2A00FF"/>
                </a:solidFill>
                <a:latin typeface="Calibri" panose="020F0502020204030204" pitchFamily="34" charset="0"/>
                <a:cs typeface="Calibri" panose="020F0502020204030204" pitchFamily="34" charset="0"/>
              </a:rPr>
              <a:t>"STOCK_CODE"</a:t>
            </a:r>
            <a:r>
              <a:rPr lang="en-IN" sz="1200" dirty="0">
                <a:solidFill>
                  <a:srgbClr val="000000"/>
                </a:solidFill>
                <a:latin typeface="Calibri" panose="020F0502020204030204" pitchFamily="34" charset="0"/>
                <a:cs typeface="Calibri" panose="020F0502020204030204" pitchFamily="34" charset="0"/>
              </a:rPr>
              <a:t>, unique = </a:t>
            </a:r>
            <a:r>
              <a:rPr lang="en-IN" sz="1200" b="1" dirty="0">
                <a:solidFill>
                  <a:srgbClr val="7F0055"/>
                </a:solidFill>
                <a:latin typeface="Calibri" panose="020F0502020204030204" pitchFamily="34" charset="0"/>
                <a:cs typeface="Calibri" panose="020F0502020204030204" pitchFamily="34" charset="0"/>
              </a:rPr>
              <a:t>true</a:t>
            </a:r>
            <a:r>
              <a:rPr lang="en-IN" sz="1200" b="1" dirty="0">
                <a:solidFill>
                  <a:srgbClr val="000000"/>
                </a:solidFill>
                <a:latin typeface="Calibri" panose="020F0502020204030204" pitchFamily="34" charset="0"/>
                <a:cs typeface="Calibri" panose="020F0502020204030204" pitchFamily="34" charset="0"/>
              </a:rPr>
              <a:t>, nullable = </a:t>
            </a:r>
            <a:r>
              <a:rPr lang="en-IN" sz="1200" b="1" dirty="0">
                <a:solidFill>
                  <a:srgbClr val="7F0055"/>
                </a:solidFill>
                <a:latin typeface="Calibri" panose="020F0502020204030204" pitchFamily="34" charset="0"/>
                <a:cs typeface="Calibri" panose="020F0502020204030204" pitchFamily="34" charset="0"/>
              </a:rPr>
              <a:t>false</a:t>
            </a:r>
            <a:r>
              <a:rPr lang="en-IN" sz="1200" b="1" dirty="0">
                <a:solidFill>
                  <a:srgbClr val="000000"/>
                </a:solidFill>
                <a:latin typeface="Calibri" panose="020F0502020204030204" pitchFamily="34" charset="0"/>
                <a:cs typeface="Calibri" panose="020F0502020204030204" pitchFamily="34" charset="0"/>
              </a:rPr>
              <a:t>, length = 10)</a:t>
            </a:r>
          </a:p>
          <a:p>
            <a:r>
              <a:rPr lang="en-IN" sz="1200" b="1" dirty="0">
                <a:solidFill>
                  <a:srgbClr val="7F0055"/>
                </a:solidFill>
                <a:latin typeface="Calibri" panose="020F0502020204030204" pitchFamily="34" charset="0"/>
                <a:cs typeface="Calibri" panose="020F0502020204030204" pitchFamily="34" charset="0"/>
              </a:rPr>
              <a:t>public</a:t>
            </a:r>
            <a:r>
              <a:rPr lang="en-IN" sz="1200" b="1" dirty="0">
                <a:solidFill>
                  <a:srgbClr val="000000"/>
                </a:solidFill>
                <a:latin typeface="Calibri" panose="020F0502020204030204" pitchFamily="34" charset="0"/>
                <a:cs typeface="Calibri" panose="020F0502020204030204" pitchFamily="34" charset="0"/>
              </a:rPr>
              <a:t> String </a:t>
            </a:r>
            <a:r>
              <a:rPr lang="en-IN" sz="1200" b="1" dirty="0" err="1">
                <a:solidFill>
                  <a:srgbClr val="000000"/>
                </a:solidFill>
                <a:latin typeface="Calibri" panose="020F0502020204030204" pitchFamily="34" charset="0"/>
                <a:cs typeface="Calibri" panose="020F0502020204030204" pitchFamily="34" charset="0"/>
              </a:rPr>
              <a:t>getStockCode</a:t>
            </a:r>
            <a:r>
              <a:rPr lang="en-IN" sz="1200" b="1" dirty="0">
                <a:solidFill>
                  <a:srgbClr val="000000"/>
                </a:solidFill>
                <a:latin typeface="Calibri" panose="020F0502020204030204" pitchFamily="34" charset="0"/>
                <a:cs typeface="Calibri" panose="020F0502020204030204" pitchFamily="34" charset="0"/>
              </a:rPr>
              <a:t>() {</a:t>
            </a:r>
          </a:p>
          <a:p>
            <a:r>
              <a:rPr lang="en-IN" sz="1200" b="1" dirty="0">
                <a:solidFill>
                  <a:srgbClr val="7F0055"/>
                </a:solidFill>
                <a:latin typeface="Calibri" panose="020F0502020204030204" pitchFamily="34" charset="0"/>
                <a:cs typeface="Calibri" panose="020F0502020204030204" pitchFamily="34" charset="0"/>
              </a:rPr>
              <a:t>return</a:t>
            </a:r>
            <a:r>
              <a:rPr lang="en-IN" sz="1200" b="1" dirty="0">
                <a:solidFill>
                  <a:srgbClr val="000000"/>
                </a:solidFill>
                <a:latin typeface="Calibri" panose="020F0502020204030204" pitchFamily="34" charset="0"/>
                <a:cs typeface="Calibri" panose="020F0502020204030204" pitchFamily="34" charset="0"/>
              </a:rPr>
              <a:t> </a:t>
            </a:r>
            <a:r>
              <a:rPr lang="en-IN" sz="1200" b="1" dirty="0" err="1">
                <a:solidFill>
                  <a:srgbClr val="7F0055"/>
                </a:solidFill>
                <a:latin typeface="Calibri" panose="020F0502020204030204" pitchFamily="34" charset="0"/>
                <a:cs typeface="Calibri" panose="020F0502020204030204" pitchFamily="34" charset="0"/>
              </a:rPr>
              <a:t>this</a:t>
            </a:r>
            <a:r>
              <a:rPr lang="en-IN" sz="1200" b="1" dirty="0" err="1">
                <a:solidFill>
                  <a:srgbClr val="000000"/>
                </a:solidFill>
                <a:latin typeface="Calibri" panose="020F0502020204030204" pitchFamily="34" charset="0"/>
                <a:cs typeface="Calibri" panose="020F0502020204030204" pitchFamily="34" charset="0"/>
              </a:rPr>
              <a:t>.</a:t>
            </a:r>
            <a:r>
              <a:rPr lang="en-IN" sz="1200" b="1" dirty="0" err="1">
                <a:solidFill>
                  <a:srgbClr val="0000C0"/>
                </a:solidFill>
                <a:latin typeface="Calibri" panose="020F0502020204030204" pitchFamily="34" charset="0"/>
                <a:cs typeface="Calibri" panose="020F0502020204030204" pitchFamily="34" charset="0"/>
              </a:rPr>
              <a:t>stockCode</a:t>
            </a:r>
            <a:r>
              <a:rPr lang="en-IN" sz="1200" b="1" dirty="0">
                <a:solidFill>
                  <a:srgbClr val="000000"/>
                </a:solidFill>
                <a:latin typeface="Calibri" panose="020F0502020204030204" pitchFamily="34" charset="0"/>
                <a:cs typeface="Calibri" panose="020F0502020204030204" pitchFamily="34" charset="0"/>
              </a:rPr>
              <a:t>;</a:t>
            </a:r>
          </a:p>
          <a:p>
            <a:r>
              <a:rPr lang="en-IN" sz="1200" dirty="0">
                <a:solidFill>
                  <a:srgbClr val="000000"/>
                </a:solidFill>
                <a:latin typeface="Calibri" panose="020F0502020204030204" pitchFamily="34" charset="0"/>
                <a:cs typeface="Calibri" panose="020F0502020204030204" pitchFamily="34" charset="0"/>
              </a:rPr>
              <a:t>}</a:t>
            </a:r>
          </a:p>
          <a:p>
            <a:endParaRPr lang="en-IN" sz="1200" dirty="0">
              <a:latin typeface="Calibri" panose="020F0502020204030204" pitchFamily="34" charset="0"/>
              <a:cs typeface="Calibri" panose="020F0502020204030204" pitchFamily="34" charset="0"/>
            </a:endParaRPr>
          </a:p>
          <a:p>
            <a:r>
              <a:rPr lang="en-IN" sz="1200" b="1" dirty="0">
                <a:solidFill>
                  <a:srgbClr val="7F0055"/>
                </a:solidFill>
                <a:latin typeface="Calibri" panose="020F0502020204030204" pitchFamily="34" charset="0"/>
                <a:cs typeface="Calibri" panose="020F0502020204030204" pitchFamily="34" charset="0"/>
              </a:rPr>
              <a:t>public</a:t>
            </a:r>
            <a:r>
              <a:rPr lang="en-IN" sz="1200" b="1" dirty="0">
                <a:solidFill>
                  <a:srgbClr val="000000"/>
                </a:solidFill>
                <a:latin typeface="Calibri" panose="020F0502020204030204" pitchFamily="34" charset="0"/>
                <a:cs typeface="Calibri" panose="020F0502020204030204" pitchFamily="34" charset="0"/>
              </a:rPr>
              <a:t> </a:t>
            </a:r>
            <a:r>
              <a:rPr lang="en-IN" sz="1200" b="1" dirty="0">
                <a:solidFill>
                  <a:srgbClr val="7F0055"/>
                </a:solidFill>
                <a:latin typeface="Calibri" panose="020F0502020204030204" pitchFamily="34" charset="0"/>
                <a:cs typeface="Calibri" panose="020F0502020204030204" pitchFamily="34" charset="0"/>
              </a:rPr>
              <a:t>void</a:t>
            </a:r>
            <a:r>
              <a:rPr lang="en-IN" sz="1200" b="1" dirty="0">
                <a:solidFill>
                  <a:srgbClr val="000000"/>
                </a:solidFill>
                <a:latin typeface="Calibri" panose="020F0502020204030204" pitchFamily="34" charset="0"/>
                <a:cs typeface="Calibri" panose="020F0502020204030204" pitchFamily="34" charset="0"/>
              </a:rPr>
              <a:t> </a:t>
            </a:r>
            <a:r>
              <a:rPr lang="en-IN" sz="1200" b="1" dirty="0" err="1">
                <a:solidFill>
                  <a:srgbClr val="000000"/>
                </a:solidFill>
                <a:latin typeface="Calibri" panose="020F0502020204030204" pitchFamily="34" charset="0"/>
                <a:cs typeface="Calibri" panose="020F0502020204030204" pitchFamily="34" charset="0"/>
              </a:rPr>
              <a:t>setStockCode</a:t>
            </a:r>
            <a:r>
              <a:rPr lang="en-IN" sz="1200" b="1" dirty="0">
                <a:solidFill>
                  <a:srgbClr val="000000"/>
                </a:solidFill>
                <a:latin typeface="Calibri" panose="020F0502020204030204" pitchFamily="34" charset="0"/>
                <a:cs typeface="Calibri" panose="020F0502020204030204" pitchFamily="34" charset="0"/>
              </a:rPr>
              <a:t>(String </a:t>
            </a:r>
            <a:r>
              <a:rPr lang="en-IN" sz="1200" b="1" dirty="0" err="1">
                <a:solidFill>
                  <a:srgbClr val="6A3E3E"/>
                </a:solidFill>
                <a:latin typeface="Calibri" panose="020F0502020204030204" pitchFamily="34" charset="0"/>
                <a:cs typeface="Calibri" panose="020F0502020204030204" pitchFamily="34" charset="0"/>
              </a:rPr>
              <a:t>stockCode</a:t>
            </a:r>
            <a:r>
              <a:rPr lang="en-IN" sz="1200" b="1" dirty="0">
                <a:solidFill>
                  <a:srgbClr val="000000"/>
                </a:solidFill>
                <a:latin typeface="Calibri" panose="020F0502020204030204" pitchFamily="34" charset="0"/>
                <a:cs typeface="Calibri" panose="020F0502020204030204" pitchFamily="34" charset="0"/>
              </a:rPr>
              <a:t>) {</a:t>
            </a:r>
          </a:p>
          <a:p>
            <a:r>
              <a:rPr lang="en-IN" sz="1200" b="1" dirty="0" err="1">
                <a:solidFill>
                  <a:srgbClr val="7F0055"/>
                </a:solidFill>
                <a:latin typeface="Calibri" panose="020F0502020204030204" pitchFamily="34" charset="0"/>
                <a:cs typeface="Calibri" panose="020F0502020204030204" pitchFamily="34" charset="0"/>
              </a:rPr>
              <a:t>this</a:t>
            </a:r>
            <a:r>
              <a:rPr lang="en-IN" sz="1200" b="1" dirty="0" err="1">
                <a:solidFill>
                  <a:srgbClr val="000000"/>
                </a:solidFill>
                <a:latin typeface="Calibri" panose="020F0502020204030204" pitchFamily="34" charset="0"/>
                <a:cs typeface="Calibri" panose="020F0502020204030204" pitchFamily="34" charset="0"/>
              </a:rPr>
              <a:t>.</a:t>
            </a:r>
            <a:r>
              <a:rPr lang="en-IN" sz="1200" b="1" dirty="0" err="1">
                <a:solidFill>
                  <a:srgbClr val="0000C0"/>
                </a:solidFill>
                <a:latin typeface="Calibri" panose="020F0502020204030204" pitchFamily="34" charset="0"/>
                <a:cs typeface="Calibri" panose="020F0502020204030204" pitchFamily="34" charset="0"/>
              </a:rPr>
              <a:t>stockCode</a:t>
            </a:r>
            <a:r>
              <a:rPr lang="en-IN" sz="1200" b="1" dirty="0">
                <a:solidFill>
                  <a:srgbClr val="000000"/>
                </a:solidFill>
                <a:latin typeface="Calibri" panose="020F0502020204030204" pitchFamily="34" charset="0"/>
                <a:cs typeface="Calibri" panose="020F0502020204030204" pitchFamily="34" charset="0"/>
              </a:rPr>
              <a:t> = </a:t>
            </a:r>
            <a:r>
              <a:rPr lang="en-IN" sz="1200" b="1" dirty="0" err="1">
                <a:solidFill>
                  <a:srgbClr val="6A3E3E"/>
                </a:solidFill>
                <a:latin typeface="Calibri" panose="020F0502020204030204" pitchFamily="34" charset="0"/>
                <a:cs typeface="Calibri" panose="020F0502020204030204" pitchFamily="34" charset="0"/>
              </a:rPr>
              <a:t>stockCode</a:t>
            </a:r>
            <a:r>
              <a:rPr lang="en-IN" sz="1200" b="1" dirty="0">
                <a:solidFill>
                  <a:srgbClr val="000000"/>
                </a:solidFill>
                <a:latin typeface="Calibri" panose="020F0502020204030204" pitchFamily="34" charset="0"/>
                <a:cs typeface="Calibri" panose="020F0502020204030204" pitchFamily="34" charset="0"/>
              </a:rPr>
              <a:t>;</a:t>
            </a:r>
          </a:p>
          <a:p>
            <a:r>
              <a:rPr lang="en-IN" sz="1200" dirty="0">
                <a:solidFill>
                  <a:srgbClr val="000000"/>
                </a:solidFill>
                <a:latin typeface="Calibri" panose="020F0502020204030204" pitchFamily="34" charset="0"/>
                <a:cs typeface="Calibri" panose="020F0502020204030204" pitchFamily="34" charset="0"/>
              </a:rPr>
              <a:t>}</a:t>
            </a:r>
          </a:p>
          <a:p>
            <a:endParaRPr lang="en-IN" sz="1200" dirty="0">
              <a:latin typeface="Calibri" panose="020F0502020204030204" pitchFamily="34" charset="0"/>
              <a:cs typeface="Calibri" panose="020F0502020204030204" pitchFamily="34" charset="0"/>
            </a:endParaRPr>
          </a:p>
          <a:p>
            <a:r>
              <a:rPr lang="en-IN" sz="1200" dirty="0">
                <a:solidFill>
                  <a:srgbClr val="646464"/>
                </a:solidFill>
                <a:latin typeface="Calibri" panose="020F0502020204030204" pitchFamily="34" charset="0"/>
                <a:cs typeface="Calibri" panose="020F0502020204030204" pitchFamily="34" charset="0"/>
              </a:rPr>
              <a:t>@Column</a:t>
            </a:r>
            <a:r>
              <a:rPr lang="en-IN" sz="1200" dirty="0">
                <a:solidFill>
                  <a:srgbClr val="000000"/>
                </a:solidFill>
                <a:latin typeface="Calibri" panose="020F0502020204030204" pitchFamily="34" charset="0"/>
                <a:cs typeface="Calibri" panose="020F0502020204030204" pitchFamily="34" charset="0"/>
              </a:rPr>
              <a:t>(name = </a:t>
            </a:r>
            <a:r>
              <a:rPr lang="en-IN" sz="1200" dirty="0">
                <a:solidFill>
                  <a:srgbClr val="2A00FF"/>
                </a:solidFill>
                <a:latin typeface="Calibri" panose="020F0502020204030204" pitchFamily="34" charset="0"/>
                <a:cs typeface="Calibri" panose="020F0502020204030204" pitchFamily="34" charset="0"/>
              </a:rPr>
              <a:t>"STOCK_NAME"</a:t>
            </a:r>
            <a:r>
              <a:rPr lang="en-IN" sz="1200" dirty="0">
                <a:solidFill>
                  <a:srgbClr val="000000"/>
                </a:solidFill>
                <a:latin typeface="Calibri" panose="020F0502020204030204" pitchFamily="34" charset="0"/>
                <a:cs typeface="Calibri" panose="020F0502020204030204" pitchFamily="34" charset="0"/>
              </a:rPr>
              <a:t>, unique = </a:t>
            </a:r>
            <a:r>
              <a:rPr lang="en-IN" sz="1200" b="1" dirty="0">
                <a:solidFill>
                  <a:srgbClr val="7F0055"/>
                </a:solidFill>
                <a:latin typeface="Calibri" panose="020F0502020204030204" pitchFamily="34" charset="0"/>
                <a:cs typeface="Calibri" panose="020F0502020204030204" pitchFamily="34" charset="0"/>
              </a:rPr>
              <a:t>true</a:t>
            </a:r>
            <a:r>
              <a:rPr lang="en-IN" sz="1200" b="1" dirty="0">
                <a:solidFill>
                  <a:srgbClr val="000000"/>
                </a:solidFill>
                <a:latin typeface="Calibri" panose="020F0502020204030204" pitchFamily="34" charset="0"/>
                <a:cs typeface="Calibri" panose="020F0502020204030204" pitchFamily="34" charset="0"/>
              </a:rPr>
              <a:t>, nullable = </a:t>
            </a:r>
            <a:r>
              <a:rPr lang="en-IN" sz="1200" b="1" dirty="0">
                <a:solidFill>
                  <a:srgbClr val="7F0055"/>
                </a:solidFill>
                <a:latin typeface="Calibri" panose="020F0502020204030204" pitchFamily="34" charset="0"/>
                <a:cs typeface="Calibri" panose="020F0502020204030204" pitchFamily="34" charset="0"/>
              </a:rPr>
              <a:t>false</a:t>
            </a:r>
            <a:r>
              <a:rPr lang="en-IN" sz="1200" b="1" dirty="0">
                <a:solidFill>
                  <a:srgbClr val="000000"/>
                </a:solidFill>
                <a:latin typeface="Calibri" panose="020F0502020204030204" pitchFamily="34" charset="0"/>
                <a:cs typeface="Calibri" panose="020F0502020204030204" pitchFamily="34" charset="0"/>
              </a:rPr>
              <a:t>, length = 20)</a:t>
            </a:r>
          </a:p>
          <a:p>
            <a:r>
              <a:rPr lang="en-IN" sz="1200" b="1" dirty="0">
                <a:solidFill>
                  <a:srgbClr val="7F0055"/>
                </a:solidFill>
                <a:latin typeface="Calibri" panose="020F0502020204030204" pitchFamily="34" charset="0"/>
                <a:cs typeface="Calibri" panose="020F0502020204030204" pitchFamily="34" charset="0"/>
              </a:rPr>
              <a:t>public</a:t>
            </a:r>
            <a:r>
              <a:rPr lang="en-IN" sz="1200" b="1" dirty="0">
                <a:solidFill>
                  <a:srgbClr val="000000"/>
                </a:solidFill>
                <a:latin typeface="Calibri" panose="020F0502020204030204" pitchFamily="34" charset="0"/>
                <a:cs typeface="Calibri" panose="020F0502020204030204" pitchFamily="34" charset="0"/>
              </a:rPr>
              <a:t> String </a:t>
            </a:r>
            <a:r>
              <a:rPr lang="en-IN" sz="1200" b="1" dirty="0" err="1">
                <a:solidFill>
                  <a:srgbClr val="000000"/>
                </a:solidFill>
                <a:latin typeface="Calibri" panose="020F0502020204030204" pitchFamily="34" charset="0"/>
                <a:cs typeface="Calibri" panose="020F0502020204030204" pitchFamily="34" charset="0"/>
              </a:rPr>
              <a:t>getStockName</a:t>
            </a:r>
            <a:r>
              <a:rPr lang="en-IN" sz="1200" b="1" dirty="0">
                <a:solidFill>
                  <a:srgbClr val="000000"/>
                </a:solidFill>
                <a:latin typeface="Calibri" panose="020F0502020204030204" pitchFamily="34" charset="0"/>
                <a:cs typeface="Calibri" panose="020F0502020204030204" pitchFamily="34" charset="0"/>
              </a:rPr>
              <a:t>() {</a:t>
            </a:r>
          </a:p>
          <a:p>
            <a:r>
              <a:rPr lang="en-IN" sz="1200" b="1" dirty="0">
                <a:solidFill>
                  <a:srgbClr val="7F0055"/>
                </a:solidFill>
                <a:latin typeface="Calibri" panose="020F0502020204030204" pitchFamily="34" charset="0"/>
                <a:cs typeface="Calibri" panose="020F0502020204030204" pitchFamily="34" charset="0"/>
              </a:rPr>
              <a:t>return</a:t>
            </a:r>
            <a:r>
              <a:rPr lang="en-IN" sz="1200" b="1" dirty="0">
                <a:solidFill>
                  <a:srgbClr val="000000"/>
                </a:solidFill>
                <a:latin typeface="Calibri" panose="020F0502020204030204" pitchFamily="34" charset="0"/>
                <a:cs typeface="Calibri" panose="020F0502020204030204" pitchFamily="34" charset="0"/>
              </a:rPr>
              <a:t> </a:t>
            </a:r>
            <a:r>
              <a:rPr lang="en-IN" sz="1200" b="1" dirty="0" err="1">
                <a:solidFill>
                  <a:srgbClr val="7F0055"/>
                </a:solidFill>
                <a:latin typeface="Calibri" panose="020F0502020204030204" pitchFamily="34" charset="0"/>
                <a:cs typeface="Calibri" panose="020F0502020204030204" pitchFamily="34" charset="0"/>
              </a:rPr>
              <a:t>this</a:t>
            </a:r>
            <a:r>
              <a:rPr lang="en-IN" sz="1200" b="1" dirty="0" err="1">
                <a:solidFill>
                  <a:srgbClr val="000000"/>
                </a:solidFill>
                <a:latin typeface="Calibri" panose="020F0502020204030204" pitchFamily="34" charset="0"/>
                <a:cs typeface="Calibri" panose="020F0502020204030204" pitchFamily="34" charset="0"/>
              </a:rPr>
              <a:t>.</a:t>
            </a:r>
            <a:r>
              <a:rPr lang="en-IN" sz="1200" b="1" dirty="0" err="1">
                <a:solidFill>
                  <a:srgbClr val="0000C0"/>
                </a:solidFill>
                <a:latin typeface="Calibri" panose="020F0502020204030204" pitchFamily="34" charset="0"/>
                <a:cs typeface="Calibri" panose="020F0502020204030204" pitchFamily="34" charset="0"/>
              </a:rPr>
              <a:t>stockName</a:t>
            </a:r>
            <a:r>
              <a:rPr lang="en-IN" sz="1200" b="1" dirty="0">
                <a:solidFill>
                  <a:srgbClr val="000000"/>
                </a:solidFill>
                <a:latin typeface="Calibri" panose="020F0502020204030204" pitchFamily="34" charset="0"/>
                <a:cs typeface="Calibri" panose="020F0502020204030204" pitchFamily="34" charset="0"/>
              </a:rPr>
              <a:t>;</a:t>
            </a:r>
          </a:p>
          <a:p>
            <a:r>
              <a:rPr lang="en-IN" sz="1200" dirty="0">
                <a:solidFill>
                  <a:srgbClr val="000000"/>
                </a:solidFill>
                <a:latin typeface="Calibri" panose="020F0502020204030204" pitchFamily="34" charset="0"/>
                <a:cs typeface="Calibri" panose="020F0502020204030204" pitchFamily="34" charset="0"/>
              </a:rPr>
              <a:t>}</a:t>
            </a:r>
          </a:p>
          <a:p>
            <a:endParaRPr lang="en-IN" sz="1200" dirty="0">
              <a:latin typeface="Calibri" panose="020F0502020204030204" pitchFamily="34" charset="0"/>
              <a:cs typeface="Calibri" panose="020F0502020204030204" pitchFamily="34" charset="0"/>
            </a:endParaRPr>
          </a:p>
          <a:p>
            <a:r>
              <a:rPr lang="en-IN" sz="1200" b="1" dirty="0">
                <a:solidFill>
                  <a:srgbClr val="7F0055"/>
                </a:solidFill>
                <a:latin typeface="Calibri" panose="020F0502020204030204" pitchFamily="34" charset="0"/>
                <a:cs typeface="Calibri" panose="020F0502020204030204" pitchFamily="34" charset="0"/>
              </a:rPr>
              <a:t>public</a:t>
            </a:r>
            <a:r>
              <a:rPr lang="en-IN" sz="1200" b="1" dirty="0">
                <a:solidFill>
                  <a:srgbClr val="000000"/>
                </a:solidFill>
                <a:latin typeface="Calibri" panose="020F0502020204030204" pitchFamily="34" charset="0"/>
                <a:cs typeface="Calibri" panose="020F0502020204030204" pitchFamily="34" charset="0"/>
              </a:rPr>
              <a:t> </a:t>
            </a:r>
            <a:r>
              <a:rPr lang="en-IN" sz="1200" b="1" dirty="0">
                <a:solidFill>
                  <a:srgbClr val="7F0055"/>
                </a:solidFill>
                <a:latin typeface="Calibri" panose="020F0502020204030204" pitchFamily="34" charset="0"/>
                <a:cs typeface="Calibri" panose="020F0502020204030204" pitchFamily="34" charset="0"/>
              </a:rPr>
              <a:t>void</a:t>
            </a:r>
            <a:r>
              <a:rPr lang="en-IN" sz="1200" b="1" dirty="0">
                <a:solidFill>
                  <a:srgbClr val="000000"/>
                </a:solidFill>
                <a:latin typeface="Calibri" panose="020F0502020204030204" pitchFamily="34" charset="0"/>
                <a:cs typeface="Calibri" panose="020F0502020204030204" pitchFamily="34" charset="0"/>
              </a:rPr>
              <a:t> </a:t>
            </a:r>
            <a:r>
              <a:rPr lang="en-IN" sz="1200" b="1" dirty="0" err="1">
                <a:solidFill>
                  <a:srgbClr val="000000"/>
                </a:solidFill>
                <a:latin typeface="Calibri" panose="020F0502020204030204" pitchFamily="34" charset="0"/>
                <a:cs typeface="Calibri" panose="020F0502020204030204" pitchFamily="34" charset="0"/>
              </a:rPr>
              <a:t>setStockName</a:t>
            </a:r>
            <a:r>
              <a:rPr lang="en-IN" sz="1200" b="1" dirty="0">
                <a:solidFill>
                  <a:srgbClr val="000000"/>
                </a:solidFill>
                <a:latin typeface="Calibri" panose="020F0502020204030204" pitchFamily="34" charset="0"/>
                <a:cs typeface="Calibri" panose="020F0502020204030204" pitchFamily="34" charset="0"/>
              </a:rPr>
              <a:t>(String </a:t>
            </a:r>
            <a:r>
              <a:rPr lang="en-IN" sz="1200" b="1" dirty="0" err="1">
                <a:solidFill>
                  <a:srgbClr val="6A3E3E"/>
                </a:solidFill>
                <a:latin typeface="Calibri" panose="020F0502020204030204" pitchFamily="34" charset="0"/>
                <a:cs typeface="Calibri" panose="020F0502020204030204" pitchFamily="34" charset="0"/>
              </a:rPr>
              <a:t>stockName</a:t>
            </a:r>
            <a:r>
              <a:rPr lang="en-IN" sz="1200" b="1" dirty="0">
                <a:solidFill>
                  <a:srgbClr val="000000"/>
                </a:solidFill>
                <a:latin typeface="Calibri" panose="020F0502020204030204" pitchFamily="34" charset="0"/>
                <a:cs typeface="Calibri" panose="020F0502020204030204" pitchFamily="34" charset="0"/>
              </a:rPr>
              <a:t>) {</a:t>
            </a:r>
          </a:p>
          <a:p>
            <a:r>
              <a:rPr lang="en-IN" sz="1200" b="1" dirty="0" err="1">
                <a:solidFill>
                  <a:srgbClr val="7F0055"/>
                </a:solidFill>
                <a:latin typeface="Calibri" panose="020F0502020204030204" pitchFamily="34" charset="0"/>
                <a:cs typeface="Calibri" panose="020F0502020204030204" pitchFamily="34" charset="0"/>
              </a:rPr>
              <a:t>this</a:t>
            </a:r>
            <a:r>
              <a:rPr lang="en-IN" sz="1200" b="1" dirty="0" err="1">
                <a:solidFill>
                  <a:srgbClr val="000000"/>
                </a:solidFill>
                <a:latin typeface="Calibri" panose="020F0502020204030204" pitchFamily="34" charset="0"/>
                <a:cs typeface="Calibri" panose="020F0502020204030204" pitchFamily="34" charset="0"/>
              </a:rPr>
              <a:t>.</a:t>
            </a:r>
            <a:r>
              <a:rPr lang="en-IN" sz="1200" b="1" dirty="0" err="1">
                <a:solidFill>
                  <a:srgbClr val="0000C0"/>
                </a:solidFill>
                <a:latin typeface="Calibri" panose="020F0502020204030204" pitchFamily="34" charset="0"/>
                <a:cs typeface="Calibri" panose="020F0502020204030204" pitchFamily="34" charset="0"/>
              </a:rPr>
              <a:t>stockName</a:t>
            </a:r>
            <a:r>
              <a:rPr lang="en-IN" sz="1200" b="1" dirty="0">
                <a:solidFill>
                  <a:srgbClr val="000000"/>
                </a:solidFill>
                <a:latin typeface="Calibri" panose="020F0502020204030204" pitchFamily="34" charset="0"/>
                <a:cs typeface="Calibri" panose="020F0502020204030204" pitchFamily="34" charset="0"/>
              </a:rPr>
              <a:t> = </a:t>
            </a:r>
            <a:r>
              <a:rPr lang="en-IN" sz="1200" b="1" dirty="0" err="1">
                <a:solidFill>
                  <a:srgbClr val="6A3E3E"/>
                </a:solidFill>
                <a:latin typeface="Calibri" panose="020F0502020204030204" pitchFamily="34" charset="0"/>
                <a:cs typeface="Calibri" panose="020F0502020204030204" pitchFamily="34" charset="0"/>
              </a:rPr>
              <a:t>stockName</a:t>
            </a:r>
            <a:r>
              <a:rPr lang="en-IN" sz="1200" b="1" dirty="0">
                <a:solidFill>
                  <a:srgbClr val="000000"/>
                </a:solidFill>
                <a:latin typeface="Calibri" panose="020F0502020204030204" pitchFamily="34" charset="0"/>
                <a:cs typeface="Calibri" panose="020F0502020204030204" pitchFamily="34" charset="0"/>
              </a:rPr>
              <a:t>;</a:t>
            </a:r>
          </a:p>
          <a:p>
            <a:r>
              <a:rPr lang="en-IN" sz="1200" dirty="0">
                <a:solidFill>
                  <a:srgbClr val="000000"/>
                </a:solidFill>
                <a:latin typeface="Calibri" panose="020F0502020204030204" pitchFamily="34" charset="0"/>
                <a:cs typeface="Calibri" panose="020F0502020204030204" pitchFamily="34" charset="0"/>
              </a:rPr>
              <a:t>}</a:t>
            </a:r>
          </a:p>
          <a:p>
            <a:endParaRPr lang="en-IN" sz="1200" dirty="0">
              <a:latin typeface="Calibri" panose="020F0502020204030204" pitchFamily="34" charset="0"/>
              <a:cs typeface="Calibri" panose="020F0502020204030204" pitchFamily="34" charset="0"/>
            </a:endParaRPr>
          </a:p>
          <a:p>
            <a:r>
              <a:rPr lang="en-IN" sz="1200" dirty="0">
                <a:solidFill>
                  <a:srgbClr val="646464"/>
                </a:solidFill>
                <a:latin typeface="Calibri" panose="020F0502020204030204" pitchFamily="34" charset="0"/>
                <a:cs typeface="Calibri" panose="020F0502020204030204" pitchFamily="34" charset="0"/>
              </a:rPr>
              <a:t>@</a:t>
            </a:r>
            <a:r>
              <a:rPr lang="en-IN" sz="1200" dirty="0" err="1">
                <a:solidFill>
                  <a:srgbClr val="646464"/>
                </a:solidFill>
                <a:latin typeface="Calibri" panose="020F0502020204030204" pitchFamily="34" charset="0"/>
                <a:cs typeface="Calibri" panose="020F0502020204030204" pitchFamily="34" charset="0"/>
              </a:rPr>
              <a:t>OneToOne</a:t>
            </a:r>
            <a:r>
              <a:rPr lang="en-IN" sz="1200" dirty="0">
                <a:solidFill>
                  <a:srgbClr val="000000"/>
                </a:solidFill>
                <a:latin typeface="Calibri" panose="020F0502020204030204" pitchFamily="34" charset="0"/>
                <a:cs typeface="Calibri" panose="020F0502020204030204" pitchFamily="34" charset="0"/>
              </a:rPr>
              <a:t>(fetch = </a:t>
            </a:r>
            <a:r>
              <a:rPr lang="en-IN" sz="1200" dirty="0" err="1">
                <a:solidFill>
                  <a:srgbClr val="000000"/>
                </a:solidFill>
                <a:latin typeface="Calibri" panose="020F0502020204030204" pitchFamily="34" charset="0"/>
                <a:cs typeface="Calibri" panose="020F0502020204030204" pitchFamily="34" charset="0"/>
              </a:rPr>
              <a:t>FetchType.</a:t>
            </a:r>
            <a:r>
              <a:rPr lang="en-IN" sz="1200" b="1" i="1" dirty="0" err="1">
                <a:solidFill>
                  <a:srgbClr val="0000C0"/>
                </a:solidFill>
                <a:latin typeface="Calibri" panose="020F0502020204030204" pitchFamily="34" charset="0"/>
                <a:cs typeface="Calibri" panose="020F0502020204030204" pitchFamily="34" charset="0"/>
              </a:rPr>
              <a:t>LAZY</a:t>
            </a:r>
            <a:r>
              <a:rPr lang="en-IN" sz="1200" b="1" i="1" dirty="0">
                <a:solidFill>
                  <a:srgbClr val="000000"/>
                </a:solidFill>
                <a:latin typeface="Calibri" panose="020F0502020204030204" pitchFamily="34" charset="0"/>
                <a:cs typeface="Calibri" panose="020F0502020204030204" pitchFamily="34" charset="0"/>
              </a:rPr>
              <a:t>, </a:t>
            </a:r>
            <a:r>
              <a:rPr lang="en-IN" sz="1200" b="1" i="1" dirty="0" err="1">
                <a:solidFill>
                  <a:srgbClr val="000000"/>
                </a:solidFill>
                <a:latin typeface="Calibri" panose="020F0502020204030204" pitchFamily="34" charset="0"/>
                <a:cs typeface="Calibri" panose="020F0502020204030204" pitchFamily="34" charset="0"/>
              </a:rPr>
              <a:t>mappedBy</a:t>
            </a:r>
            <a:r>
              <a:rPr lang="en-IN" sz="1200" b="1" i="1" dirty="0">
                <a:solidFill>
                  <a:srgbClr val="000000"/>
                </a:solidFill>
                <a:latin typeface="Calibri" panose="020F0502020204030204" pitchFamily="34" charset="0"/>
                <a:cs typeface="Calibri" panose="020F0502020204030204" pitchFamily="34" charset="0"/>
              </a:rPr>
              <a:t> = </a:t>
            </a:r>
            <a:r>
              <a:rPr lang="en-IN" sz="1200" b="1" i="1" dirty="0">
                <a:solidFill>
                  <a:srgbClr val="2A00FF"/>
                </a:solidFill>
                <a:latin typeface="Calibri" panose="020F0502020204030204" pitchFamily="34" charset="0"/>
                <a:cs typeface="Calibri" panose="020F0502020204030204" pitchFamily="34" charset="0"/>
              </a:rPr>
              <a:t>"stock"</a:t>
            </a:r>
            <a:r>
              <a:rPr lang="en-IN" sz="1200" b="1" i="1" dirty="0">
                <a:solidFill>
                  <a:srgbClr val="000000"/>
                </a:solidFill>
                <a:latin typeface="Calibri" panose="020F0502020204030204" pitchFamily="34" charset="0"/>
                <a:cs typeface="Calibri" panose="020F0502020204030204" pitchFamily="34" charset="0"/>
              </a:rPr>
              <a:t>, cascade = </a:t>
            </a:r>
            <a:r>
              <a:rPr lang="en-IN" sz="1200" b="1" i="1" dirty="0" err="1">
                <a:solidFill>
                  <a:srgbClr val="000000"/>
                </a:solidFill>
                <a:latin typeface="Calibri" panose="020F0502020204030204" pitchFamily="34" charset="0"/>
                <a:cs typeface="Calibri" panose="020F0502020204030204" pitchFamily="34" charset="0"/>
              </a:rPr>
              <a:t>CascadeType.</a:t>
            </a:r>
            <a:r>
              <a:rPr lang="en-IN" sz="1200" b="1" i="1" dirty="0" err="1">
                <a:solidFill>
                  <a:srgbClr val="0000C0"/>
                </a:solidFill>
                <a:latin typeface="Calibri" panose="020F0502020204030204" pitchFamily="34" charset="0"/>
                <a:cs typeface="Calibri" panose="020F0502020204030204" pitchFamily="34" charset="0"/>
              </a:rPr>
              <a:t>ALL</a:t>
            </a:r>
            <a:r>
              <a:rPr lang="en-IN" sz="1200" b="1" i="1" dirty="0">
                <a:solidFill>
                  <a:srgbClr val="000000"/>
                </a:solidFill>
                <a:latin typeface="Calibri" panose="020F0502020204030204" pitchFamily="34" charset="0"/>
                <a:cs typeface="Calibri" panose="020F0502020204030204" pitchFamily="34" charset="0"/>
              </a:rPr>
              <a:t>)</a:t>
            </a:r>
          </a:p>
          <a:p>
            <a:r>
              <a:rPr lang="en-IN" sz="1200" b="1" dirty="0">
                <a:solidFill>
                  <a:srgbClr val="7F0055"/>
                </a:solidFill>
                <a:latin typeface="Calibri" panose="020F0502020204030204" pitchFamily="34" charset="0"/>
                <a:cs typeface="Calibri" panose="020F0502020204030204" pitchFamily="34" charset="0"/>
              </a:rPr>
              <a:t>public</a:t>
            </a:r>
            <a:r>
              <a:rPr lang="en-IN" sz="1200" b="1" dirty="0">
                <a:solidFill>
                  <a:srgbClr val="000000"/>
                </a:solidFill>
                <a:latin typeface="Calibri" panose="020F0502020204030204" pitchFamily="34" charset="0"/>
                <a:cs typeface="Calibri" panose="020F0502020204030204" pitchFamily="34" charset="0"/>
              </a:rPr>
              <a:t> </a:t>
            </a:r>
            <a:r>
              <a:rPr lang="en-IN" sz="1200" b="1" dirty="0" err="1">
                <a:solidFill>
                  <a:srgbClr val="000000"/>
                </a:solidFill>
                <a:latin typeface="Calibri" panose="020F0502020204030204" pitchFamily="34" charset="0"/>
                <a:cs typeface="Calibri" panose="020F0502020204030204" pitchFamily="34" charset="0"/>
              </a:rPr>
              <a:t>StockDetail</a:t>
            </a:r>
            <a:r>
              <a:rPr lang="en-IN" sz="1200" b="1" dirty="0">
                <a:solidFill>
                  <a:srgbClr val="000000"/>
                </a:solidFill>
                <a:latin typeface="Calibri" panose="020F0502020204030204" pitchFamily="34" charset="0"/>
                <a:cs typeface="Calibri" panose="020F0502020204030204" pitchFamily="34" charset="0"/>
              </a:rPr>
              <a:t> </a:t>
            </a:r>
            <a:r>
              <a:rPr lang="en-IN" sz="1200" b="1" dirty="0" err="1">
                <a:solidFill>
                  <a:srgbClr val="000000"/>
                </a:solidFill>
                <a:latin typeface="Calibri" panose="020F0502020204030204" pitchFamily="34" charset="0"/>
                <a:cs typeface="Calibri" panose="020F0502020204030204" pitchFamily="34" charset="0"/>
              </a:rPr>
              <a:t>getStockDetail</a:t>
            </a:r>
            <a:r>
              <a:rPr lang="en-IN" sz="1200" b="1" dirty="0">
                <a:solidFill>
                  <a:srgbClr val="000000"/>
                </a:solidFill>
                <a:latin typeface="Calibri" panose="020F0502020204030204" pitchFamily="34" charset="0"/>
                <a:cs typeface="Calibri" panose="020F0502020204030204" pitchFamily="34" charset="0"/>
              </a:rPr>
              <a:t>() {</a:t>
            </a:r>
          </a:p>
          <a:p>
            <a:r>
              <a:rPr lang="en-IN" sz="1200" b="1" dirty="0">
                <a:solidFill>
                  <a:srgbClr val="7F0055"/>
                </a:solidFill>
                <a:latin typeface="Calibri" panose="020F0502020204030204" pitchFamily="34" charset="0"/>
                <a:cs typeface="Calibri" panose="020F0502020204030204" pitchFamily="34" charset="0"/>
              </a:rPr>
              <a:t>return</a:t>
            </a:r>
            <a:r>
              <a:rPr lang="en-IN" sz="1200" b="1" dirty="0">
                <a:solidFill>
                  <a:srgbClr val="000000"/>
                </a:solidFill>
                <a:latin typeface="Calibri" panose="020F0502020204030204" pitchFamily="34" charset="0"/>
                <a:cs typeface="Calibri" panose="020F0502020204030204" pitchFamily="34" charset="0"/>
              </a:rPr>
              <a:t> </a:t>
            </a:r>
            <a:r>
              <a:rPr lang="en-IN" sz="1200" b="1" dirty="0" err="1">
                <a:solidFill>
                  <a:srgbClr val="7F0055"/>
                </a:solidFill>
                <a:latin typeface="Calibri" panose="020F0502020204030204" pitchFamily="34" charset="0"/>
                <a:cs typeface="Calibri" panose="020F0502020204030204" pitchFamily="34" charset="0"/>
              </a:rPr>
              <a:t>this</a:t>
            </a:r>
            <a:r>
              <a:rPr lang="en-IN" sz="1200" b="1" dirty="0" err="1">
                <a:solidFill>
                  <a:srgbClr val="000000"/>
                </a:solidFill>
                <a:latin typeface="Calibri" panose="020F0502020204030204" pitchFamily="34" charset="0"/>
                <a:cs typeface="Calibri" panose="020F0502020204030204" pitchFamily="34" charset="0"/>
              </a:rPr>
              <a:t>.</a:t>
            </a:r>
            <a:r>
              <a:rPr lang="en-IN" sz="1200" b="1" dirty="0" err="1">
                <a:solidFill>
                  <a:srgbClr val="0000C0"/>
                </a:solidFill>
                <a:latin typeface="Calibri" panose="020F0502020204030204" pitchFamily="34" charset="0"/>
                <a:cs typeface="Calibri" panose="020F0502020204030204" pitchFamily="34" charset="0"/>
              </a:rPr>
              <a:t>stockDetail</a:t>
            </a:r>
            <a:r>
              <a:rPr lang="en-IN" sz="1200" b="1" dirty="0">
                <a:solidFill>
                  <a:srgbClr val="000000"/>
                </a:solidFill>
                <a:latin typeface="Calibri" panose="020F0502020204030204" pitchFamily="34" charset="0"/>
                <a:cs typeface="Calibri" panose="020F0502020204030204" pitchFamily="34" charset="0"/>
              </a:rPr>
              <a:t>;</a:t>
            </a:r>
          </a:p>
          <a:p>
            <a:r>
              <a:rPr lang="en-IN" sz="1200" dirty="0">
                <a:solidFill>
                  <a:srgbClr val="000000"/>
                </a:solidFill>
                <a:latin typeface="Calibri" panose="020F0502020204030204" pitchFamily="34" charset="0"/>
                <a:cs typeface="Calibri" panose="020F0502020204030204" pitchFamily="34" charset="0"/>
              </a:rPr>
              <a:t>}</a:t>
            </a:r>
          </a:p>
          <a:p>
            <a:endParaRPr lang="en-IN" sz="1200" dirty="0">
              <a:latin typeface="Calibri" panose="020F0502020204030204" pitchFamily="34" charset="0"/>
              <a:cs typeface="Calibri" panose="020F0502020204030204" pitchFamily="34" charset="0"/>
            </a:endParaRPr>
          </a:p>
          <a:p>
            <a:r>
              <a:rPr lang="en-IN" sz="1200" b="1" dirty="0">
                <a:solidFill>
                  <a:srgbClr val="7F0055"/>
                </a:solidFill>
                <a:latin typeface="Calibri" panose="020F0502020204030204" pitchFamily="34" charset="0"/>
                <a:cs typeface="Calibri" panose="020F0502020204030204" pitchFamily="34" charset="0"/>
              </a:rPr>
              <a:t>public</a:t>
            </a:r>
            <a:r>
              <a:rPr lang="en-IN" sz="1200" b="1" dirty="0">
                <a:solidFill>
                  <a:srgbClr val="000000"/>
                </a:solidFill>
                <a:latin typeface="Calibri" panose="020F0502020204030204" pitchFamily="34" charset="0"/>
                <a:cs typeface="Calibri" panose="020F0502020204030204" pitchFamily="34" charset="0"/>
              </a:rPr>
              <a:t> </a:t>
            </a:r>
            <a:r>
              <a:rPr lang="en-IN" sz="1200" b="1" dirty="0">
                <a:solidFill>
                  <a:srgbClr val="7F0055"/>
                </a:solidFill>
                <a:latin typeface="Calibri" panose="020F0502020204030204" pitchFamily="34" charset="0"/>
                <a:cs typeface="Calibri" panose="020F0502020204030204" pitchFamily="34" charset="0"/>
              </a:rPr>
              <a:t>void</a:t>
            </a:r>
            <a:r>
              <a:rPr lang="en-IN" sz="1200" b="1" dirty="0">
                <a:solidFill>
                  <a:srgbClr val="000000"/>
                </a:solidFill>
                <a:latin typeface="Calibri" panose="020F0502020204030204" pitchFamily="34" charset="0"/>
                <a:cs typeface="Calibri" panose="020F0502020204030204" pitchFamily="34" charset="0"/>
              </a:rPr>
              <a:t> </a:t>
            </a:r>
            <a:r>
              <a:rPr lang="en-IN" sz="1200" b="1" dirty="0" err="1">
                <a:solidFill>
                  <a:srgbClr val="000000"/>
                </a:solidFill>
                <a:latin typeface="Calibri" panose="020F0502020204030204" pitchFamily="34" charset="0"/>
                <a:cs typeface="Calibri" panose="020F0502020204030204" pitchFamily="34" charset="0"/>
              </a:rPr>
              <a:t>setStockDetail</a:t>
            </a:r>
            <a:r>
              <a:rPr lang="en-IN" sz="1200" b="1" dirty="0">
                <a:solidFill>
                  <a:srgbClr val="000000"/>
                </a:solidFill>
                <a:latin typeface="Calibri" panose="020F0502020204030204" pitchFamily="34" charset="0"/>
                <a:cs typeface="Calibri" panose="020F0502020204030204" pitchFamily="34" charset="0"/>
              </a:rPr>
              <a:t>(</a:t>
            </a:r>
            <a:r>
              <a:rPr lang="en-IN" sz="1200" b="1" dirty="0" err="1">
                <a:solidFill>
                  <a:srgbClr val="000000"/>
                </a:solidFill>
                <a:latin typeface="Calibri" panose="020F0502020204030204" pitchFamily="34" charset="0"/>
                <a:cs typeface="Calibri" panose="020F0502020204030204" pitchFamily="34" charset="0"/>
              </a:rPr>
              <a:t>StockDetail</a:t>
            </a:r>
            <a:r>
              <a:rPr lang="en-IN" sz="1200" b="1" dirty="0">
                <a:solidFill>
                  <a:srgbClr val="000000"/>
                </a:solidFill>
                <a:latin typeface="Calibri" panose="020F0502020204030204" pitchFamily="34" charset="0"/>
                <a:cs typeface="Calibri" panose="020F0502020204030204" pitchFamily="34" charset="0"/>
              </a:rPr>
              <a:t> </a:t>
            </a:r>
            <a:r>
              <a:rPr lang="en-IN" sz="1200" b="1" dirty="0" err="1">
                <a:solidFill>
                  <a:srgbClr val="6A3E3E"/>
                </a:solidFill>
                <a:latin typeface="Calibri" panose="020F0502020204030204" pitchFamily="34" charset="0"/>
                <a:cs typeface="Calibri" panose="020F0502020204030204" pitchFamily="34" charset="0"/>
              </a:rPr>
              <a:t>stockDetail</a:t>
            </a:r>
            <a:r>
              <a:rPr lang="en-IN" sz="1200" b="1" dirty="0">
                <a:solidFill>
                  <a:srgbClr val="000000"/>
                </a:solidFill>
                <a:latin typeface="Calibri" panose="020F0502020204030204" pitchFamily="34" charset="0"/>
                <a:cs typeface="Calibri" panose="020F0502020204030204" pitchFamily="34" charset="0"/>
              </a:rPr>
              <a:t>) {</a:t>
            </a:r>
          </a:p>
          <a:p>
            <a:r>
              <a:rPr lang="en-IN" sz="1200" b="1" dirty="0" err="1">
                <a:solidFill>
                  <a:srgbClr val="7F0055"/>
                </a:solidFill>
                <a:latin typeface="Calibri" panose="020F0502020204030204" pitchFamily="34" charset="0"/>
                <a:cs typeface="Calibri" panose="020F0502020204030204" pitchFamily="34" charset="0"/>
              </a:rPr>
              <a:t>this</a:t>
            </a:r>
            <a:r>
              <a:rPr lang="en-IN" sz="1200" b="1" dirty="0" err="1">
                <a:solidFill>
                  <a:srgbClr val="000000"/>
                </a:solidFill>
                <a:latin typeface="Calibri" panose="020F0502020204030204" pitchFamily="34" charset="0"/>
                <a:cs typeface="Calibri" panose="020F0502020204030204" pitchFamily="34" charset="0"/>
              </a:rPr>
              <a:t>.</a:t>
            </a:r>
            <a:r>
              <a:rPr lang="en-IN" sz="1200" b="1" dirty="0" err="1">
                <a:solidFill>
                  <a:srgbClr val="0000C0"/>
                </a:solidFill>
                <a:latin typeface="Calibri" panose="020F0502020204030204" pitchFamily="34" charset="0"/>
                <a:cs typeface="Calibri" panose="020F0502020204030204" pitchFamily="34" charset="0"/>
              </a:rPr>
              <a:t>stockDetail</a:t>
            </a:r>
            <a:r>
              <a:rPr lang="en-IN" sz="1200" b="1" dirty="0">
                <a:solidFill>
                  <a:srgbClr val="000000"/>
                </a:solidFill>
                <a:latin typeface="Calibri" panose="020F0502020204030204" pitchFamily="34" charset="0"/>
                <a:cs typeface="Calibri" panose="020F0502020204030204" pitchFamily="34" charset="0"/>
              </a:rPr>
              <a:t> = </a:t>
            </a:r>
            <a:r>
              <a:rPr lang="en-IN" sz="1200" b="1" dirty="0" err="1">
                <a:solidFill>
                  <a:srgbClr val="6A3E3E"/>
                </a:solidFill>
                <a:latin typeface="Calibri" panose="020F0502020204030204" pitchFamily="34" charset="0"/>
                <a:cs typeface="Calibri" panose="020F0502020204030204" pitchFamily="34" charset="0"/>
              </a:rPr>
              <a:t>stockDetail</a:t>
            </a:r>
            <a:r>
              <a:rPr lang="en-IN" sz="1200" b="1" dirty="0">
                <a:solidFill>
                  <a:srgbClr val="000000"/>
                </a:solidFill>
                <a:latin typeface="Calibri" panose="020F0502020204030204" pitchFamily="34" charset="0"/>
                <a:cs typeface="Calibri" panose="020F0502020204030204" pitchFamily="34" charset="0"/>
              </a:rPr>
              <a:t>;</a:t>
            </a:r>
          </a:p>
          <a:p>
            <a:r>
              <a:rPr lang="en-IN" sz="1200" dirty="0">
                <a:solidFill>
                  <a:srgbClr val="000000"/>
                </a:solidFill>
                <a:latin typeface="Calibri" panose="020F0502020204030204" pitchFamily="34" charset="0"/>
                <a:cs typeface="Calibri" panose="020F0502020204030204" pitchFamily="34" charset="0"/>
              </a:rPr>
              <a:t>}</a:t>
            </a:r>
            <a:endParaRPr lang="en-IN" sz="1200" dirty="0">
              <a:latin typeface="Calibri" panose="020F0502020204030204" pitchFamily="34" charset="0"/>
              <a:cs typeface="Calibri" panose="020F0502020204030204" pitchFamily="34" charset="0"/>
            </a:endParaRPr>
          </a:p>
          <a:p>
            <a:r>
              <a:rPr lang="en-IN" sz="1200" dirty="0">
                <a:solidFill>
                  <a:srgbClr val="000000"/>
                </a:solidFill>
                <a:latin typeface="Calibri" panose="020F0502020204030204" pitchFamily="34" charset="0"/>
                <a:cs typeface="Calibri" panose="020F0502020204030204" pitchFamily="34" charset="0"/>
              </a:rPr>
              <a:t>}</a:t>
            </a:r>
            <a:endParaRPr lang="en-IN" sz="12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1028502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Mapping Types Cont..</a:t>
            </a:r>
          </a:p>
        </p:txBody>
      </p:sp>
      <p:sp>
        <p:nvSpPr>
          <p:cNvPr id="7" name="Rectangle 6">
            <a:extLst>
              <a:ext uri="{FF2B5EF4-FFF2-40B4-BE49-F238E27FC236}">
                <a16:creationId xmlns:a16="http://schemas.microsoft.com/office/drawing/2014/main" id="{2A641A9E-25DE-42F3-B2F3-4F660BC64019}"/>
              </a:ext>
            </a:extLst>
          </p:cNvPr>
          <p:cNvSpPr/>
          <p:nvPr/>
        </p:nvSpPr>
        <p:spPr>
          <a:xfrm>
            <a:off x="228600" y="990600"/>
            <a:ext cx="8534400" cy="5632311"/>
          </a:xfrm>
          <a:prstGeom prst="rect">
            <a:avLst/>
          </a:prstGeom>
        </p:spPr>
        <p:txBody>
          <a:bodyPr wrap="square">
            <a:spAutoFit/>
          </a:bodyPr>
          <a:lstStyle/>
          <a:p>
            <a:r>
              <a:rPr lang="en-IN" sz="1200" b="1" dirty="0" err="1">
                <a:latin typeface="Calibri" panose="020F0502020204030204" pitchFamily="34" charset="0"/>
                <a:cs typeface="Calibri" panose="020F0502020204030204" pitchFamily="34" charset="0"/>
              </a:rPr>
              <a:t>Stock_detail</a:t>
            </a:r>
            <a:r>
              <a:rPr lang="en-IN" sz="1200" b="1" dirty="0">
                <a:latin typeface="Calibri" panose="020F0502020204030204" pitchFamily="34" charset="0"/>
                <a:cs typeface="Calibri" panose="020F0502020204030204" pitchFamily="34" charset="0"/>
              </a:rPr>
              <a:t> class for making table entity </a:t>
            </a:r>
            <a:r>
              <a:rPr lang="en-IN" sz="1200" b="1" dirty="0" err="1">
                <a:latin typeface="Calibri" panose="020F0502020204030204" pitchFamily="34" charset="0"/>
                <a:cs typeface="Calibri" panose="020F0502020204030204" pitchFamily="34" charset="0"/>
              </a:rPr>
              <a:t>stock_detail</a:t>
            </a:r>
            <a:r>
              <a:rPr lang="en-IN" sz="1200" b="1" dirty="0">
                <a:latin typeface="Calibri" panose="020F0502020204030204" pitchFamily="34" charset="0"/>
                <a:cs typeface="Calibri" panose="020F0502020204030204" pitchFamily="34" charset="0"/>
              </a:rPr>
              <a:t> with mapping columns </a:t>
            </a:r>
          </a:p>
          <a:p>
            <a:endParaRPr lang="en-IN" sz="1200" b="1" dirty="0">
              <a:solidFill>
                <a:srgbClr val="7F0055"/>
              </a:solidFill>
              <a:latin typeface="Consolas" panose="020B0609020204030204" pitchFamily="49" charset="0"/>
            </a:endParaRPr>
          </a:p>
          <a:p>
            <a:r>
              <a:rPr lang="en-IN" sz="1200" b="1" dirty="0">
                <a:solidFill>
                  <a:srgbClr val="7F0055"/>
                </a:solidFill>
                <a:latin typeface="Consolas" panose="020B0609020204030204" pitchFamily="49" charset="0"/>
              </a:rPr>
              <a:t>package</a:t>
            </a:r>
            <a:r>
              <a:rPr lang="en-IN" sz="1200" b="1" dirty="0">
                <a:solidFill>
                  <a:srgbClr val="000000"/>
                </a:solidFill>
                <a:latin typeface="Consolas" panose="020B0609020204030204" pitchFamily="49" charset="0"/>
              </a:rPr>
              <a:t> </a:t>
            </a:r>
            <a:r>
              <a:rPr lang="en-IN" sz="1200" b="1" dirty="0" err="1">
                <a:solidFill>
                  <a:srgbClr val="000000"/>
                </a:solidFill>
                <a:latin typeface="Consolas" panose="020B0609020204030204" pitchFamily="49" charset="0"/>
              </a:rPr>
              <a:t>com.test.model</a:t>
            </a:r>
            <a:r>
              <a:rPr lang="en-IN" sz="1200" b="1" dirty="0">
                <a:solidFill>
                  <a:srgbClr val="000000"/>
                </a:solidFill>
                <a:latin typeface="Consolas" panose="020B0609020204030204" pitchFamily="49" charset="0"/>
              </a:rPr>
              <a:t>;</a:t>
            </a:r>
          </a:p>
          <a:p>
            <a:endParaRPr lang="en-IN" sz="1200" dirty="0">
              <a:latin typeface="Consolas" panose="020B0609020204030204" pitchFamily="49" charset="0"/>
            </a:endParaRPr>
          </a:p>
          <a:p>
            <a:r>
              <a:rPr lang="en-IN" sz="1200" b="1" dirty="0">
                <a:solidFill>
                  <a:srgbClr val="7F0055"/>
                </a:solidFill>
                <a:latin typeface="Consolas" panose="020B0609020204030204" pitchFamily="49" charset="0"/>
              </a:rPr>
              <a:t>import</a:t>
            </a:r>
            <a:r>
              <a:rPr lang="en-IN" sz="1200" b="1" dirty="0">
                <a:solidFill>
                  <a:srgbClr val="000000"/>
                </a:solidFill>
                <a:latin typeface="Consolas" panose="020B0609020204030204" pitchFamily="49" charset="0"/>
              </a:rPr>
              <a:t> </a:t>
            </a:r>
            <a:r>
              <a:rPr lang="en-IN" sz="1200" b="1" dirty="0" err="1">
                <a:solidFill>
                  <a:srgbClr val="000000"/>
                </a:solidFill>
                <a:latin typeface="Consolas" panose="020B0609020204030204" pitchFamily="49" charset="0"/>
              </a:rPr>
              <a:t>java.util.Date</a:t>
            </a:r>
            <a:r>
              <a:rPr lang="en-IN" sz="1200" b="1" dirty="0">
                <a:solidFill>
                  <a:srgbClr val="000000"/>
                </a:solidFill>
                <a:latin typeface="Consolas" panose="020B0609020204030204" pitchFamily="49" charset="0"/>
              </a:rPr>
              <a:t>;</a:t>
            </a:r>
          </a:p>
          <a:p>
            <a:r>
              <a:rPr lang="en-IN" sz="1200" b="1" dirty="0">
                <a:solidFill>
                  <a:srgbClr val="7F0055"/>
                </a:solidFill>
                <a:latin typeface="Consolas" panose="020B0609020204030204" pitchFamily="49" charset="0"/>
              </a:rPr>
              <a:t>import</a:t>
            </a:r>
            <a:r>
              <a:rPr lang="en-IN" sz="1200" b="1" dirty="0">
                <a:solidFill>
                  <a:srgbClr val="000000"/>
                </a:solidFill>
                <a:latin typeface="Consolas" panose="020B0609020204030204" pitchFamily="49" charset="0"/>
              </a:rPr>
              <a:t> </a:t>
            </a:r>
            <a:r>
              <a:rPr lang="en-IN" sz="1200" b="1" dirty="0" err="1">
                <a:solidFill>
                  <a:srgbClr val="000000"/>
                </a:solidFill>
                <a:latin typeface="Consolas" panose="020B0609020204030204" pitchFamily="49" charset="0"/>
              </a:rPr>
              <a:t>javax.persistence.Column</a:t>
            </a:r>
            <a:r>
              <a:rPr lang="en-IN" sz="1200" b="1" dirty="0">
                <a:solidFill>
                  <a:srgbClr val="000000"/>
                </a:solidFill>
                <a:latin typeface="Consolas" panose="020B0609020204030204" pitchFamily="49" charset="0"/>
              </a:rPr>
              <a:t>;</a:t>
            </a:r>
          </a:p>
          <a:p>
            <a:r>
              <a:rPr lang="en-IN" sz="1200" b="1" dirty="0">
                <a:solidFill>
                  <a:srgbClr val="7F0055"/>
                </a:solidFill>
                <a:latin typeface="Consolas" panose="020B0609020204030204" pitchFamily="49" charset="0"/>
              </a:rPr>
              <a:t>import</a:t>
            </a:r>
            <a:r>
              <a:rPr lang="en-IN" sz="1200" b="1" dirty="0">
                <a:solidFill>
                  <a:srgbClr val="000000"/>
                </a:solidFill>
                <a:latin typeface="Consolas" panose="020B0609020204030204" pitchFamily="49" charset="0"/>
              </a:rPr>
              <a:t> </a:t>
            </a:r>
            <a:r>
              <a:rPr lang="en-IN" sz="1200" b="1" dirty="0" err="1">
                <a:solidFill>
                  <a:srgbClr val="000000"/>
                </a:solidFill>
                <a:latin typeface="Consolas" panose="020B0609020204030204" pitchFamily="49" charset="0"/>
              </a:rPr>
              <a:t>javax.persistence.Entity</a:t>
            </a:r>
            <a:r>
              <a:rPr lang="en-IN" sz="1200" b="1" dirty="0">
                <a:solidFill>
                  <a:srgbClr val="000000"/>
                </a:solidFill>
                <a:latin typeface="Consolas" panose="020B0609020204030204" pitchFamily="49" charset="0"/>
              </a:rPr>
              <a:t>;</a:t>
            </a:r>
          </a:p>
          <a:p>
            <a:r>
              <a:rPr lang="en-IN" sz="1200" b="1" dirty="0">
                <a:solidFill>
                  <a:srgbClr val="7F0055"/>
                </a:solidFill>
                <a:latin typeface="Consolas" panose="020B0609020204030204" pitchFamily="49" charset="0"/>
              </a:rPr>
              <a:t>import</a:t>
            </a:r>
            <a:r>
              <a:rPr lang="en-IN" sz="1200" b="1" dirty="0">
                <a:solidFill>
                  <a:srgbClr val="000000"/>
                </a:solidFill>
                <a:latin typeface="Consolas" panose="020B0609020204030204" pitchFamily="49" charset="0"/>
              </a:rPr>
              <a:t> </a:t>
            </a:r>
            <a:r>
              <a:rPr lang="en-IN" sz="1200" b="1" dirty="0" err="1">
                <a:solidFill>
                  <a:srgbClr val="000000"/>
                </a:solidFill>
                <a:latin typeface="Consolas" panose="020B0609020204030204" pitchFamily="49" charset="0"/>
              </a:rPr>
              <a:t>javax.persistence.FetchType</a:t>
            </a:r>
            <a:r>
              <a:rPr lang="en-IN" sz="1200" b="1" dirty="0">
                <a:solidFill>
                  <a:srgbClr val="000000"/>
                </a:solidFill>
                <a:latin typeface="Consolas" panose="020B0609020204030204" pitchFamily="49" charset="0"/>
              </a:rPr>
              <a:t>;</a:t>
            </a:r>
          </a:p>
          <a:p>
            <a:r>
              <a:rPr lang="en-IN" sz="1200" b="1" dirty="0">
                <a:solidFill>
                  <a:srgbClr val="7F0055"/>
                </a:solidFill>
                <a:latin typeface="Consolas" panose="020B0609020204030204" pitchFamily="49" charset="0"/>
              </a:rPr>
              <a:t>import</a:t>
            </a:r>
            <a:r>
              <a:rPr lang="en-IN" sz="1200" b="1" dirty="0">
                <a:solidFill>
                  <a:srgbClr val="000000"/>
                </a:solidFill>
                <a:latin typeface="Consolas" panose="020B0609020204030204" pitchFamily="49" charset="0"/>
              </a:rPr>
              <a:t> </a:t>
            </a:r>
            <a:r>
              <a:rPr lang="en-IN" sz="1200" b="1" dirty="0" err="1">
                <a:solidFill>
                  <a:srgbClr val="000000"/>
                </a:solidFill>
                <a:latin typeface="Consolas" panose="020B0609020204030204" pitchFamily="49" charset="0"/>
              </a:rPr>
              <a:t>javax.persistence.GeneratedValue</a:t>
            </a:r>
            <a:r>
              <a:rPr lang="en-IN" sz="1200" b="1" dirty="0">
                <a:solidFill>
                  <a:srgbClr val="000000"/>
                </a:solidFill>
                <a:latin typeface="Consolas" panose="020B0609020204030204" pitchFamily="49" charset="0"/>
              </a:rPr>
              <a:t>;</a:t>
            </a:r>
          </a:p>
          <a:p>
            <a:r>
              <a:rPr lang="en-IN" sz="1200" b="1" dirty="0">
                <a:solidFill>
                  <a:srgbClr val="7F0055"/>
                </a:solidFill>
                <a:latin typeface="Consolas" panose="020B0609020204030204" pitchFamily="49" charset="0"/>
              </a:rPr>
              <a:t>import</a:t>
            </a:r>
            <a:r>
              <a:rPr lang="en-IN" sz="1200" b="1" dirty="0">
                <a:solidFill>
                  <a:srgbClr val="000000"/>
                </a:solidFill>
                <a:latin typeface="Consolas" panose="020B0609020204030204" pitchFamily="49" charset="0"/>
              </a:rPr>
              <a:t> </a:t>
            </a:r>
            <a:r>
              <a:rPr lang="en-IN" sz="1200" b="1" dirty="0" err="1">
                <a:solidFill>
                  <a:srgbClr val="000000"/>
                </a:solidFill>
                <a:latin typeface="Consolas" panose="020B0609020204030204" pitchFamily="49" charset="0"/>
              </a:rPr>
              <a:t>javax.persistence.Id</a:t>
            </a:r>
            <a:r>
              <a:rPr lang="en-IN" sz="1200" b="1" dirty="0">
                <a:solidFill>
                  <a:srgbClr val="000000"/>
                </a:solidFill>
                <a:latin typeface="Consolas" panose="020B0609020204030204" pitchFamily="49" charset="0"/>
              </a:rPr>
              <a:t>;</a:t>
            </a:r>
          </a:p>
          <a:p>
            <a:r>
              <a:rPr lang="en-IN" sz="1200" b="1" dirty="0">
                <a:solidFill>
                  <a:srgbClr val="7F0055"/>
                </a:solidFill>
                <a:latin typeface="Consolas" panose="020B0609020204030204" pitchFamily="49" charset="0"/>
              </a:rPr>
              <a:t>import</a:t>
            </a:r>
            <a:r>
              <a:rPr lang="en-IN" sz="1200" b="1" dirty="0">
                <a:solidFill>
                  <a:srgbClr val="000000"/>
                </a:solidFill>
                <a:latin typeface="Consolas" panose="020B0609020204030204" pitchFamily="49" charset="0"/>
              </a:rPr>
              <a:t> </a:t>
            </a:r>
            <a:r>
              <a:rPr lang="en-IN" sz="1200" b="1" dirty="0" err="1">
                <a:solidFill>
                  <a:srgbClr val="000000"/>
                </a:solidFill>
                <a:latin typeface="Consolas" panose="020B0609020204030204" pitchFamily="49" charset="0"/>
              </a:rPr>
              <a:t>javax.persistence.OneToOne</a:t>
            </a:r>
            <a:r>
              <a:rPr lang="en-IN" sz="1200" b="1" dirty="0">
                <a:solidFill>
                  <a:srgbClr val="000000"/>
                </a:solidFill>
                <a:latin typeface="Consolas" panose="020B0609020204030204" pitchFamily="49" charset="0"/>
              </a:rPr>
              <a:t>;</a:t>
            </a:r>
          </a:p>
          <a:p>
            <a:r>
              <a:rPr lang="en-IN" sz="1200" b="1" dirty="0">
                <a:solidFill>
                  <a:srgbClr val="7F0055"/>
                </a:solidFill>
                <a:latin typeface="Consolas" panose="020B0609020204030204" pitchFamily="49" charset="0"/>
              </a:rPr>
              <a:t>import</a:t>
            </a:r>
            <a:r>
              <a:rPr lang="en-IN" sz="1200" b="1" dirty="0">
                <a:solidFill>
                  <a:srgbClr val="000000"/>
                </a:solidFill>
                <a:latin typeface="Consolas" panose="020B0609020204030204" pitchFamily="49" charset="0"/>
              </a:rPr>
              <a:t> </a:t>
            </a:r>
            <a:r>
              <a:rPr lang="en-IN" sz="1200" b="1" dirty="0" err="1">
                <a:solidFill>
                  <a:srgbClr val="000000"/>
                </a:solidFill>
                <a:latin typeface="Consolas" panose="020B0609020204030204" pitchFamily="49" charset="0"/>
              </a:rPr>
              <a:t>javax.persistence.PrimaryKeyJoinColumn</a:t>
            </a:r>
            <a:r>
              <a:rPr lang="en-IN" sz="1200" b="1" dirty="0">
                <a:solidFill>
                  <a:srgbClr val="000000"/>
                </a:solidFill>
                <a:latin typeface="Consolas" panose="020B0609020204030204" pitchFamily="49" charset="0"/>
              </a:rPr>
              <a:t>;</a:t>
            </a:r>
          </a:p>
          <a:p>
            <a:r>
              <a:rPr lang="en-IN" sz="1200" b="1" dirty="0">
                <a:solidFill>
                  <a:srgbClr val="7F0055"/>
                </a:solidFill>
                <a:latin typeface="Consolas" panose="020B0609020204030204" pitchFamily="49" charset="0"/>
              </a:rPr>
              <a:t>import</a:t>
            </a:r>
            <a:r>
              <a:rPr lang="en-IN" sz="1200" b="1" dirty="0">
                <a:solidFill>
                  <a:srgbClr val="000000"/>
                </a:solidFill>
                <a:latin typeface="Consolas" panose="020B0609020204030204" pitchFamily="49" charset="0"/>
              </a:rPr>
              <a:t> </a:t>
            </a:r>
            <a:r>
              <a:rPr lang="en-IN" sz="1200" b="1" dirty="0" err="1">
                <a:solidFill>
                  <a:srgbClr val="000000"/>
                </a:solidFill>
                <a:latin typeface="Consolas" panose="020B0609020204030204" pitchFamily="49" charset="0"/>
              </a:rPr>
              <a:t>javax.persistence.Table</a:t>
            </a:r>
            <a:r>
              <a:rPr lang="en-IN" sz="1200" b="1" dirty="0">
                <a:solidFill>
                  <a:srgbClr val="000000"/>
                </a:solidFill>
                <a:latin typeface="Consolas" panose="020B0609020204030204" pitchFamily="49" charset="0"/>
              </a:rPr>
              <a:t>;</a:t>
            </a:r>
          </a:p>
          <a:p>
            <a:r>
              <a:rPr lang="en-IN" sz="1200" b="1" dirty="0">
                <a:solidFill>
                  <a:srgbClr val="7F0055"/>
                </a:solidFill>
                <a:latin typeface="Consolas" panose="020B0609020204030204" pitchFamily="49" charset="0"/>
              </a:rPr>
              <a:t>import</a:t>
            </a:r>
            <a:r>
              <a:rPr lang="en-IN" sz="1200" b="1" dirty="0">
                <a:solidFill>
                  <a:srgbClr val="000000"/>
                </a:solidFill>
                <a:latin typeface="Consolas" panose="020B0609020204030204" pitchFamily="49" charset="0"/>
              </a:rPr>
              <a:t> </a:t>
            </a:r>
            <a:r>
              <a:rPr lang="en-IN" sz="1200" b="1" dirty="0" err="1">
                <a:solidFill>
                  <a:srgbClr val="000000"/>
                </a:solidFill>
                <a:latin typeface="Consolas" panose="020B0609020204030204" pitchFamily="49" charset="0"/>
              </a:rPr>
              <a:t>javax.persistence.Temporal</a:t>
            </a:r>
            <a:r>
              <a:rPr lang="en-IN" sz="1200" b="1" dirty="0">
                <a:solidFill>
                  <a:srgbClr val="000000"/>
                </a:solidFill>
                <a:latin typeface="Consolas" panose="020B0609020204030204" pitchFamily="49" charset="0"/>
              </a:rPr>
              <a:t>;</a:t>
            </a:r>
          </a:p>
          <a:p>
            <a:r>
              <a:rPr lang="en-IN" sz="1200" b="1" dirty="0">
                <a:solidFill>
                  <a:srgbClr val="7F0055"/>
                </a:solidFill>
                <a:latin typeface="Consolas" panose="020B0609020204030204" pitchFamily="49" charset="0"/>
              </a:rPr>
              <a:t>import</a:t>
            </a:r>
            <a:r>
              <a:rPr lang="en-IN" sz="1200" b="1" dirty="0">
                <a:solidFill>
                  <a:srgbClr val="000000"/>
                </a:solidFill>
                <a:latin typeface="Consolas" panose="020B0609020204030204" pitchFamily="49" charset="0"/>
              </a:rPr>
              <a:t> </a:t>
            </a:r>
            <a:r>
              <a:rPr lang="en-IN" sz="1200" b="1" dirty="0" err="1">
                <a:solidFill>
                  <a:srgbClr val="000000"/>
                </a:solidFill>
                <a:latin typeface="Consolas" panose="020B0609020204030204" pitchFamily="49" charset="0"/>
              </a:rPr>
              <a:t>javax.persistence.TemporalType</a:t>
            </a:r>
            <a:r>
              <a:rPr lang="en-IN" sz="1200" b="1" dirty="0">
                <a:solidFill>
                  <a:srgbClr val="000000"/>
                </a:solidFill>
                <a:latin typeface="Consolas" panose="020B0609020204030204" pitchFamily="49" charset="0"/>
              </a:rPr>
              <a:t>;</a:t>
            </a:r>
          </a:p>
          <a:p>
            <a:r>
              <a:rPr lang="en-IN" sz="1200" b="1" dirty="0">
                <a:solidFill>
                  <a:srgbClr val="7F0055"/>
                </a:solidFill>
                <a:latin typeface="Consolas" panose="020B0609020204030204" pitchFamily="49" charset="0"/>
              </a:rPr>
              <a:t>import</a:t>
            </a:r>
            <a:r>
              <a:rPr lang="en-IN" sz="1200" b="1" dirty="0">
                <a:solidFill>
                  <a:srgbClr val="000000"/>
                </a:solidFill>
                <a:latin typeface="Consolas" panose="020B0609020204030204" pitchFamily="49" charset="0"/>
              </a:rPr>
              <a:t> </a:t>
            </a:r>
            <a:r>
              <a:rPr lang="en-IN" sz="1200" b="1" dirty="0" err="1">
                <a:solidFill>
                  <a:srgbClr val="000000"/>
                </a:solidFill>
                <a:latin typeface="Consolas" panose="020B0609020204030204" pitchFamily="49" charset="0"/>
              </a:rPr>
              <a:t>org.hibernate.annotations.GenericGenerator</a:t>
            </a:r>
            <a:r>
              <a:rPr lang="en-IN" sz="1200" b="1" dirty="0">
                <a:solidFill>
                  <a:srgbClr val="000000"/>
                </a:solidFill>
                <a:latin typeface="Consolas" panose="020B0609020204030204" pitchFamily="49" charset="0"/>
              </a:rPr>
              <a:t>;</a:t>
            </a:r>
          </a:p>
          <a:p>
            <a:r>
              <a:rPr lang="en-IN" sz="1200" b="1" dirty="0">
                <a:solidFill>
                  <a:srgbClr val="7F0055"/>
                </a:solidFill>
                <a:latin typeface="Consolas" panose="020B0609020204030204" pitchFamily="49" charset="0"/>
              </a:rPr>
              <a:t>import</a:t>
            </a:r>
            <a:r>
              <a:rPr lang="en-IN" sz="1200" b="1" dirty="0">
                <a:solidFill>
                  <a:srgbClr val="000000"/>
                </a:solidFill>
                <a:latin typeface="Consolas" panose="020B0609020204030204" pitchFamily="49" charset="0"/>
              </a:rPr>
              <a:t> </a:t>
            </a:r>
            <a:r>
              <a:rPr lang="en-IN" sz="1200" b="1" dirty="0" err="1">
                <a:solidFill>
                  <a:srgbClr val="000000"/>
                </a:solidFill>
                <a:latin typeface="Consolas" panose="020B0609020204030204" pitchFamily="49" charset="0"/>
              </a:rPr>
              <a:t>org.hibernate.annotations.Parameter</a:t>
            </a:r>
            <a:r>
              <a:rPr lang="en-IN" sz="1200" b="1" dirty="0">
                <a:solidFill>
                  <a:srgbClr val="000000"/>
                </a:solidFill>
                <a:latin typeface="Consolas" panose="020B0609020204030204" pitchFamily="49" charset="0"/>
              </a:rPr>
              <a:t>;</a:t>
            </a:r>
          </a:p>
          <a:p>
            <a:endParaRPr lang="en-IN" sz="1200" dirty="0">
              <a:latin typeface="Consolas" panose="020B0609020204030204" pitchFamily="49" charset="0"/>
            </a:endParaRPr>
          </a:p>
          <a:p>
            <a:r>
              <a:rPr lang="en-IN" sz="1200" dirty="0">
                <a:solidFill>
                  <a:srgbClr val="646464"/>
                </a:solidFill>
                <a:latin typeface="Consolas" panose="020B0609020204030204" pitchFamily="49" charset="0"/>
              </a:rPr>
              <a:t>@Entity</a:t>
            </a:r>
          </a:p>
          <a:p>
            <a:r>
              <a:rPr lang="en-IN" sz="1200" dirty="0">
                <a:solidFill>
                  <a:srgbClr val="646464"/>
                </a:solidFill>
                <a:latin typeface="Consolas" panose="020B0609020204030204" pitchFamily="49" charset="0"/>
              </a:rPr>
              <a:t>@Table</a:t>
            </a:r>
            <a:r>
              <a:rPr lang="en-IN" sz="1200" dirty="0">
                <a:solidFill>
                  <a:srgbClr val="000000"/>
                </a:solidFill>
                <a:latin typeface="Consolas" panose="020B0609020204030204" pitchFamily="49" charset="0"/>
              </a:rPr>
              <a:t>(name = </a:t>
            </a:r>
            <a:r>
              <a:rPr lang="en-IN" sz="1200" dirty="0">
                <a:solidFill>
                  <a:srgbClr val="2A00FF"/>
                </a:solidFill>
                <a:latin typeface="Consolas" panose="020B0609020204030204" pitchFamily="49" charset="0"/>
              </a:rPr>
              <a:t>"</a:t>
            </a:r>
            <a:r>
              <a:rPr lang="en-IN" sz="1200" dirty="0" err="1">
                <a:solidFill>
                  <a:srgbClr val="2A00FF"/>
                </a:solidFill>
                <a:latin typeface="Consolas" panose="020B0609020204030204" pitchFamily="49" charset="0"/>
              </a:rPr>
              <a:t>stock_detail</a:t>
            </a:r>
            <a:r>
              <a:rPr lang="en-IN" sz="1200" dirty="0">
                <a:solidFill>
                  <a:srgbClr val="2A00FF"/>
                </a:solidFill>
                <a:latin typeface="Consolas" panose="020B0609020204030204" pitchFamily="49" charset="0"/>
              </a:rPr>
              <a:t>"</a:t>
            </a:r>
            <a:r>
              <a:rPr lang="en-IN" sz="1200" dirty="0">
                <a:solidFill>
                  <a:srgbClr val="000000"/>
                </a:solidFill>
                <a:latin typeface="Consolas" panose="020B0609020204030204" pitchFamily="49" charset="0"/>
              </a:rPr>
              <a:t>)</a:t>
            </a:r>
          </a:p>
          <a:p>
            <a:r>
              <a:rPr lang="en-IN" sz="1200" b="1" dirty="0">
                <a:solidFill>
                  <a:srgbClr val="7F0055"/>
                </a:solidFill>
                <a:latin typeface="Consolas" panose="020B0609020204030204" pitchFamily="49" charset="0"/>
              </a:rPr>
              <a:t>public</a:t>
            </a:r>
            <a:r>
              <a:rPr lang="en-IN" sz="1200" b="1" dirty="0">
                <a:solidFill>
                  <a:srgbClr val="000000"/>
                </a:solidFill>
                <a:latin typeface="Consolas" panose="020B0609020204030204" pitchFamily="49" charset="0"/>
              </a:rPr>
              <a:t> </a:t>
            </a:r>
            <a:r>
              <a:rPr lang="en-IN" sz="1200" b="1" dirty="0">
                <a:solidFill>
                  <a:srgbClr val="7F0055"/>
                </a:solidFill>
                <a:latin typeface="Consolas" panose="020B0609020204030204" pitchFamily="49" charset="0"/>
              </a:rPr>
              <a:t>class</a:t>
            </a:r>
            <a:r>
              <a:rPr lang="en-IN" sz="1200" b="1" dirty="0">
                <a:solidFill>
                  <a:srgbClr val="000000"/>
                </a:solidFill>
                <a:latin typeface="Consolas" panose="020B0609020204030204" pitchFamily="49" charset="0"/>
              </a:rPr>
              <a:t> </a:t>
            </a:r>
            <a:r>
              <a:rPr lang="en-IN" sz="1200" b="1" u="sng" dirty="0" err="1">
                <a:solidFill>
                  <a:srgbClr val="000000"/>
                </a:solidFill>
                <a:latin typeface="Consolas" panose="020B0609020204030204" pitchFamily="49" charset="0"/>
              </a:rPr>
              <a:t>StockDetail</a:t>
            </a:r>
            <a:r>
              <a:rPr lang="en-IN" sz="1200" b="1" u="sng" dirty="0">
                <a:solidFill>
                  <a:srgbClr val="000000"/>
                </a:solidFill>
                <a:latin typeface="Consolas" panose="020B0609020204030204" pitchFamily="49" charset="0"/>
              </a:rPr>
              <a:t> </a:t>
            </a:r>
            <a:r>
              <a:rPr lang="en-IN" sz="1200" b="1" u="sng" dirty="0">
                <a:solidFill>
                  <a:srgbClr val="7F0055"/>
                </a:solidFill>
                <a:latin typeface="Consolas" panose="020B0609020204030204" pitchFamily="49" charset="0"/>
              </a:rPr>
              <a:t>implements</a:t>
            </a:r>
            <a:r>
              <a:rPr lang="en-IN" sz="1200" b="1" u="sng" dirty="0">
                <a:solidFill>
                  <a:srgbClr val="000000"/>
                </a:solidFill>
                <a:latin typeface="Consolas" panose="020B0609020204030204" pitchFamily="49" charset="0"/>
              </a:rPr>
              <a:t> </a:t>
            </a:r>
            <a:r>
              <a:rPr lang="en-IN" sz="1200" b="1" u="sng" dirty="0" err="1">
                <a:solidFill>
                  <a:srgbClr val="000000"/>
                </a:solidFill>
                <a:latin typeface="Consolas" panose="020B0609020204030204" pitchFamily="49" charset="0"/>
              </a:rPr>
              <a:t>java.io.Serializable</a:t>
            </a:r>
            <a:r>
              <a:rPr lang="en-IN" sz="1200" b="1" u="sng" dirty="0">
                <a:solidFill>
                  <a:srgbClr val="000000"/>
                </a:solidFill>
                <a:latin typeface="Consolas" panose="020B0609020204030204" pitchFamily="49" charset="0"/>
              </a:rPr>
              <a:t> {</a:t>
            </a:r>
          </a:p>
          <a:p>
            <a:endParaRPr lang="en-IN" sz="1200" dirty="0">
              <a:latin typeface="Consolas" panose="020B0609020204030204" pitchFamily="49" charset="0"/>
            </a:endParaRPr>
          </a:p>
          <a:p>
            <a:r>
              <a:rPr lang="en-IN" sz="1200" b="1" dirty="0">
                <a:solidFill>
                  <a:srgbClr val="7F0055"/>
                </a:solidFill>
                <a:latin typeface="Consolas" panose="020B0609020204030204" pitchFamily="49" charset="0"/>
              </a:rPr>
              <a:t>private</a:t>
            </a:r>
            <a:r>
              <a:rPr lang="en-IN" sz="1200" b="1" dirty="0">
                <a:solidFill>
                  <a:srgbClr val="000000"/>
                </a:solidFill>
                <a:latin typeface="Consolas" panose="020B0609020204030204" pitchFamily="49" charset="0"/>
              </a:rPr>
              <a:t> Integer </a:t>
            </a:r>
            <a:r>
              <a:rPr lang="en-IN" sz="1200" b="1" dirty="0" err="1">
                <a:solidFill>
                  <a:srgbClr val="0000C0"/>
                </a:solidFill>
                <a:latin typeface="Consolas" panose="020B0609020204030204" pitchFamily="49" charset="0"/>
              </a:rPr>
              <a:t>stockId</a:t>
            </a:r>
            <a:r>
              <a:rPr lang="en-IN" sz="1200" b="1" dirty="0">
                <a:solidFill>
                  <a:srgbClr val="000000"/>
                </a:solidFill>
                <a:latin typeface="Consolas" panose="020B0609020204030204" pitchFamily="49" charset="0"/>
              </a:rPr>
              <a:t>;</a:t>
            </a:r>
          </a:p>
          <a:p>
            <a:r>
              <a:rPr lang="en-IN" sz="1200" b="1" dirty="0">
                <a:solidFill>
                  <a:srgbClr val="7F0055"/>
                </a:solidFill>
                <a:latin typeface="Consolas" panose="020B0609020204030204" pitchFamily="49" charset="0"/>
              </a:rPr>
              <a:t>private</a:t>
            </a:r>
            <a:r>
              <a:rPr lang="en-IN" sz="1200" b="1" dirty="0">
                <a:solidFill>
                  <a:srgbClr val="000000"/>
                </a:solidFill>
                <a:latin typeface="Consolas" panose="020B0609020204030204" pitchFamily="49" charset="0"/>
              </a:rPr>
              <a:t> Stock </a:t>
            </a:r>
            <a:r>
              <a:rPr lang="en-IN" sz="1200" b="1" dirty="0" err="1">
                <a:solidFill>
                  <a:srgbClr val="0000C0"/>
                </a:solidFill>
                <a:latin typeface="Consolas" panose="020B0609020204030204" pitchFamily="49" charset="0"/>
              </a:rPr>
              <a:t>stock</a:t>
            </a:r>
            <a:r>
              <a:rPr lang="en-IN" sz="1200" b="1" dirty="0">
                <a:solidFill>
                  <a:srgbClr val="000000"/>
                </a:solidFill>
                <a:latin typeface="Consolas" panose="020B0609020204030204" pitchFamily="49" charset="0"/>
              </a:rPr>
              <a:t>;</a:t>
            </a:r>
          </a:p>
          <a:p>
            <a:r>
              <a:rPr lang="en-IN" sz="1200" b="1" dirty="0">
                <a:solidFill>
                  <a:srgbClr val="7F0055"/>
                </a:solidFill>
                <a:latin typeface="Consolas" panose="020B0609020204030204" pitchFamily="49" charset="0"/>
              </a:rPr>
              <a:t>private</a:t>
            </a:r>
            <a:r>
              <a:rPr lang="en-IN" sz="1200" b="1" dirty="0">
                <a:solidFill>
                  <a:srgbClr val="000000"/>
                </a:solidFill>
                <a:latin typeface="Consolas" panose="020B0609020204030204" pitchFamily="49" charset="0"/>
              </a:rPr>
              <a:t> String </a:t>
            </a:r>
            <a:r>
              <a:rPr lang="en-IN" sz="1200" b="1" dirty="0" err="1">
                <a:solidFill>
                  <a:srgbClr val="0000C0"/>
                </a:solidFill>
                <a:latin typeface="Consolas" panose="020B0609020204030204" pitchFamily="49" charset="0"/>
              </a:rPr>
              <a:t>compName</a:t>
            </a:r>
            <a:r>
              <a:rPr lang="en-IN" sz="1200" b="1" dirty="0">
                <a:solidFill>
                  <a:srgbClr val="000000"/>
                </a:solidFill>
                <a:latin typeface="Consolas" panose="020B0609020204030204" pitchFamily="49" charset="0"/>
              </a:rPr>
              <a:t>;</a:t>
            </a:r>
          </a:p>
          <a:p>
            <a:r>
              <a:rPr lang="en-IN" sz="1200" b="1" dirty="0">
                <a:solidFill>
                  <a:srgbClr val="7F0055"/>
                </a:solidFill>
                <a:latin typeface="Consolas" panose="020B0609020204030204" pitchFamily="49" charset="0"/>
              </a:rPr>
              <a:t>private</a:t>
            </a:r>
            <a:r>
              <a:rPr lang="en-IN" sz="1200" b="1" dirty="0">
                <a:solidFill>
                  <a:srgbClr val="000000"/>
                </a:solidFill>
                <a:latin typeface="Consolas" panose="020B0609020204030204" pitchFamily="49" charset="0"/>
              </a:rPr>
              <a:t> String </a:t>
            </a:r>
            <a:r>
              <a:rPr lang="en-IN" sz="1200" b="1" dirty="0" err="1">
                <a:solidFill>
                  <a:srgbClr val="0000C0"/>
                </a:solidFill>
                <a:latin typeface="Consolas" panose="020B0609020204030204" pitchFamily="49" charset="0"/>
              </a:rPr>
              <a:t>compDesc</a:t>
            </a:r>
            <a:r>
              <a:rPr lang="en-IN" sz="1200" b="1" dirty="0">
                <a:solidFill>
                  <a:srgbClr val="000000"/>
                </a:solidFill>
                <a:latin typeface="Consolas" panose="020B0609020204030204" pitchFamily="49" charset="0"/>
              </a:rPr>
              <a:t>;</a:t>
            </a:r>
          </a:p>
          <a:p>
            <a:r>
              <a:rPr lang="en-IN" sz="1200" b="1" dirty="0">
                <a:solidFill>
                  <a:srgbClr val="7F0055"/>
                </a:solidFill>
                <a:latin typeface="Consolas" panose="020B0609020204030204" pitchFamily="49" charset="0"/>
              </a:rPr>
              <a:t>private</a:t>
            </a:r>
            <a:r>
              <a:rPr lang="en-IN" sz="1200" b="1" dirty="0">
                <a:solidFill>
                  <a:srgbClr val="000000"/>
                </a:solidFill>
                <a:latin typeface="Consolas" panose="020B0609020204030204" pitchFamily="49" charset="0"/>
              </a:rPr>
              <a:t> String </a:t>
            </a:r>
            <a:r>
              <a:rPr lang="en-IN" sz="1200" b="1" dirty="0">
                <a:solidFill>
                  <a:srgbClr val="0000C0"/>
                </a:solidFill>
                <a:latin typeface="Consolas" panose="020B0609020204030204" pitchFamily="49" charset="0"/>
              </a:rPr>
              <a:t>remark</a:t>
            </a:r>
            <a:r>
              <a:rPr lang="en-IN" sz="1200" b="1" dirty="0">
                <a:solidFill>
                  <a:srgbClr val="000000"/>
                </a:solidFill>
                <a:latin typeface="Consolas" panose="020B0609020204030204" pitchFamily="49" charset="0"/>
              </a:rPr>
              <a:t>;</a:t>
            </a:r>
          </a:p>
          <a:p>
            <a:r>
              <a:rPr lang="en-IN" sz="1200" b="1" dirty="0">
                <a:solidFill>
                  <a:srgbClr val="7F0055"/>
                </a:solidFill>
                <a:latin typeface="Consolas" panose="020B0609020204030204" pitchFamily="49" charset="0"/>
              </a:rPr>
              <a:t>private</a:t>
            </a:r>
            <a:r>
              <a:rPr lang="en-IN" sz="1200" b="1" dirty="0">
                <a:solidFill>
                  <a:srgbClr val="000000"/>
                </a:solidFill>
                <a:latin typeface="Consolas" panose="020B0609020204030204" pitchFamily="49" charset="0"/>
              </a:rPr>
              <a:t> Date </a:t>
            </a:r>
            <a:r>
              <a:rPr lang="en-IN" sz="1200" b="1" dirty="0" err="1">
                <a:solidFill>
                  <a:srgbClr val="0000C0"/>
                </a:solidFill>
                <a:latin typeface="Consolas" panose="020B0609020204030204" pitchFamily="49" charset="0"/>
              </a:rPr>
              <a:t>listedDate</a:t>
            </a:r>
            <a:r>
              <a:rPr lang="en-IN" sz="1200" b="1" dirty="0">
                <a:solidFill>
                  <a:srgbClr val="000000"/>
                </a:solidFill>
                <a:latin typeface="Consolas" panose="020B0609020204030204" pitchFamily="49" charset="0"/>
              </a:rPr>
              <a:t>;</a:t>
            </a:r>
          </a:p>
          <a:p>
            <a:endParaRPr lang="en-IN" sz="1200" dirty="0">
              <a:latin typeface="Consolas" panose="020B0609020204030204" pitchFamily="49" charset="0"/>
            </a:endParaRPr>
          </a:p>
        </p:txBody>
      </p:sp>
    </p:spTree>
    <p:extLst>
      <p:ext uri="{BB962C8B-B14F-4D97-AF65-F5344CB8AC3E}">
        <p14:creationId xmlns:p14="http://schemas.microsoft.com/office/powerpoint/2010/main" val="38746829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Mapping Types Cont..</a:t>
            </a:r>
          </a:p>
        </p:txBody>
      </p:sp>
      <p:sp>
        <p:nvSpPr>
          <p:cNvPr id="7" name="Rectangle 6">
            <a:extLst>
              <a:ext uri="{FF2B5EF4-FFF2-40B4-BE49-F238E27FC236}">
                <a16:creationId xmlns:a16="http://schemas.microsoft.com/office/drawing/2014/main" id="{2A641A9E-25DE-42F3-B2F3-4F660BC64019}"/>
              </a:ext>
            </a:extLst>
          </p:cNvPr>
          <p:cNvSpPr/>
          <p:nvPr/>
        </p:nvSpPr>
        <p:spPr>
          <a:xfrm>
            <a:off x="228600" y="990600"/>
            <a:ext cx="6477000" cy="5816977"/>
          </a:xfrm>
          <a:prstGeom prst="rect">
            <a:avLst/>
          </a:prstGeom>
        </p:spPr>
        <p:txBody>
          <a:bodyPr wrap="square">
            <a:spAutoFit/>
          </a:bodyPr>
          <a:lstStyle/>
          <a:p>
            <a:r>
              <a:rPr lang="en-IN" sz="1200" b="1" dirty="0">
                <a:solidFill>
                  <a:srgbClr val="7F0055"/>
                </a:solidFill>
                <a:latin typeface="Consolas" panose="020B0609020204030204" pitchFamily="49" charset="0"/>
              </a:rPr>
              <a:t>public</a:t>
            </a:r>
            <a:r>
              <a:rPr lang="en-IN" sz="1200" b="1" dirty="0">
                <a:solidFill>
                  <a:srgbClr val="000000"/>
                </a:solidFill>
                <a:latin typeface="Consolas" panose="020B0609020204030204" pitchFamily="49" charset="0"/>
              </a:rPr>
              <a:t> </a:t>
            </a:r>
            <a:r>
              <a:rPr lang="en-IN" sz="1200" b="1" dirty="0" err="1">
                <a:solidFill>
                  <a:srgbClr val="000000"/>
                </a:solidFill>
                <a:latin typeface="Consolas" panose="020B0609020204030204" pitchFamily="49" charset="0"/>
              </a:rPr>
              <a:t>StockDetail</a:t>
            </a:r>
            <a:r>
              <a:rPr lang="en-IN" sz="1200" b="1" dirty="0">
                <a:solidFill>
                  <a:srgbClr val="000000"/>
                </a:solidFill>
                <a:latin typeface="Consolas" panose="020B0609020204030204" pitchFamily="49" charset="0"/>
              </a:rPr>
              <a:t>() {</a:t>
            </a:r>
          </a:p>
          <a:p>
            <a:r>
              <a:rPr lang="en-IN" sz="1200" dirty="0">
                <a:solidFill>
                  <a:srgbClr val="000000"/>
                </a:solidFill>
                <a:latin typeface="Consolas" panose="020B0609020204030204" pitchFamily="49" charset="0"/>
              </a:rPr>
              <a:t>}</a:t>
            </a:r>
          </a:p>
          <a:p>
            <a:endParaRPr lang="en-IN" sz="1200" dirty="0">
              <a:latin typeface="Consolas" panose="020B0609020204030204" pitchFamily="49" charset="0"/>
            </a:endParaRPr>
          </a:p>
          <a:p>
            <a:r>
              <a:rPr lang="en-IN" sz="1200" b="1" dirty="0">
                <a:solidFill>
                  <a:srgbClr val="7F0055"/>
                </a:solidFill>
                <a:latin typeface="Consolas" panose="020B0609020204030204" pitchFamily="49" charset="0"/>
              </a:rPr>
              <a:t>public</a:t>
            </a:r>
            <a:r>
              <a:rPr lang="en-IN" sz="1200" b="1" dirty="0">
                <a:solidFill>
                  <a:srgbClr val="000000"/>
                </a:solidFill>
                <a:latin typeface="Consolas" panose="020B0609020204030204" pitchFamily="49" charset="0"/>
              </a:rPr>
              <a:t> </a:t>
            </a:r>
            <a:r>
              <a:rPr lang="en-IN" sz="1200" b="1" dirty="0" err="1">
                <a:solidFill>
                  <a:srgbClr val="000000"/>
                </a:solidFill>
                <a:latin typeface="Consolas" panose="020B0609020204030204" pitchFamily="49" charset="0"/>
              </a:rPr>
              <a:t>StockDetail</a:t>
            </a:r>
            <a:r>
              <a:rPr lang="en-IN" sz="1200" b="1" dirty="0">
                <a:solidFill>
                  <a:srgbClr val="000000"/>
                </a:solidFill>
                <a:latin typeface="Consolas" panose="020B0609020204030204" pitchFamily="49" charset="0"/>
              </a:rPr>
              <a:t>(Stock </a:t>
            </a:r>
            <a:r>
              <a:rPr lang="en-IN" sz="1200" b="1" dirty="0" err="1">
                <a:solidFill>
                  <a:srgbClr val="6A3E3E"/>
                </a:solidFill>
                <a:latin typeface="Consolas" panose="020B0609020204030204" pitchFamily="49" charset="0"/>
              </a:rPr>
              <a:t>stock</a:t>
            </a:r>
            <a:r>
              <a:rPr lang="en-IN" sz="1200" b="1" dirty="0">
                <a:solidFill>
                  <a:srgbClr val="000000"/>
                </a:solidFill>
                <a:latin typeface="Consolas" panose="020B0609020204030204" pitchFamily="49" charset="0"/>
              </a:rPr>
              <a:t>, String </a:t>
            </a:r>
            <a:r>
              <a:rPr lang="en-IN" sz="1200" b="1" dirty="0" err="1">
                <a:solidFill>
                  <a:srgbClr val="6A3E3E"/>
                </a:solidFill>
                <a:latin typeface="Consolas" panose="020B0609020204030204" pitchFamily="49" charset="0"/>
              </a:rPr>
              <a:t>compName</a:t>
            </a:r>
            <a:r>
              <a:rPr lang="en-IN" sz="1200" b="1" dirty="0">
                <a:solidFill>
                  <a:srgbClr val="000000"/>
                </a:solidFill>
                <a:latin typeface="Consolas" panose="020B0609020204030204" pitchFamily="49" charset="0"/>
              </a:rPr>
              <a:t>, String </a:t>
            </a:r>
            <a:r>
              <a:rPr lang="en-IN" sz="1200" b="1" dirty="0" err="1">
                <a:solidFill>
                  <a:srgbClr val="6A3E3E"/>
                </a:solidFill>
                <a:latin typeface="Consolas" panose="020B0609020204030204" pitchFamily="49" charset="0"/>
              </a:rPr>
              <a:t>compDesc</a:t>
            </a:r>
            <a:r>
              <a:rPr lang="en-IN" sz="1200" b="1" dirty="0">
                <a:solidFill>
                  <a:srgbClr val="000000"/>
                </a:solidFill>
                <a:latin typeface="Consolas" panose="020B0609020204030204" pitchFamily="49" charset="0"/>
              </a:rPr>
              <a:t>,</a:t>
            </a:r>
          </a:p>
          <a:p>
            <a:r>
              <a:rPr lang="en-IN" sz="1200" dirty="0">
                <a:solidFill>
                  <a:srgbClr val="000000"/>
                </a:solidFill>
                <a:latin typeface="Consolas" panose="020B0609020204030204" pitchFamily="49" charset="0"/>
              </a:rPr>
              <a:t>String </a:t>
            </a:r>
            <a:r>
              <a:rPr lang="en-IN" sz="1200" dirty="0">
                <a:solidFill>
                  <a:srgbClr val="6A3E3E"/>
                </a:solidFill>
                <a:latin typeface="Consolas" panose="020B0609020204030204" pitchFamily="49" charset="0"/>
              </a:rPr>
              <a:t>remark</a:t>
            </a:r>
            <a:r>
              <a:rPr lang="en-IN" sz="1200" dirty="0">
                <a:solidFill>
                  <a:srgbClr val="000000"/>
                </a:solidFill>
                <a:latin typeface="Consolas" panose="020B0609020204030204" pitchFamily="49" charset="0"/>
              </a:rPr>
              <a:t>, Date </a:t>
            </a:r>
            <a:r>
              <a:rPr lang="en-IN" sz="1200" dirty="0" err="1">
                <a:solidFill>
                  <a:srgbClr val="6A3E3E"/>
                </a:solidFill>
                <a:latin typeface="Consolas" panose="020B0609020204030204" pitchFamily="49" charset="0"/>
              </a:rPr>
              <a:t>listedDate</a:t>
            </a:r>
            <a:r>
              <a:rPr lang="en-IN" sz="1200" dirty="0">
                <a:solidFill>
                  <a:srgbClr val="000000"/>
                </a:solidFill>
                <a:latin typeface="Consolas" panose="020B0609020204030204" pitchFamily="49" charset="0"/>
              </a:rPr>
              <a:t>) {</a:t>
            </a:r>
          </a:p>
          <a:p>
            <a:r>
              <a:rPr lang="en-IN" sz="1200" b="1" dirty="0" err="1">
                <a:solidFill>
                  <a:srgbClr val="7F0055"/>
                </a:solidFill>
                <a:latin typeface="Consolas" panose="020B0609020204030204" pitchFamily="49" charset="0"/>
              </a:rPr>
              <a:t>this</a:t>
            </a:r>
            <a:r>
              <a:rPr lang="en-IN" sz="1200" b="1" dirty="0" err="1">
                <a:solidFill>
                  <a:srgbClr val="000000"/>
                </a:solidFill>
                <a:latin typeface="Consolas" panose="020B0609020204030204" pitchFamily="49" charset="0"/>
              </a:rPr>
              <a:t>.</a:t>
            </a:r>
            <a:r>
              <a:rPr lang="en-IN" sz="1200" b="1" dirty="0" err="1">
                <a:solidFill>
                  <a:srgbClr val="0000C0"/>
                </a:solidFill>
                <a:latin typeface="Consolas" panose="020B0609020204030204" pitchFamily="49" charset="0"/>
              </a:rPr>
              <a:t>stock</a:t>
            </a:r>
            <a:r>
              <a:rPr lang="en-IN" sz="1200" b="1" dirty="0">
                <a:solidFill>
                  <a:srgbClr val="000000"/>
                </a:solidFill>
                <a:latin typeface="Consolas" panose="020B0609020204030204" pitchFamily="49" charset="0"/>
              </a:rPr>
              <a:t> = </a:t>
            </a:r>
            <a:r>
              <a:rPr lang="en-IN" sz="1200" b="1" dirty="0">
                <a:solidFill>
                  <a:srgbClr val="6A3E3E"/>
                </a:solidFill>
                <a:latin typeface="Consolas" panose="020B0609020204030204" pitchFamily="49" charset="0"/>
              </a:rPr>
              <a:t>stock</a:t>
            </a:r>
            <a:r>
              <a:rPr lang="en-IN" sz="1200" b="1" dirty="0">
                <a:solidFill>
                  <a:srgbClr val="000000"/>
                </a:solidFill>
                <a:latin typeface="Consolas" panose="020B0609020204030204" pitchFamily="49" charset="0"/>
              </a:rPr>
              <a:t>;</a:t>
            </a:r>
          </a:p>
          <a:p>
            <a:r>
              <a:rPr lang="en-IN" sz="1200" b="1" dirty="0" err="1">
                <a:solidFill>
                  <a:srgbClr val="7F0055"/>
                </a:solidFill>
                <a:latin typeface="Consolas" panose="020B0609020204030204" pitchFamily="49" charset="0"/>
              </a:rPr>
              <a:t>this</a:t>
            </a:r>
            <a:r>
              <a:rPr lang="en-IN" sz="1200" b="1" dirty="0" err="1">
                <a:solidFill>
                  <a:srgbClr val="000000"/>
                </a:solidFill>
                <a:latin typeface="Consolas" panose="020B0609020204030204" pitchFamily="49" charset="0"/>
              </a:rPr>
              <a:t>.</a:t>
            </a:r>
            <a:r>
              <a:rPr lang="en-IN" sz="1200" b="1" dirty="0" err="1">
                <a:solidFill>
                  <a:srgbClr val="0000C0"/>
                </a:solidFill>
                <a:latin typeface="Consolas" panose="020B0609020204030204" pitchFamily="49" charset="0"/>
              </a:rPr>
              <a:t>compName</a:t>
            </a:r>
            <a:r>
              <a:rPr lang="en-IN" sz="1200" b="1" dirty="0">
                <a:solidFill>
                  <a:srgbClr val="000000"/>
                </a:solidFill>
                <a:latin typeface="Consolas" panose="020B0609020204030204" pitchFamily="49" charset="0"/>
              </a:rPr>
              <a:t> = </a:t>
            </a:r>
            <a:r>
              <a:rPr lang="en-IN" sz="1200" b="1" dirty="0" err="1">
                <a:solidFill>
                  <a:srgbClr val="6A3E3E"/>
                </a:solidFill>
                <a:latin typeface="Consolas" panose="020B0609020204030204" pitchFamily="49" charset="0"/>
              </a:rPr>
              <a:t>compName</a:t>
            </a:r>
            <a:r>
              <a:rPr lang="en-IN" sz="1200" b="1" dirty="0">
                <a:solidFill>
                  <a:srgbClr val="000000"/>
                </a:solidFill>
                <a:latin typeface="Consolas" panose="020B0609020204030204" pitchFamily="49" charset="0"/>
              </a:rPr>
              <a:t>;</a:t>
            </a:r>
          </a:p>
          <a:p>
            <a:r>
              <a:rPr lang="en-IN" sz="1200" b="1" dirty="0" err="1">
                <a:solidFill>
                  <a:srgbClr val="7F0055"/>
                </a:solidFill>
                <a:latin typeface="Consolas" panose="020B0609020204030204" pitchFamily="49" charset="0"/>
              </a:rPr>
              <a:t>this</a:t>
            </a:r>
            <a:r>
              <a:rPr lang="en-IN" sz="1200" b="1" dirty="0" err="1">
                <a:solidFill>
                  <a:srgbClr val="000000"/>
                </a:solidFill>
                <a:latin typeface="Consolas" panose="020B0609020204030204" pitchFamily="49" charset="0"/>
              </a:rPr>
              <a:t>.</a:t>
            </a:r>
            <a:r>
              <a:rPr lang="en-IN" sz="1200" b="1" dirty="0" err="1">
                <a:solidFill>
                  <a:srgbClr val="0000C0"/>
                </a:solidFill>
                <a:latin typeface="Consolas" panose="020B0609020204030204" pitchFamily="49" charset="0"/>
              </a:rPr>
              <a:t>compDesc</a:t>
            </a:r>
            <a:r>
              <a:rPr lang="en-IN" sz="1200" b="1" dirty="0">
                <a:solidFill>
                  <a:srgbClr val="000000"/>
                </a:solidFill>
                <a:latin typeface="Consolas" panose="020B0609020204030204" pitchFamily="49" charset="0"/>
              </a:rPr>
              <a:t> = </a:t>
            </a:r>
            <a:r>
              <a:rPr lang="en-IN" sz="1200" b="1" dirty="0" err="1">
                <a:solidFill>
                  <a:srgbClr val="6A3E3E"/>
                </a:solidFill>
                <a:latin typeface="Consolas" panose="020B0609020204030204" pitchFamily="49" charset="0"/>
              </a:rPr>
              <a:t>compDesc</a:t>
            </a:r>
            <a:r>
              <a:rPr lang="en-IN" sz="1200" b="1" dirty="0">
                <a:solidFill>
                  <a:srgbClr val="000000"/>
                </a:solidFill>
                <a:latin typeface="Consolas" panose="020B0609020204030204" pitchFamily="49" charset="0"/>
              </a:rPr>
              <a:t>;</a:t>
            </a:r>
          </a:p>
          <a:p>
            <a:r>
              <a:rPr lang="en-IN" sz="1200" b="1" dirty="0" err="1">
                <a:solidFill>
                  <a:srgbClr val="7F0055"/>
                </a:solidFill>
                <a:latin typeface="Consolas" panose="020B0609020204030204" pitchFamily="49" charset="0"/>
              </a:rPr>
              <a:t>this</a:t>
            </a:r>
            <a:r>
              <a:rPr lang="en-IN" sz="1200" b="1" dirty="0" err="1">
                <a:solidFill>
                  <a:srgbClr val="000000"/>
                </a:solidFill>
                <a:latin typeface="Consolas" panose="020B0609020204030204" pitchFamily="49" charset="0"/>
              </a:rPr>
              <a:t>.</a:t>
            </a:r>
            <a:r>
              <a:rPr lang="en-IN" sz="1200" b="1" dirty="0" err="1">
                <a:solidFill>
                  <a:srgbClr val="0000C0"/>
                </a:solidFill>
                <a:latin typeface="Consolas" panose="020B0609020204030204" pitchFamily="49" charset="0"/>
              </a:rPr>
              <a:t>remark</a:t>
            </a:r>
            <a:r>
              <a:rPr lang="en-IN" sz="1200" b="1" dirty="0">
                <a:solidFill>
                  <a:srgbClr val="000000"/>
                </a:solidFill>
                <a:latin typeface="Consolas" panose="020B0609020204030204" pitchFamily="49" charset="0"/>
              </a:rPr>
              <a:t> = </a:t>
            </a:r>
            <a:r>
              <a:rPr lang="en-IN" sz="1200" b="1" dirty="0">
                <a:solidFill>
                  <a:srgbClr val="6A3E3E"/>
                </a:solidFill>
                <a:latin typeface="Consolas" panose="020B0609020204030204" pitchFamily="49" charset="0"/>
              </a:rPr>
              <a:t>remark</a:t>
            </a:r>
            <a:r>
              <a:rPr lang="en-IN" sz="1200" b="1" dirty="0">
                <a:solidFill>
                  <a:srgbClr val="000000"/>
                </a:solidFill>
                <a:latin typeface="Consolas" panose="020B0609020204030204" pitchFamily="49" charset="0"/>
              </a:rPr>
              <a:t>;</a:t>
            </a:r>
          </a:p>
          <a:p>
            <a:r>
              <a:rPr lang="en-IN" sz="1200" b="1" dirty="0" err="1">
                <a:solidFill>
                  <a:srgbClr val="7F0055"/>
                </a:solidFill>
                <a:latin typeface="Consolas" panose="020B0609020204030204" pitchFamily="49" charset="0"/>
              </a:rPr>
              <a:t>this</a:t>
            </a:r>
            <a:r>
              <a:rPr lang="en-IN" sz="1200" b="1" dirty="0" err="1">
                <a:solidFill>
                  <a:srgbClr val="000000"/>
                </a:solidFill>
                <a:latin typeface="Consolas" panose="020B0609020204030204" pitchFamily="49" charset="0"/>
              </a:rPr>
              <a:t>.</a:t>
            </a:r>
            <a:r>
              <a:rPr lang="en-IN" sz="1200" b="1" dirty="0" err="1">
                <a:solidFill>
                  <a:srgbClr val="0000C0"/>
                </a:solidFill>
                <a:latin typeface="Consolas" panose="020B0609020204030204" pitchFamily="49" charset="0"/>
              </a:rPr>
              <a:t>listedDate</a:t>
            </a:r>
            <a:r>
              <a:rPr lang="en-IN" sz="1200" b="1" dirty="0">
                <a:solidFill>
                  <a:srgbClr val="000000"/>
                </a:solidFill>
                <a:latin typeface="Consolas" panose="020B0609020204030204" pitchFamily="49" charset="0"/>
              </a:rPr>
              <a:t> = </a:t>
            </a:r>
            <a:r>
              <a:rPr lang="en-IN" sz="1200" b="1" dirty="0" err="1">
                <a:solidFill>
                  <a:srgbClr val="6A3E3E"/>
                </a:solidFill>
                <a:latin typeface="Consolas" panose="020B0609020204030204" pitchFamily="49" charset="0"/>
              </a:rPr>
              <a:t>listedDate</a:t>
            </a:r>
            <a:r>
              <a:rPr lang="en-IN" sz="1200" b="1" dirty="0">
                <a:solidFill>
                  <a:srgbClr val="000000"/>
                </a:solidFill>
                <a:latin typeface="Consolas" panose="020B0609020204030204" pitchFamily="49" charset="0"/>
              </a:rPr>
              <a:t>;</a:t>
            </a:r>
          </a:p>
          <a:p>
            <a:r>
              <a:rPr lang="en-IN" sz="1200" dirty="0">
                <a:solidFill>
                  <a:srgbClr val="000000"/>
                </a:solidFill>
                <a:latin typeface="Consolas" panose="020B0609020204030204" pitchFamily="49" charset="0"/>
              </a:rPr>
              <a:t>}</a:t>
            </a:r>
          </a:p>
          <a:p>
            <a:endParaRPr lang="en-IN" sz="1200" dirty="0">
              <a:latin typeface="Consolas" panose="020B0609020204030204" pitchFamily="49" charset="0"/>
            </a:endParaRPr>
          </a:p>
          <a:p>
            <a:r>
              <a:rPr lang="en-IN" sz="1200" dirty="0">
                <a:solidFill>
                  <a:srgbClr val="646464"/>
                </a:solidFill>
                <a:latin typeface="Consolas" panose="020B0609020204030204" pitchFamily="49" charset="0"/>
              </a:rPr>
              <a:t>@</a:t>
            </a:r>
            <a:r>
              <a:rPr lang="en-IN" sz="1200" dirty="0" err="1">
                <a:solidFill>
                  <a:srgbClr val="646464"/>
                </a:solidFill>
                <a:latin typeface="Consolas" panose="020B0609020204030204" pitchFamily="49" charset="0"/>
              </a:rPr>
              <a:t>GenericGenerator</a:t>
            </a:r>
            <a:r>
              <a:rPr lang="en-IN" sz="1200" dirty="0">
                <a:solidFill>
                  <a:srgbClr val="000000"/>
                </a:solidFill>
                <a:latin typeface="Consolas" panose="020B0609020204030204" pitchFamily="49" charset="0"/>
              </a:rPr>
              <a:t>(name = </a:t>
            </a:r>
            <a:r>
              <a:rPr lang="en-IN" sz="1200" dirty="0">
                <a:solidFill>
                  <a:srgbClr val="2A00FF"/>
                </a:solidFill>
                <a:latin typeface="Consolas" panose="020B0609020204030204" pitchFamily="49" charset="0"/>
              </a:rPr>
              <a:t>"generator"</a:t>
            </a:r>
            <a:r>
              <a:rPr lang="en-IN" sz="1200" dirty="0">
                <a:solidFill>
                  <a:srgbClr val="000000"/>
                </a:solidFill>
                <a:latin typeface="Consolas" panose="020B0609020204030204" pitchFamily="49" charset="0"/>
              </a:rPr>
              <a:t>, strategy = </a:t>
            </a:r>
            <a:r>
              <a:rPr lang="en-IN" sz="1200" dirty="0">
                <a:solidFill>
                  <a:srgbClr val="2A00FF"/>
                </a:solidFill>
                <a:latin typeface="Consolas" panose="020B0609020204030204" pitchFamily="49" charset="0"/>
              </a:rPr>
              <a:t>"foreign"</a:t>
            </a:r>
            <a:r>
              <a:rPr lang="en-IN" sz="1200" dirty="0">
                <a:solidFill>
                  <a:srgbClr val="000000"/>
                </a:solidFill>
                <a:latin typeface="Consolas" panose="020B0609020204030204" pitchFamily="49" charset="0"/>
              </a:rPr>
              <a:t>, </a:t>
            </a:r>
          </a:p>
          <a:p>
            <a:r>
              <a:rPr lang="en-IN" sz="1200" dirty="0">
                <a:solidFill>
                  <a:srgbClr val="000000"/>
                </a:solidFill>
                <a:latin typeface="Consolas" panose="020B0609020204030204" pitchFamily="49" charset="0"/>
              </a:rPr>
              <a:t>parameters = </a:t>
            </a:r>
            <a:r>
              <a:rPr lang="en-IN" sz="1200" dirty="0">
                <a:solidFill>
                  <a:srgbClr val="646464"/>
                </a:solidFill>
                <a:latin typeface="Consolas" panose="020B0609020204030204" pitchFamily="49" charset="0"/>
              </a:rPr>
              <a:t>@Parameter</a:t>
            </a:r>
            <a:r>
              <a:rPr lang="en-IN" sz="1200" dirty="0">
                <a:solidFill>
                  <a:srgbClr val="000000"/>
                </a:solidFill>
                <a:latin typeface="Consolas" panose="020B0609020204030204" pitchFamily="49" charset="0"/>
              </a:rPr>
              <a:t>(name = </a:t>
            </a:r>
            <a:r>
              <a:rPr lang="en-IN" sz="1200" dirty="0">
                <a:solidFill>
                  <a:srgbClr val="2A00FF"/>
                </a:solidFill>
                <a:latin typeface="Consolas" panose="020B0609020204030204" pitchFamily="49" charset="0"/>
              </a:rPr>
              <a:t>"property"</a:t>
            </a:r>
            <a:r>
              <a:rPr lang="en-IN" sz="1200" dirty="0">
                <a:solidFill>
                  <a:srgbClr val="000000"/>
                </a:solidFill>
                <a:latin typeface="Consolas" panose="020B0609020204030204" pitchFamily="49" charset="0"/>
              </a:rPr>
              <a:t>, value = </a:t>
            </a:r>
            <a:r>
              <a:rPr lang="en-IN" sz="1200" dirty="0">
                <a:solidFill>
                  <a:srgbClr val="2A00FF"/>
                </a:solidFill>
                <a:latin typeface="Consolas" panose="020B0609020204030204" pitchFamily="49" charset="0"/>
              </a:rPr>
              <a:t>"stock"</a:t>
            </a:r>
            <a:r>
              <a:rPr lang="en-IN" sz="1200" dirty="0">
                <a:solidFill>
                  <a:srgbClr val="000000"/>
                </a:solidFill>
                <a:latin typeface="Consolas" panose="020B0609020204030204" pitchFamily="49" charset="0"/>
              </a:rPr>
              <a:t>))</a:t>
            </a:r>
          </a:p>
          <a:p>
            <a:r>
              <a:rPr lang="en-IN" sz="1200" dirty="0">
                <a:solidFill>
                  <a:srgbClr val="646464"/>
                </a:solidFill>
                <a:latin typeface="Consolas" panose="020B0609020204030204" pitchFamily="49" charset="0"/>
              </a:rPr>
              <a:t>@Id</a:t>
            </a:r>
          </a:p>
          <a:p>
            <a:r>
              <a:rPr lang="en-IN" sz="1200" dirty="0">
                <a:solidFill>
                  <a:srgbClr val="646464"/>
                </a:solidFill>
                <a:latin typeface="Consolas" panose="020B0609020204030204" pitchFamily="49" charset="0"/>
              </a:rPr>
              <a:t>@</a:t>
            </a:r>
            <a:r>
              <a:rPr lang="en-IN" sz="1200" dirty="0" err="1">
                <a:solidFill>
                  <a:srgbClr val="646464"/>
                </a:solidFill>
                <a:latin typeface="Consolas" panose="020B0609020204030204" pitchFamily="49" charset="0"/>
              </a:rPr>
              <a:t>GeneratedValue</a:t>
            </a:r>
            <a:r>
              <a:rPr lang="en-IN" sz="1200" dirty="0">
                <a:solidFill>
                  <a:srgbClr val="000000"/>
                </a:solidFill>
                <a:latin typeface="Consolas" panose="020B0609020204030204" pitchFamily="49" charset="0"/>
              </a:rPr>
              <a:t>(generator = </a:t>
            </a:r>
            <a:r>
              <a:rPr lang="en-IN" sz="1200" dirty="0">
                <a:solidFill>
                  <a:srgbClr val="2A00FF"/>
                </a:solidFill>
                <a:latin typeface="Consolas" panose="020B0609020204030204" pitchFamily="49" charset="0"/>
              </a:rPr>
              <a:t>"generator"</a:t>
            </a:r>
            <a:r>
              <a:rPr lang="en-IN" sz="1200" dirty="0">
                <a:solidFill>
                  <a:srgbClr val="000000"/>
                </a:solidFill>
                <a:latin typeface="Consolas" panose="020B0609020204030204" pitchFamily="49" charset="0"/>
              </a:rPr>
              <a:t>)</a:t>
            </a:r>
          </a:p>
          <a:p>
            <a:r>
              <a:rPr lang="en-IN" sz="1200" dirty="0">
                <a:solidFill>
                  <a:srgbClr val="646464"/>
                </a:solidFill>
                <a:latin typeface="Consolas" panose="020B0609020204030204" pitchFamily="49" charset="0"/>
              </a:rPr>
              <a:t>@Column</a:t>
            </a:r>
            <a:r>
              <a:rPr lang="en-IN" sz="1200" dirty="0">
                <a:solidFill>
                  <a:srgbClr val="000000"/>
                </a:solidFill>
                <a:latin typeface="Consolas" panose="020B0609020204030204" pitchFamily="49" charset="0"/>
              </a:rPr>
              <a:t>(name = </a:t>
            </a:r>
            <a:r>
              <a:rPr lang="en-IN" sz="1200" dirty="0">
                <a:solidFill>
                  <a:srgbClr val="2A00FF"/>
                </a:solidFill>
                <a:latin typeface="Consolas" panose="020B0609020204030204" pitchFamily="49" charset="0"/>
              </a:rPr>
              <a:t>"STOCK_ID"</a:t>
            </a:r>
            <a:r>
              <a:rPr lang="en-IN" sz="1200" dirty="0">
                <a:solidFill>
                  <a:srgbClr val="000000"/>
                </a:solidFill>
                <a:latin typeface="Consolas" panose="020B0609020204030204" pitchFamily="49" charset="0"/>
              </a:rPr>
              <a:t>, unique = </a:t>
            </a:r>
            <a:r>
              <a:rPr lang="en-IN" sz="1200" b="1" dirty="0">
                <a:solidFill>
                  <a:srgbClr val="7F0055"/>
                </a:solidFill>
                <a:latin typeface="Consolas" panose="020B0609020204030204" pitchFamily="49" charset="0"/>
              </a:rPr>
              <a:t>true</a:t>
            </a:r>
            <a:r>
              <a:rPr lang="en-IN" sz="1200" b="1" dirty="0">
                <a:solidFill>
                  <a:srgbClr val="000000"/>
                </a:solidFill>
                <a:latin typeface="Consolas" panose="020B0609020204030204" pitchFamily="49" charset="0"/>
              </a:rPr>
              <a:t>, nullable = </a:t>
            </a:r>
            <a:r>
              <a:rPr lang="en-IN" sz="1200" b="1" dirty="0">
                <a:solidFill>
                  <a:srgbClr val="7F0055"/>
                </a:solidFill>
                <a:latin typeface="Consolas" panose="020B0609020204030204" pitchFamily="49" charset="0"/>
              </a:rPr>
              <a:t>false</a:t>
            </a:r>
            <a:r>
              <a:rPr lang="en-IN" sz="1200" b="1" dirty="0">
                <a:solidFill>
                  <a:srgbClr val="000000"/>
                </a:solidFill>
                <a:latin typeface="Consolas" panose="020B0609020204030204" pitchFamily="49" charset="0"/>
              </a:rPr>
              <a:t>)</a:t>
            </a:r>
          </a:p>
          <a:p>
            <a:r>
              <a:rPr lang="en-IN" sz="1200" b="1" dirty="0">
                <a:solidFill>
                  <a:srgbClr val="7F0055"/>
                </a:solidFill>
                <a:latin typeface="Consolas" panose="020B0609020204030204" pitchFamily="49" charset="0"/>
              </a:rPr>
              <a:t>public</a:t>
            </a:r>
            <a:r>
              <a:rPr lang="en-IN" sz="1200" b="1" dirty="0">
                <a:solidFill>
                  <a:srgbClr val="000000"/>
                </a:solidFill>
                <a:latin typeface="Consolas" panose="020B0609020204030204" pitchFamily="49" charset="0"/>
              </a:rPr>
              <a:t> Integer </a:t>
            </a:r>
            <a:r>
              <a:rPr lang="en-IN" sz="1200" b="1" dirty="0" err="1">
                <a:solidFill>
                  <a:srgbClr val="000000"/>
                </a:solidFill>
                <a:latin typeface="Consolas" panose="020B0609020204030204" pitchFamily="49" charset="0"/>
              </a:rPr>
              <a:t>getStockId</a:t>
            </a:r>
            <a:r>
              <a:rPr lang="en-IN" sz="1200" b="1" dirty="0">
                <a:solidFill>
                  <a:srgbClr val="000000"/>
                </a:solidFill>
                <a:latin typeface="Consolas" panose="020B0609020204030204" pitchFamily="49" charset="0"/>
              </a:rPr>
              <a:t>() {</a:t>
            </a:r>
          </a:p>
          <a:p>
            <a:r>
              <a:rPr lang="en-IN" sz="1200" b="1" dirty="0">
                <a:solidFill>
                  <a:srgbClr val="7F0055"/>
                </a:solidFill>
                <a:latin typeface="Consolas" panose="020B0609020204030204" pitchFamily="49" charset="0"/>
              </a:rPr>
              <a:t>return</a:t>
            </a:r>
            <a:r>
              <a:rPr lang="en-IN" sz="1200" b="1" dirty="0">
                <a:solidFill>
                  <a:srgbClr val="000000"/>
                </a:solidFill>
                <a:latin typeface="Consolas" panose="020B0609020204030204" pitchFamily="49" charset="0"/>
              </a:rPr>
              <a:t> </a:t>
            </a:r>
            <a:r>
              <a:rPr lang="en-IN" sz="1200" b="1" dirty="0" err="1">
                <a:solidFill>
                  <a:srgbClr val="7F0055"/>
                </a:solidFill>
                <a:latin typeface="Consolas" panose="020B0609020204030204" pitchFamily="49" charset="0"/>
              </a:rPr>
              <a:t>this</a:t>
            </a:r>
            <a:r>
              <a:rPr lang="en-IN" sz="1200" b="1" dirty="0" err="1">
                <a:solidFill>
                  <a:srgbClr val="000000"/>
                </a:solidFill>
                <a:latin typeface="Consolas" panose="020B0609020204030204" pitchFamily="49" charset="0"/>
              </a:rPr>
              <a:t>.</a:t>
            </a:r>
            <a:r>
              <a:rPr lang="en-IN" sz="1200" b="1" dirty="0" err="1">
                <a:solidFill>
                  <a:srgbClr val="0000C0"/>
                </a:solidFill>
                <a:latin typeface="Consolas" panose="020B0609020204030204" pitchFamily="49" charset="0"/>
              </a:rPr>
              <a:t>stockId</a:t>
            </a:r>
            <a:r>
              <a:rPr lang="en-IN" sz="1200" b="1" dirty="0">
                <a:solidFill>
                  <a:srgbClr val="000000"/>
                </a:solidFill>
                <a:latin typeface="Consolas" panose="020B0609020204030204" pitchFamily="49" charset="0"/>
              </a:rPr>
              <a:t>;				One to one mapping</a:t>
            </a:r>
          </a:p>
          <a:p>
            <a:r>
              <a:rPr lang="en-IN" sz="1200" dirty="0">
                <a:solidFill>
                  <a:srgbClr val="000000"/>
                </a:solidFill>
                <a:latin typeface="Consolas" panose="020B0609020204030204" pitchFamily="49" charset="0"/>
              </a:rPr>
              <a:t>}</a:t>
            </a:r>
          </a:p>
          <a:p>
            <a:endParaRPr lang="en-IN" sz="1200" dirty="0">
              <a:latin typeface="Consolas" panose="020B0609020204030204" pitchFamily="49" charset="0"/>
            </a:endParaRPr>
          </a:p>
          <a:p>
            <a:r>
              <a:rPr lang="en-IN" sz="1200" b="1" dirty="0">
                <a:solidFill>
                  <a:srgbClr val="7F0055"/>
                </a:solidFill>
                <a:latin typeface="Consolas" panose="020B0609020204030204" pitchFamily="49" charset="0"/>
              </a:rPr>
              <a:t>public</a:t>
            </a:r>
            <a:r>
              <a:rPr lang="en-IN" sz="1200" b="1" dirty="0">
                <a:solidFill>
                  <a:srgbClr val="000000"/>
                </a:solidFill>
                <a:latin typeface="Consolas" panose="020B0609020204030204" pitchFamily="49" charset="0"/>
              </a:rPr>
              <a:t> </a:t>
            </a:r>
            <a:r>
              <a:rPr lang="en-IN" sz="1200" b="1" dirty="0">
                <a:solidFill>
                  <a:srgbClr val="7F0055"/>
                </a:solidFill>
                <a:latin typeface="Consolas" panose="020B0609020204030204" pitchFamily="49" charset="0"/>
              </a:rPr>
              <a:t>void</a:t>
            </a:r>
            <a:r>
              <a:rPr lang="en-IN" sz="1200" b="1" dirty="0">
                <a:solidFill>
                  <a:srgbClr val="000000"/>
                </a:solidFill>
                <a:latin typeface="Consolas" panose="020B0609020204030204" pitchFamily="49" charset="0"/>
              </a:rPr>
              <a:t> </a:t>
            </a:r>
            <a:r>
              <a:rPr lang="en-IN" sz="1200" b="1" dirty="0" err="1">
                <a:solidFill>
                  <a:srgbClr val="000000"/>
                </a:solidFill>
                <a:latin typeface="Consolas" panose="020B0609020204030204" pitchFamily="49" charset="0"/>
              </a:rPr>
              <a:t>setStockId</a:t>
            </a:r>
            <a:r>
              <a:rPr lang="en-IN" sz="1200" b="1" dirty="0">
                <a:solidFill>
                  <a:srgbClr val="000000"/>
                </a:solidFill>
                <a:latin typeface="Consolas" panose="020B0609020204030204" pitchFamily="49" charset="0"/>
              </a:rPr>
              <a:t>(Integer </a:t>
            </a:r>
            <a:r>
              <a:rPr lang="en-IN" sz="1200" b="1" dirty="0" err="1">
                <a:solidFill>
                  <a:srgbClr val="6A3E3E"/>
                </a:solidFill>
                <a:latin typeface="Consolas" panose="020B0609020204030204" pitchFamily="49" charset="0"/>
              </a:rPr>
              <a:t>stockId</a:t>
            </a:r>
            <a:r>
              <a:rPr lang="en-IN" sz="1200" b="1" dirty="0">
                <a:solidFill>
                  <a:srgbClr val="000000"/>
                </a:solidFill>
                <a:latin typeface="Consolas" panose="020B0609020204030204" pitchFamily="49" charset="0"/>
              </a:rPr>
              <a:t>) {</a:t>
            </a:r>
          </a:p>
          <a:p>
            <a:r>
              <a:rPr lang="en-IN" sz="1200" b="1" dirty="0" err="1">
                <a:solidFill>
                  <a:srgbClr val="7F0055"/>
                </a:solidFill>
                <a:latin typeface="Consolas" panose="020B0609020204030204" pitchFamily="49" charset="0"/>
              </a:rPr>
              <a:t>this</a:t>
            </a:r>
            <a:r>
              <a:rPr lang="en-IN" sz="1200" b="1" dirty="0" err="1">
                <a:solidFill>
                  <a:srgbClr val="000000"/>
                </a:solidFill>
                <a:latin typeface="Consolas" panose="020B0609020204030204" pitchFamily="49" charset="0"/>
              </a:rPr>
              <a:t>.</a:t>
            </a:r>
            <a:r>
              <a:rPr lang="en-IN" sz="1200" b="1" dirty="0" err="1">
                <a:solidFill>
                  <a:srgbClr val="0000C0"/>
                </a:solidFill>
                <a:latin typeface="Consolas" panose="020B0609020204030204" pitchFamily="49" charset="0"/>
              </a:rPr>
              <a:t>stockId</a:t>
            </a:r>
            <a:r>
              <a:rPr lang="en-IN" sz="1200" b="1" dirty="0">
                <a:solidFill>
                  <a:srgbClr val="000000"/>
                </a:solidFill>
                <a:latin typeface="Consolas" panose="020B0609020204030204" pitchFamily="49" charset="0"/>
              </a:rPr>
              <a:t> = </a:t>
            </a:r>
            <a:r>
              <a:rPr lang="en-IN" sz="1200" b="1" dirty="0" err="1">
                <a:solidFill>
                  <a:srgbClr val="6A3E3E"/>
                </a:solidFill>
                <a:latin typeface="Consolas" panose="020B0609020204030204" pitchFamily="49" charset="0"/>
              </a:rPr>
              <a:t>stockId</a:t>
            </a:r>
            <a:r>
              <a:rPr lang="en-IN" sz="1200" b="1" dirty="0">
                <a:solidFill>
                  <a:srgbClr val="000000"/>
                </a:solidFill>
                <a:latin typeface="Consolas" panose="020B0609020204030204" pitchFamily="49" charset="0"/>
              </a:rPr>
              <a:t>;</a:t>
            </a:r>
          </a:p>
          <a:p>
            <a:r>
              <a:rPr lang="en-IN" sz="1200" dirty="0">
                <a:solidFill>
                  <a:srgbClr val="000000"/>
                </a:solidFill>
                <a:latin typeface="Consolas" panose="020B0609020204030204" pitchFamily="49" charset="0"/>
              </a:rPr>
              <a:t>}</a:t>
            </a:r>
          </a:p>
          <a:p>
            <a:endParaRPr lang="en-IN" sz="1200" dirty="0">
              <a:latin typeface="Consolas" panose="020B0609020204030204" pitchFamily="49" charset="0"/>
            </a:endParaRPr>
          </a:p>
          <a:p>
            <a:r>
              <a:rPr lang="en-IN" sz="1200" dirty="0">
                <a:solidFill>
                  <a:srgbClr val="646464"/>
                </a:solidFill>
                <a:latin typeface="Consolas" panose="020B0609020204030204" pitchFamily="49" charset="0"/>
              </a:rPr>
              <a:t>@</a:t>
            </a:r>
            <a:r>
              <a:rPr lang="en-IN" sz="1200" dirty="0" err="1">
                <a:solidFill>
                  <a:srgbClr val="646464"/>
                </a:solidFill>
                <a:latin typeface="Consolas" panose="020B0609020204030204" pitchFamily="49" charset="0"/>
              </a:rPr>
              <a:t>OneToOne</a:t>
            </a:r>
            <a:r>
              <a:rPr lang="en-IN" sz="1200" dirty="0">
                <a:solidFill>
                  <a:srgbClr val="000000"/>
                </a:solidFill>
                <a:latin typeface="Consolas" panose="020B0609020204030204" pitchFamily="49" charset="0"/>
              </a:rPr>
              <a:t>(fetch = </a:t>
            </a:r>
            <a:r>
              <a:rPr lang="en-IN" sz="1200" dirty="0" err="1">
                <a:solidFill>
                  <a:srgbClr val="000000"/>
                </a:solidFill>
                <a:latin typeface="Consolas" panose="020B0609020204030204" pitchFamily="49" charset="0"/>
              </a:rPr>
              <a:t>FetchType.</a:t>
            </a:r>
            <a:r>
              <a:rPr lang="en-IN" sz="1200" b="1" i="1" dirty="0" err="1">
                <a:solidFill>
                  <a:srgbClr val="0000C0"/>
                </a:solidFill>
                <a:latin typeface="Consolas" panose="020B0609020204030204" pitchFamily="49" charset="0"/>
              </a:rPr>
              <a:t>LAZY</a:t>
            </a:r>
            <a:r>
              <a:rPr lang="en-IN" sz="1200" b="1" i="1" dirty="0">
                <a:solidFill>
                  <a:srgbClr val="000000"/>
                </a:solidFill>
                <a:latin typeface="Consolas" panose="020B0609020204030204" pitchFamily="49" charset="0"/>
              </a:rPr>
              <a:t>)</a:t>
            </a:r>
          </a:p>
          <a:p>
            <a:r>
              <a:rPr lang="en-IN" sz="1200" dirty="0">
                <a:solidFill>
                  <a:srgbClr val="646464"/>
                </a:solidFill>
                <a:latin typeface="Consolas" panose="020B0609020204030204" pitchFamily="49" charset="0"/>
              </a:rPr>
              <a:t>@</a:t>
            </a:r>
            <a:r>
              <a:rPr lang="en-IN" sz="1200" dirty="0" err="1">
                <a:solidFill>
                  <a:srgbClr val="646464"/>
                </a:solidFill>
                <a:latin typeface="Consolas" panose="020B0609020204030204" pitchFamily="49" charset="0"/>
              </a:rPr>
              <a:t>PrimaryKeyJoinColumn</a:t>
            </a:r>
            <a:endParaRPr lang="en-IN" sz="1200" dirty="0">
              <a:solidFill>
                <a:srgbClr val="646464"/>
              </a:solidFill>
              <a:latin typeface="Consolas" panose="020B0609020204030204" pitchFamily="49" charset="0"/>
            </a:endParaRPr>
          </a:p>
          <a:p>
            <a:r>
              <a:rPr lang="en-IN" sz="1200" b="1" dirty="0">
                <a:solidFill>
                  <a:srgbClr val="7F0055"/>
                </a:solidFill>
                <a:latin typeface="Consolas" panose="020B0609020204030204" pitchFamily="49" charset="0"/>
              </a:rPr>
              <a:t>public</a:t>
            </a:r>
            <a:r>
              <a:rPr lang="en-IN" sz="1200" b="1" dirty="0">
                <a:solidFill>
                  <a:srgbClr val="000000"/>
                </a:solidFill>
                <a:latin typeface="Consolas" panose="020B0609020204030204" pitchFamily="49" charset="0"/>
              </a:rPr>
              <a:t> Stock </a:t>
            </a:r>
            <a:r>
              <a:rPr lang="en-IN" sz="1200" b="1" dirty="0" err="1">
                <a:solidFill>
                  <a:srgbClr val="000000"/>
                </a:solidFill>
                <a:latin typeface="Consolas" panose="020B0609020204030204" pitchFamily="49" charset="0"/>
              </a:rPr>
              <a:t>getStock</a:t>
            </a:r>
            <a:r>
              <a:rPr lang="en-IN" sz="1200" b="1" dirty="0">
                <a:solidFill>
                  <a:srgbClr val="000000"/>
                </a:solidFill>
                <a:latin typeface="Consolas" panose="020B0609020204030204" pitchFamily="49" charset="0"/>
              </a:rPr>
              <a:t>() {</a:t>
            </a:r>
          </a:p>
          <a:p>
            <a:r>
              <a:rPr lang="en-IN" sz="1200" b="1" dirty="0">
                <a:solidFill>
                  <a:srgbClr val="7F0055"/>
                </a:solidFill>
                <a:latin typeface="Consolas" panose="020B0609020204030204" pitchFamily="49" charset="0"/>
              </a:rPr>
              <a:t>return</a:t>
            </a:r>
            <a:r>
              <a:rPr lang="en-IN" sz="1200" b="1" dirty="0">
                <a:solidFill>
                  <a:srgbClr val="000000"/>
                </a:solidFill>
                <a:latin typeface="Consolas" panose="020B0609020204030204" pitchFamily="49" charset="0"/>
              </a:rPr>
              <a:t> </a:t>
            </a:r>
            <a:r>
              <a:rPr lang="en-IN" sz="1200" b="1" dirty="0" err="1">
                <a:solidFill>
                  <a:srgbClr val="7F0055"/>
                </a:solidFill>
                <a:latin typeface="Consolas" panose="020B0609020204030204" pitchFamily="49" charset="0"/>
              </a:rPr>
              <a:t>this</a:t>
            </a:r>
            <a:r>
              <a:rPr lang="en-IN" sz="1200" b="1" dirty="0" err="1">
                <a:solidFill>
                  <a:srgbClr val="000000"/>
                </a:solidFill>
                <a:latin typeface="Consolas" panose="020B0609020204030204" pitchFamily="49" charset="0"/>
              </a:rPr>
              <a:t>.</a:t>
            </a:r>
            <a:r>
              <a:rPr lang="en-IN" sz="1200" b="1" dirty="0" err="1">
                <a:solidFill>
                  <a:srgbClr val="0000C0"/>
                </a:solidFill>
                <a:latin typeface="Consolas" panose="020B0609020204030204" pitchFamily="49" charset="0"/>
              </a:rPr>
              <a:t>stock</a:t>
            </a:r>
            <a:r>
              <a:rPr lang="en-IN" sz="1200" b="1" dirty="0">
                <a:solidFill>
                  <a:srgbClr val="000000"/>
                </a:solidFill>
                <a:latin typeface="Consolas" panose="020B0609020204030204" pitchFamily="49" charset="0"/>
              </a:rPr>
              <a:t>;</a:t>
            </a:r>
          </a:p>
          <a:p>
            <a:r>
              <a:rPr lang="en-IN" sz="1200" dirty="0">
                <a:solidFill>
                  <a:srgbClr val="000000"/>
                </a:solidFill>
                <a:latin typeface="Consolas" panose="020B0609020204030204" pitchFamily="49" charset="0"/>
              </a:rPr>
              <a:t>}</a:t>
            </a:r>
          </a:p>
          <a:p>
            <a:endParaRPr lang="en-IN" sz="1200" dirty="0">
              <a:latin typeface="Consolas" panose="020B0609020204030204" pitchFamily="49" charset="0"/>
            </a:endParaRPr>
          </a:p>
        </p:txBody>
      </p:sp>
      <p:sp>
        <p:nvSpPr>
          <p:cNvPr id="3" name="Oval 2">
            <a:extLst>
              <a:ext uri="{FF2B5EF4-FFF2-40B4-BE49-F238E27FC236}">
                <a16:creationId xmlns:a16="http://schemas.microsoft.com/office/drawing/2014/main" id="{E66E9485-5158-4FB0-BC17-A1CF72F638EA}"/>
              </a:ext>
            </a:extLst>
          </p:cNvPr>
          <p:cNvSpPr/>
          <p:nvPr/>
        </p:nvSpPr>
        <p:spPr>
          <a:xfrm>
            <a:off x="228600" y="5029200"/>
            <a:ext cx="3352800" cy="15240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5" name="Straight Arrow Connector 4">
            <a:extLst>
              <a:ext uri="{FF2B5EF4-FFF2-40B4-BE49-F238E27FC236}">
                <a16:creationId xmlns:a16="http://schemas.microsoft.com/office/drawing/2014/main" id="{C4E619CD-0BBD-4E25-AF4C-85590FBDB688}"/>
              </a:ext>
            </a:extLst>
          </p:cNvPr>
          <p:cNvCxnSpPr>
            <a:cxnSpLocks/>
          </p:cNvCxnSpPr>
          <p:nvPr/>
        </p:nvCxnSpPr>
        <p:spPr>
          <a:xfrm flipV="1">
            <a:off x="3467100" y="4533900"/>
            <a:ext cx="1600200" cy="990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064681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Mapping Types Cont..</a:t>
            </a:r>
          </a:p>
        </p:txBody>
      </p:sp>
      <p:sp>
        <p:nvSpPr>
          <p:cNvPr id="7" name="Rectangle 6">
            <a:extLst>
              <a:ext uri="{FF2B5EF4-FFF2-40B4-BE49-F238E27FC236}">
                <a16:creationId xmlns:a16="http://schemas.microsoft.com/office/drawing/2014/main" id="{C98201BF-4C1B-4549-B992-8163916D74BA}"/>
              </a:ext>
            </a:extLst>
          </p:cNvPr>
          <p:cNvSpPr/>
          <p:nvPr/>
        </p:nvSpPr>
        <p:spPr>
          <a:xfrm>
            <a:off x="457200" y="1066800"/>
            <a:ext cx="6324600" cy="5909310"/>
          </a:xfrm>
          <a:prstGeom prst="rect">
            <a:avLst/>
          </a:prstGeom>
        </p:spPr>
        <p:txBody>
          <a:bodyPr wrap="square">
            <a:spAutoFit/>
          </a:bodyPr>
          <a:lstStyle/>
          <a:p>
            <a:r>
              <a:rPr lang="en-IN" sz="1400" b="1" dirty="0">
                <a:solidFill>
                  <a:srgbClr val="7F0055"/>
                </a:solidFill>
                <a:latin typeface="Consolas" panose="020B0609020204030204" pitchFamily="49" charset="0"/>
              </a:rPr>
              <a:t>public</a:t>
            </a:r>
            <a:r>
              <a:rPr lang="en-IN" sz="1400" b="1" dirty="0">
                <a:solidFill>
                  <a:srgbClr val="000000"/>
                </a:solidFill>
                <a:latin typeface="Consolas" panose="020B0609020204030204" pitchFamily="49" charset="0"/>
              </a:rPr>
              <a:t> </a:t>
            </a:r>
            <a:r>
              <a:rPr lang="en-IN" sz="1400" b="1" dirty="0">
                <a:solidFill>
                  <a:srgbClr val="7F0055"/>
                </a:solidFill>
                <a:latin typeface="Consolas" panose="020B0609020204030204" pitchFamily="49" charset="0"/>
              </a:rPr>
              <a:t>void</a:t>
            </a:r>
            <a:r>
              <a:rPr lang="en-IN" sz="1400" b="1" dirty="0">
                <a:solidFill>
                  <a:srgbClr val="000000"/>
                </a:solidFill>
                <a:latin typeface="Consolas" panose="020B0609020204030204" pitchFamily="49" charset="0"/>
              </a:rPr>
              <a:t> </a:t>
            </a:r>
            <a:r>
              <a:rPr lang="en-IN" sz="1400" b="1" dirty="0" err="1">
                <a:solidFill>
                  <a:srgbClr val="000000"/>
                </a:solidFill>
                <a:latin typeface="Consolas" panose="020B0609020204030204" pitchFamily="49" charset="0"/>
              </a:rPr>
              <a:t>setStock</a:t>
            </a:r>
            <a:r>
              <a:rPr lang="en-IN" sz="1400" b="1" dirty="0">
                <a:solidFill>
                  <a:srgbClr val="000000"/>
                </a:solidFill>
                <a:latin typeface="Consolas" panose="020B0609020204030204" pitchFamily="49" charset="0"/>
              </a:rPr>
              <a:t>(Stock </a:t>
            </a:r>
            <a:r>
              <a:rPr lang="en-IN" sz="1400" b="1" dirty="0">
                <a:solidFill>
                  <a:srgbClr val="6A3E3E"/>
                </a:solidFill>
                <a:latin typeface="Consolas" panose="020B0609020204030204" pitchFamily="49" charset="0"/>
              </a:rPr>
              <a:t>stock</a:t>
            </a:r>
            <a:r>
              <a:rPr lang="en-IN" sz="1400" b="1" dirty="0">
                <a:solidFill>
                  <a:srgbClr val="000000"/>
                </a:solidFill>
                <a:latin typeface="Consolas" panose="020B0609020204030204" pitchFamily="49" charset="0"/>
              </a:rPr>
              <a:t>) {</a:t>
            </a:r>
          </a:p>
          <a:p>
            <a:r>
              <a:rPr lang="en-IN" sz="1400" b="1" dirty="0" err="1">
                <a:solidFill>
                  <a:srgbClr val="7F0055"/>
                </a:solidFill>
                <a:latin typeface="Consolas" panose="020B0609020204030204" pitchFamily="49" charset="0"/>
              </a:rPr>
              <a:t>this</a:t>
            </a:r>
            <a:r>
              <a:rPr lang="en-IN" sz="1400" b="1" dirty="0" err="1">
                <a:solidFill>
                  <a:srgbClr val="000000"/>
                </a:solidFill>
                <a:latin typeface="Consolas" panose="020B0609020204030204" pitchFamily="49" charset="0"/>
              </a:rPr>
              <a:t>.</a:t>
            </a:r>
            <a:r>
              <a:rPr lang="en-IN" sz="1400" b="1" dirty="0" err="1">
                <a:solidFill>
                  <a:srgbClr val="0000C0"/>
                </a:solidFill>
                <a:latin typeface="Consolas" panose="020B0609020204030204" pitchFamily="49" charset="0"/>
              </a:rPr>
              <a:t>stock</a:t>
            </a:r>
            <a:r>
              <a:rPr lang="en-IN" sz="1400" b="1" dirty="0">
                <a:solidFill>
                  <a:srgbClr val="000000"/>
                </a:solidFill>
                <a:latin typeface="Consolas" panose="020B0609020204030204" pitchFamily="49" charset="0"/>
              </a:rPr>
              <a:t> = </a:t>
            </a:r>
            <a:r>
              <a:rPr lang="en-IN" sz="1400" b="1" dirty="0">
                <a:solidFill>
                  <a:srgbClr val="6A3E3E"/>
                </a:solidFill>
                <a:latin typeface="Consolas" panose="020B0609020204030204" pitchFamily="49" charset="0"/>
              </a:rPr>
              <a:t>stock</a:t>
            </a:r>
            <a:r>
              <a:rPr lang="en-IN" sz="1400" b="1" dirty="0">
                <a:solidFill>
                  <a:srgbClr val="000000"/>
                </a:solidFill>
                <a:latin typeface="Consolas" panose="020B0609020204030204" pitchFamily="49" charset="0"/>
              </a:rPr>
              <a:t>;</a:t>
            </a:r>
          </a:p>
          <a:p>
            <a:r>
              <a:rPr lang="en-IN" sz="1400" dirty="0">
                <a:solidFill>
                  <a:srgbClr val="000000"/>
                </a:solidFill>
                <a:latin typeface="Consolas" panose="020B0609020204030204" pitchFamily="49" charset="0"/>
              </a:rPr>
              <a:t>}</a:t>
            </a:r>
          </a:p>
          <a:p>
            <a:endParaRPr lang="en-IN" sz="1400" dirty="0">
              <a:latin typeface="Consolas" panose="020B0609020204030204" pitchFamily="49" charset="0"/>
            </a:endParaRPr>
          </a:p>
          <a:p>
            <a:r>
              <a:rPr lang="en-IN" sz="1400" dirty="0">
                <a:solidFill>
                  <a:srgbClr val="646464"/>
                </a:solidFill>
                <a:latin typeface="Consolas" panose="020B0609020204030204" pitchFamily="49" charset="0"/>
              </a:rPr>
              <a:t>@Column</a:t>
            </a:r>
            <a:r>
              <a:rPr lang="en-IN" sz="1400" dirty="0">
                <a:solidFill>
                  <a:srgbClr val="000000"/>
                </a:solidFill>
                <a:latin typeface="Consolas" panose="020B0609020204030204" pitchFamily="49" charset="0"/>
              </a:rPr>
              <a:t>(name = </a:t>
            </a:r>
            <a:r>
              <a:rPr lang="en-IN" sz="1400" dirty="0">
                <a:solidFill>
                  <a:srgbClr val="2A00FF"/>
                </a:solidFill>
                <a:latin typeface="Consolas" panose="020B0609020204030204" pitchFamily="49" charset="0"/>
              </a:rPr>
              <a:t>"COMP_NAME"</a:t>
            </a:r>
            <a:r>
              <a:rPr lang="en-IN" sz="1400" dirty="0">
                <a:solidFill>
                  <a:srgbClr val="000000"/>
                </a:solidFill>
                <a:latin typeface="Consolas" panose="020B0609020204030204" pitchFamily="49" charset="0"/>
              </a:rPr>
              <a:t>, nullable = </a:t>
            </a:r>
            <a:r>
              <a:rPr lang="en-IN" sz="1400" b="1" dirty="0">
                <a:solidFill>
                  <a:srgbClr val="7F0055"/>
                </a:solidFill>
                <a:latin typeface="Consolas" panose="020B0609020204030204" pitchFamily="49" charset="0"/>
              </a:rPr>
              <a:t>false</a:t>
            </a:r>
            <a:r>
              <a:rPr lang="en-IN" sz="1400" b="1" dirty="0">
                <a:solidFill>
                  <a:srgbClr val="000000"/>
                </a:solidFill>
                <a:latin typeface="Consolas" panose="020B0609020204030204" pitchFamily="49" charset="0"/>
              </a:rPr>
              <a:t>, length = 100)</a:t>
            </a:r>
          </a:p>
          <a:p>
            <a:r>
              <a:rPr lang="en-IN" sz="1400" b="1" dirty="0">
                <a:solidFill>
                  <a:srgbClr val="7F0055"/>
                </a:solidFill>
                <a:latin typeface="Consolas" panose="020B0609020204030204" pitchFamily="49" charset="0"/>
              </a:rPr>
              <a:t>public</a:t>
            </a:r>
            <a:r>
              <a:rPr lang="en-IN" sz="1400" b="1" dirty="0">
                <a:solidFill>
                  <a:srgbClr val="000000"/>
                </a:solidFill>
                <a:latin typeface="Consolas" panose="020B0609020204030204" pitchFamily="49" charset="0"/>
              </a:rPr>
              <a:t> String </a:t>
            </a:r>
            <a:r>
              <a:rPr lang="en-IN" sz="1400" b="1" dirty="0" err="1">
                <a:solidFill>
                  <a:srgbClr val="000000"/>
                </a:solidFill>
                <a:latin typeface="Consolas" panose="020B0609020204030204" pitchFamily="49" charset="0"/>
              </a:rPr>
              <a:t>getCompName</a:t>
            </a:r>
            <a:r>
              <a:rPr lang="en-IN" sz="1400" b="1" dirty="0">
                <a:solidFill>
                  <a:srgbClr val="000000"/>
                </a:solidFill>
                <a:latin typeface="Consolas" panose="020B0609020204030204" pitchFamily="49" charset="0"/>
              </a:rPr>
              <a:t>() {</a:t>
            </a:r>
          </a:p>
          <a:p>
            <a:r>
              <a:rPr lang="en-IN" sz="1400" b="1" dirty="0">
                <a:solidFill>
                  <a:srgbClr val="7F0055"/>
                </a:solidFill>
                <a:latin typeface="Consolas" panose="020B0609020204030204" pitchFamily="49" charset="0"/>
              </a:rPr>
              <a:t>return</a:t>
            </a:r>
            <a:r>
              <a:rPr lang="en-IN" sz="1400" b="1" dirty="0">
                <a:solidFill>
                  <a:srgbClr val="000000"/>
                </a:solidFill>
                <a:latin typeface="Consolas" panose="020B0609020204030204" pitchFamily="49" charset="0"/>
              </a:rPr>
              <a:t> </a:t>
            </a:r>
            <a:r>
              <a:rPr lang="en-IN" sz="1400" b="1" dirty="0" err="1">
                <a:solidFill>
                  <a:srgbClr val="7F0055"/>
                </a:solidFill>
                <a:latin typeface="Consolas" panose="020B0609020204030204" pitchFamily="49" charset="0"/>
              </a:rPr>
              <a:t>this</a:t>
            </a:r>
            <a:r>
              <a:rPr lang="en-IN" sz="1400" b="1" dirty="0" err="1">
                <a:solidFill>
                  <a:srgbClr val="000000"/>
                </a:solidFill>
                <a:latin typeface="Consolas" panose="020B0609020204030204" pitchFamily="49" charset="0"/>
              </a:rPr>
              <a:t>.</a:t>
            </a:r>
            <a:r>
              <a:rPr lang="en-IN" sz="1400" b="1" dirty="0" err="1">
                <a:solidFill>
                  <a:srgbClr val="0000C0"/>
                </a:solidFill>
                <a:latin typeface="Consolas" panose="020B0609020204030204" pitchFamily="49" charset="0"/>
              </a:rPr>
              <a:t>compName</a:t>
            </a:r>
            <a:r>
              <a:rPr lang="en-IN" sz="1400" b="1" dirty="0">
                <a:solidFill>
                  <a:srgbClr val="000000"/>
                </a:solidFill>
                <a:latin typeface="Consolas" panose="020B0609020204030204" pitchFamily="49" charset="0"/>
              </a:rPr>
              <a:t>;</a:t>
            </a:r>
          </a:p>
          <a:p>
            <a:r>
              <a:rPr lang="en-IN" sz="1400" dirty="0">
                <a:solidFill>
                  <a:srgbClr val="000000"/>
                </a:solidFill>
                <a:latin typeface="Consolas" panose="020B0609020204030204" pitchFamily="49" charset="0"/>
              </a:rPr>
              <a:t>}</a:t>
            </a:r>
          </a:p>
          <a:p>
            <a:endParaRPr lang="en-IN" sz="1400" dirty="0">
              <a:latin typeface="Consolas" panose="020B0609020204030204" pitchFamily="49" charset="0"/>
            </a:endParaRPr>
          </a:p>
          <a:p>
            <a:r>
              <a:rPr lang="en-IN" sz="1400" b="1" dirty="0">
                <a:solidFill>
                  <a:srgbClr val="7F0055"/>
                </a:solidFill>
                <a:latin typeface="Consolas" panose="020B0609020204030204" pitchFamily="49" charset="0"/>
              </a:rPr>
              <a:t>public</a:t>
            </a:r>
            <a:r>
              <a:rPr lang="en-IN" sz="1400" b="1" dirty="0">
                <a:solidFill>
                  <a:srgbClr val="000000"/>
                </a:solidFill>
                <a:latin typeface="Consolas" panose="020B0609020204030204" pitchFamily="49" charset="0"/>
              </a:rPr>
              <a:t> </a:t>
            </a:r>
            <a:r>
              <a:rPr lang="en-IN" sz="1400" b="1" dirty="0">
                <a:solidFill>
                  <a:srgbClr val="7F0055"/>
                </a:solidFill>
                <a:latin typeface="Consolas" panose="020B0609020204030204" pitchFamily="49" charset="0"/>
              </a:rPr>
              <a:t>void</a:t>
            </a:r>
            <a:r>
              <a:rPr lang="en-IN" sz="1400" b="1" dirty="0">
                <a:solidFill>
                  <a:srgbClr val="000000"/>
                </a:solidFill>
                <a:latin typeface="Consolas" panose="020B0609020204030204" pitchFamily="49" charset="0"/>
              </a:rPr>
              <a:t> </a:t>
            </a:r>
            <a:r>
              <a:rPr lang="en-IN" sz="1400" b="1" dirty="0" err="1">
                <a:solidFill>
                  <a:srgbClr val="000000"/>
                </a:solidFill>
                <a:latin typeface="Consolas" panose="020B0609020204030204" pitchFamily="49" charset="0"/>
              </a:rPr>
              <a:t>setCompName</a:t>
            </a:r>
            <a:r>
              <a:rPr lang="en-IN" sz="1400" b="1" dirty="0">
                <a:solidFill>
                  <a:srgbClr val="000000"/>
                </a:solidFill>
                <a:latin typeface="Consolas" panose="020B0609020204030204" pitchFamily="49" charset="0"/>
              </a:rPr>
              <a:t>(String </a:t>
            </a:r>
            <a:r>
              <a:rPr lang="en-IN" sz="1400" b="1" dirty="0" err="1">
                <a:solidFill>
                  <a:srgbClr val="6A3E3E"/>
                </a:solidFill>
                <a:latin typeface="Consolas" panose="020B0609020204030204" pitchFamily="49" charset="0"/>
              </a:rPr>
              <a:t>compName</a:t>
            </a:r>
            <a:r>
              <a:rPr lang="en-IN" sz="1400" b="1" dirty="0">
                <a:solidFill>
                  <a:srgbClr val="000000"/>
                </a:solidFill>
                <a:latin typeface="Consolas" panose="020B0609020204030204" pitchFamily="49" charset="0"/>
              </a:rPr>
              <a:t>) {</a:t>
            </a:r>
          </a:p>
          <a:p>
            <a:r>
              <a:rPr lang="en-IN" sz="1400" b="1" dirty="0" err="1">
                <a:solidFill>
                  <a:srgbClr val="7F0055"/>
                </a:solidFill>
                <a:latin typeface="Consolas" panose="020B0609020204030204" pitchFamily="49" charset="0"/>
              </a:rPr>
              <a:t>this</a:t>
            </a:r>
            <a:r>
              <a:rPr lang="en-IN" sz="1400" b="1" dirty="0" err="1">
                <a:solidFill>
                  <a:srgbClr val="000000"/>
                </a:solidFill>
                <a:latin typeface="Consolas" panose="020B0609020204030204" pitchFamily="49" charset="0"/>
              </a:rPr>
              <a:t>.</a:t>
            </a:r>
            <a:r>
              <a:rPr lang="en-IN" sz="1400" b="1" dirty="0" err="1">
                <a:solidFill>
                  <a:srgbClr val="0000C0"/>
                </a:solidFill>
                <a:latin typeface="Consolas" panose="020B0609020204030204" pitchFamily="49" charset="0"/>
              </a:rPr>
              <a:t>compName</a:t>
            </a:r>
            <a:r>
              <a:rPr lang="en-IN" sz="1400" b="1" dirty="0">
                <a:solidFill>
                  <a:srgbClr val="000000"/>
                </a:solidFill>
                <a:latin typeface="Consolas" panose="020B0609020204030204" pitchFamily="49" charset="0"/>
              </a:rPr>
              <a:t> = </a:t>
            </a:r>
            <a:r>
              <a:rPr lang="en-IN" sz="1400" b="1" dirty="0" err="1">
                <a:solidFill>
                  <a:srgbClr val="6A3E3E"/>
                </a:solidFill>
                <a:latin typeface="Consolas" panose="020B0609020204030204" pitchFamily="49" charset="0"/>
              </a:rPr>
              <a:t>compName</a:t>
            </a:r>
            <a:r>
              <a:rPr lang="en-IN" sz="1400" b="1" dirty="0">
                <a:solidFill>
                  <a:srgbClr val="000000"/>
                </a:solidFill>
                <a:latin typeface="Consolas" panose="020B0609020204030204" pitchFamily="49" charset="0"/>
              </a:rPr>
              <a:t>;</a:t>
            </a:r>
          </a:p>
          <a:p>
            <a:r>
              <a:rPr lang="en-IN" sz="1400" dirty="0">
                <a:solidFill>
                  <a:srgbClr val="000000"/>
                </a:solidFill>
                <a:latin typeface="Consolas" panose="020B0609020204030204" pitchFamily="49" charset="0"/>
              </a:rPr>
              <a:t>}</a:t>
            </a:r>
          </a:p>
          <a:p>
            <a:endParaRPr lang="en-IN" sz="1400" dirty="0">
              <a:latin typeface="Consolas" panose="020B0609020204030204" pitchFamily="49" charset="0"/>
            </a:endParaRPr>
          </a:p>
          <a:p>
            <a:r>
              <a:rPr lang="en-IN" sz="1400" dirty="0">
                <a:solidFill>
                  <a:srgbClr val="646464"/>
                </a:solidFill>
                <a:latin typeface="Consolas" panose="020B0609020204030204" pitchFamily="49" charset="0"/>
              </a:rPr>
              <a:t>@Column</a:t>
            </a:r>
            <a:r>
              <a:rPr lang="en-IN" sz="1400" dirty="0">
                <a:solidFill>
                  <a:srgbClr val="000000"/>
                </a:solidFill>
                <a:latin typeface="Consolas" panose="020B0609020204030204" pitchFamily="49" charset="0"/>
              </a:rPr>
              <a:t>(name = </a:t>
            </a:r>
            <a:r>
              <a:rPr lang="en-IN" sz="1400" dirty="0">
                <a:solidFill>
                  <a:srgbClr val="2A00FF"/>
                </a:solidFill>
                <a:latin typeface="Consolas" panose="020B0609020204030204" pitchFamily="49" charset="0"/>
              </a:rPr>
              <a:t>"COMP_DESC"</a:t>
            </a:r>
            <a:r>
              <a:rPr lang="en-IN" sz="1400" dirty="0">
                <a:solidFill>
                  <a:srgbClr val="000000"/>
                </a:solidFill>
                <a:latin typeface="Consolas" panose="020B0609020204030204" pitchFamily="49" charset="0"/>
              </a:rPr>
              <a:t>, nullable = </a:t>
            </a:r>
            <a:r>
              <a:rPr lang="en-IN" sz="1400" b="1" dirty="0">
                <a:solidFill>
                  <a:srgbClr val="7F0055"/>
                </a:solidFill>
                <a:latin typeface="Consolas" panose="020B0609020204030204" pitchFamily="49" charset="0"/>
              </a:rPr>
              <a:t>false</a:t>
            </a:r>
            <a:r>
              <a:rPr lang="en-IN" sz="1400" b="1" dirty="0">
                <a:solidFill>
                  <a:srgbClr val="000000"/>
                </a:solidFill>
                <a:latin typeface="Consolas" panose="020B0609020204030204" pitchFamily="49" charset="0"/>
              </a:rPr>
              <a:t>)</a:t>
            </a:r>
          </a:p>
          <a:p>
            <a:r>
              <a:rPr lang="en-IN" sz="1400" b="1" dirty="0">
                <a:solidFill>
                  <a:srgbClr val="7F0055"/>
                </a:solidFill>
                <a:latin typeface="Consolas" panose="020B0609020204030204" pitchFamily="49" charset="0"/>
              </a:rPr>
              <a:t>public</a:t>
            </a:r>
            <a:r>
              <a:rPr lang="en-IN" sz="1400" b="1" dirty="0">
                <a:solidFill>
                  <a:srgbClr val="000000"/>
                </a:solidFill>
                <a:latin typeface="Consolas" panose="020B0609020204030204" pitchFamily="49" charset="0"/>
              </a:rPr>
              <a:t> String </a:t>
            </a:r>
            <a:r>
              <a:rPr lang="en-IN" sz="1400" b="1" dirty="0" err="1">
                <a:solidFill>
                  <a:srgbClr val="000000"/>
                </a:solidFill>
                <a:latin typeface="Consolas" panose="020B0609020204030204" pitchFamily="49" charset="0"/>
              </a:rPr>
              <a:t>getCompDesc</a:t>
            </a:r>
            <a:r>
              <a:rPr lang="en-IN" sz="1400" b="1" dirty="0">
                <a:solidFill>
                  <a:srgbClr val="000000"/>
                </a:solidFill>
                <a:latin typeface="Consolas" panose="020B0609020204030204" pitchFamily="49" charset="0"/>
              </a:rPr>
              <a:t>() {</a:t>
            </a:r>
          </a:p>
          <a:p>
            <a:r>
              <a:rPr lang="en-IN" sz="1400" b="1" dirty="0">
                <a:solidFill>
                  <a:srgbClr val="7F0055"/>
                </a:solidFill>
                <a:latin typeface="Consolas" panose="020B0609020204030204" pitchFamily="49" charset="0"/>
              </a:rPr>
              <a:t>return</a:t>
            </a:r>
            <a:r>
              <a:rPr lang="en-IN" sz="1400" b="1" dirty="0">
                <a:solidFill>
                  <a:srgbClr val="000000"/>
                </a:solidFill>
                <a:latin typeface="Consolas" panose="020B0609020204030204" pitchFamily="49" charset="0"/>
              </a:rPr>
              <a:t> </a:t>
            </a:r>
            <a:r>
              <a:rPr lang="en-IN" sz="1400" b="1" dirty="0" err="1">
                <a:solidFill>
                  <a:srgbClr val="7F0055"/>
                </a:solidFill>
                <a:latin typeface="Consolas" panose="020B0609020204030204" pitchFamily="49" charset="0"/>
              </a:rPr>
              <a:t>this</a:t>
            </a:r>
            <a:r>
              <a:rPr lang="en-IN" sz="1400" b="1" dirty="0" err="1">
                <a:solidFill>
                  <a:srgbClr val="000000"/>
                </a:solidFill>
                <a:latin typeface="Consolas" panose="020B0609020204030204" pitchFamily="49" charset="0"/>
              </a:rPr>
              <a:t>.</a:t>
            </a:r>
            <a:r>
              <a:rPr lang="en-IN" sz="1400" b="1" dirty="0" err="1">
                <a:solidFill>
                  <a:srgbClr val="0000C0"/>
                </a:solidFill>
                <a:latin typeface="Consolas" panose="020B0609020204030204" pitchFamily="49" charset="0"/>
              </a:rPr>
              <a:t>compDesc</a:t>
            </a:r>
            <a:r>
              <a:rPr lang="en-IN" sz="1400" b="1" dirty="0">
                <a:solidFill>
                  <a:srgbClr val="000000"/>
                </a:solidFill>
                <a:latin typeface="Consolas" panose="020B0609020204030204" pitchFamily="49" charset="0"/>
              </a:rPr>
              <a:t>;</a:t>
            </a:r>
          </a:p>
          <a:p>
            <a:r>
              <a:rPr lang="en-IN" sz="1400" dirty="0">
                <a:solidFill>
                  <a:srgbClr val="000000"/>
                </a:solidFill>
                <a:latin typeface="Consolas" panose="020B0609020204030204" pitchFamily="49" charset="0"/>
              </a:rPr>
              <a:t>}</a:t>
            </a:r>
          </a:p>
          <a:p>
            <a:endParaRPr lang="en-IN" sz="1400" dirty="0">
              <a:latin typeface="Consolas" panose="020B0609020204030204" pitchFamily="49" charset="0"/>
            </a:endParaRPr>
          </a:p>
          <a:p>
            <a:r>
              <a:rPr lang="en-IN" sz="1400" b="1" dirty="0">
                <a:solidFill>
                  <a:srgbClr val="7F0055"/>
                </a:solidFill>
                <a:latin typeface="Consolas" panose="020B0609020204030204" pitchFamily="49" charset="0"/>
              </a:rPr>
              <a:t>public</a:t>
            </a:r>
            <a:r>
              <a:rPr lang="en-IN" sz="1400" b="1" dirty="0">
                <a:solidFill>
                  <a:srgbClr val="000000"/>
                </a:solidFill>
                <a:latin typeface="Consolas" panose="020B0609020204030204" pitchFamily="49" charset="0"/>
              </a:rPr>
              <a:t> </a:t>
            </a:r>
            <a:r>
              <a:rPr lang="en-IN" sz="1400" b="1" dirty="0">
                <a:solidFill>
                  <a:srgbClr val="7F0055"/>
                </a:solidFill>
                <a:latin typeface="Consolas" panose="020B0609020204030204" pitchFamily="49" charset="0"/>
              </a:rPr>
              <a:t>void</a:t>
            </a:r>
            <a:r>
              <a:rPr lang="en-IN" sz="1400" b="1" dirty="0">
                <a:solidFill>
                  <a:srgbClr val="000000"/>
                </a:solidFill>
                <a:latin typeface="Consolas" panose="020B0609020204030204" pitchFamily="49" charset="0"/>
              </a:rPr>
              <a:t> </a:t>
            </a:r>
            <a:r>
              <a:rPr lang="en-IN" sz="1400" b="1" dirty="0" err="1">
                <a:solidFill>
                  <a:srgbClr val="000000"/>
                </a:solidFill>
                <a:latin typeface="Consolas" panose="020B0609020204030204" pitchFamily="49" charset="0"/>
              </a:rPr>
              <a:t>setCompDesc</a:t>
            </a:r>
            <a:r>
              <a:rPr lang="en-IN" sz="1400" b="1" dirty="0">
                <a:solidFill>
                  <a:srgbClr val="000000"/>
                </a:solidFill>
                <a:latin typeface="Consolas" panose="020B0609020204030204" pitchFamily="49" charset="0"/>
              </a:rPr>
              <a:t>(String </a:t>
            </a:r>
            <a:r>
              <a:rPr lang="en-IN" sz="1400" b="1" dirty="0" err="1">
                <a:solidFill>
                  <a:srgbClr val="6A3E3E"/>
                </a:solidFill>
                <a:latin typeface="Consolas" panose="020B0609020204030204" pitchFamily="49" charset="0"/>
              </a:rPr>
              <a:t>compDesc</a:t>
            </a:r>
            <a:r>
              <a:rPr lang="en-IN" sz="1400" b="1" dirty="0">
                <a:solidFill>
                  <a:srgbClr val="000000"/>
                </a:solidFill>
                <a:latin typeface="Consolas" panose="020B0609020204030204" pitchFamily="49" charset="0"/>
              </a:rPr>
              <a:t>) {</a:t>
            </a:r>
          </a:p>
          <a:p>
            <a:r>
              <a:rPr lang="en-IN" sz="1400" b="1" dirty="0" err="1">
                <a:solidFill>
                  <a:srgbClr val="7F0055"/>
                </a:solidFill>
                <a:latin typeface="Consolas" panose="020B0609020204030204" pitchFamily="49" charset="0"/>
              </a:rPr>
              <a:t>this</a:t>
            </a:r>
            <a:r>
              <a:rPr lang="en-IN" sz="1400" b="1" dirty="0" err="1">
                <a:solidFill>
                  <a:srgbClr val="000000"/>
                </a:solidFill>
                <a:latin typeface="Consolas" panose="020B0609020204030204" pitchFamily="49" charset="0"/>
              </a:rPr>
              <a:t>.</a:t>
            </a:r>
            <a:r>
              <a:rPr lang="en-IN" sz="1400" b="1" dirty="0" err="1">
                <a:solidFill>
                  <a:srgbClr val="0000C0"/>
                </a:solidFill>
                <a:latin typeface="Consolas" panose="020B0609020204030204" pitchFamily="49" charset="0"/>
              </a:rPr>
              <a:t>compDesc</a:t>
            </a:r>
            <a:r>
              <a:rPr lang="en-IN" sz="1400" b="1" dirty="0">
                <a:solidFill>
                  <a:srgbClr val="000000"/>
                </a:solidFill>
                <a:latin typeface="Consolas" panose="020B0609020204030204" pitchFamily="49" charset="0"/>
              </a:rPr>
              <a:t> = </a:t>
            </a:r>
            <a:r>
              <a:rPr lang="en-IN" sz="1400" b="1" dirty="0" err="1">
                <a:solidFill>
                  <a:srgbClr val="6A3E3E"/>
                </a:solidFill>
                <a:latin typeface="Consolas" panose="020B0609020204030204" pitchFamily="49" charset="0"/>
              </a:rPr>
              <a:t>compDesc</a:t>
            </a:r>
            <a:r>
              <a:rPr lang="en-IN" sz="1400" b="1" dirty="0">
                <a:solidFill>
                  <a:srgbClr val="000000"/>
                </a:solidFill>
                <a:latin typeface="Consolas" panose="020B0609020204030204" pitchFamily="49" charset="0"/>
              </a:rPr>
              <a:t>;</a:t>
            </a:r>
          </a:p>
          <a:p>
            <a:r>
              <a:rPr lang="en-IN" sz="1400" dirty="0">
                <a:solidFill>
                  <a:srgbClr val="000000"/>
                </a:solidFill>
                <a:latin typeface="Consolas" panose="020B0609020204030204" pitchFamily="49" charset="0"/>
              </a:rPr>
              <a:t>}</a:t>
            </a:r>
          </a:p>
          <a:p>
            <a:endParaRPr lang="en-IN" sz="1400" dirty="0">
              <a:latin typeface="Consolas" panose="020B0609020204030204" pitchFamily="49" charset="0"/>
            </a:endParaRPr>
          </a:p>
          <a:p>
            <a:r>
              <a:rPr lang="fr-FR" sz="1400" dirty="0">
                <a:solidFill>
                  <a:srgbClr val="646464"/>
                </a:solidFill>
                <a:latin typeface="Consolas" panose="020B0609020204030204" pitchFamily="49" charset="0"/>
              </a:rPr>
              <a:t>@</a:t>
            </a:r>
            <a:r>
              <a:rPr lang="fr-FR" sz="1400" dirty="0" err="1">
                <a:solidFill>
                  <a:srgbClr val="646464"/>
                </a:solidFill>
                <a:latin typeface="Consolas" panose="020B0609020204030204" pitchFamily="49" charset="0"/>
              </a:rPr>
              <a:t>Column</a:t>
            </a:r>
            <a:r>
              <a:rPr lang="fr-FR" sz="1400" dirty="0">
                <a:solidFill>
                  <a:srgbClr val="000000"/>
                </a:solidFill>
                <a:latin typeface="Consolas" panose="020B0609020204030204" pitchFamily="49" charset="0"/>
              </a:rPr>
              <a:t>(</a:t>
            </a:r>
            <a:r>
              <a:rPr lang="fr-FR" sz="1400" dirty="0" err="1">
                <a:solidFill>
                  <a:srgbClr val="000000"/>
                </a:solidFill>
                <a:latin typeface="Consolas" panose="020B0609020204030204" pitchFamily="49" charset="0"/>
              </a:rPr>
              <a:t>name</a:t>
            </a:r>
            <a:r>
              <a:rPr lang="fr-FR" sz="1400" dirty="0">
                <a:solidFill>
                  <a:srgbClr val="000000"/>
                </a:solidFill>
                <a:latin typeface="Consolas" panose="020B0609020204030204" pitchFamily="49" charset="0"/>
              </a:rPr>
              <a:t> = </a:t>
            </a:r>
            <a:r>
              <a:rPr lang="fr-FR" sz="1400" dirty="0">
                <a:solidFill>
                  <a:srgbClr val="2A00FF"/>
                </a:solidFill>
                <a:latin typeface="Consolas" panose="020B0609020204030204" pitchFamily="49" charset="0"/>
              </a:rPr>
              <a:t>"REMARK"</a:t>
            </a:r>
            <a:r>
              <a:rPr lang="fr-FR" sz="1400" dirty="0">
                <a:solidFill>
                  <a:srgbClr val="000000"/>
                </a:solidFill>
                <a:latin typeface="Consolas" panose="020B0609020204030204" pitchFamily="49" charset="0"/>
              </a:rPr>
              <a:t>, </a:t>
            </a:r>
            <a:r>
              <a:rPr lang="fr-FR" sz="1400" dirty="0" err="1">
                <a:solidFill>
                  <a:srgbClr val="000000"/>
                </a:solidFill>
                <a:latin typeface="Consolas" panose="020B0609020204030204" pitchFamily="49" charset="0"/>
              </a:rPr>
              <a:t>nullable</a:t>
            </a:r>
            <a:r>
              <a:rPr lang="fr-FR" sz="1400" dirty="0">
                <a:solidFill>
                  <a:srgbClr val="000000"/>
                </a:solidFill>
                <a:latin typeface="Consolas" panose="020B0609020204030204" pitchFamily="49" charset="0"/>
              </a:rPr>
              <a:t> = </a:t>
            </a:r>
            <a:r>
              <a:rPr lang="fr-FR" sz="1400" b="1" dirty="0">
                <a:solidFill>
                  <a:srgbClr val="7F0055"/>
                </a:solidFill>
                <a:latin typeface="Consolas" panose="020B0609020204030204" pitchFamily="49" charset="0"/>
              </a:rPr>
              <a:t>false</a:t>
            </a:r>
            <a:r>
              <a:rPr lang="fr-FR" sz="1400" b="1" dirty="0">
                <a:solidFill>
                  <a:srgbClr val="000000"/>
                </a:solidFill>
                <a:latin typeface="Consolas" panose="020B0609020204030204" pitchFamily="49" charset="0"/>
              </a:rPr>
              <a:t>)</a:t>
            </a:r>
          </a:p>
          <a:p>
            <a:r>
              <a:rPr lang="en-IN" sz="1400" b="1" dirty="0">
                <a:solidFill>
                  <a:srgbClr val="7F0055"/>
                </a:solidFill>
                <a:latin typeface="Consolas" panose="020B0609020204030204" pitchFamily="49" charset="0"/>
              </a:rPr>
              <a:t>public</a:t>
            </a:r>
            <a:r>
              <a:rPr lang="en-IN" sz="1400" b="1" dirty="0">
                <a:solidFill>
                  <a:srgbClr val="000000"/>
                </a:solidFill>
                <a:latin typeface="Consolas" panose="020B0609020204030204" pitchFamily="49" charset="0"/>
              </a:rPr>
              <a:t> String </a:t>
            </a:r>
            <a:r>
              <a:rPr lang="en-IN" sz="1400" b="1" dirty="0" err="1">
                <a:solidFill>
                  <a:srgbClr val="000000"/>
                </a:solidFill>
                <a:latin typeface="Consolas" panose="020B0609020204030204" pitchFamily="49" charset="0"/>
              </a:rPr>
              <a:t>getRemark</a:t>
            </a:r>
            <a:r>
              <a:rPr lang="en-IN" sz="1400" b="1" dirty="0">
                <a:solidFill>
                  <a:srgbClr val="000000"/>
                </a:solidFill>
                <a:latin typeface="Consolas" panose="020B0609020204030204" pitchFamily="49" charset="0"/>
              </a:rPr>
              <a:t>() {</a:t>
            </a:r>
          </a:p>
          <a:p>
            <a:r>
              <a:rPr lang="en-IN" sz="1400" b="1" dirty="0">
                <a:solidFill>
                  <a:srgbClr val="7F0055"/>
                </a:solidFill>
                <a:latin typeface="Consolas" panose="020B0609020204030204" pitchFamily="49" charset="0"/>
              </a:rPr>
              <a:t>return</a:t>
            </a:r>
            <a:r>
              <a:rPr lang="en-IN" sz="1400" b="1" dirty="0">
                <a:solidFill>
                  <a:srgbClr val="000000"/>
                </a:solidFill>
                <a:latin typeface="Consolas" panose="020B0609020204030204" pitchFamily="49" charset="0"/>
              </a:rPr>
              <a:t> </a:t>
            </a:r>
            <a:r>
              <a:rPr lang="en-IN" sz="1400" b="1" dirty="0" err="1">
                <a:solidFill>
                  <a:srgbClr val="7F0055"/>
                </a:solidFill>
                <a:latin typeface="Consolas" panose="020B0609020204030204" pitchFamily="49" charset="0"/>
              </a:rPr>
              <a:t>this</a:t>
            </a:r>
            <a:r>
              <a:rPr lang="en-IN" sz="1400" b="1" dirty="0" err="1">
                <a:solidFill>
                  <a:srgbClr val="000000"/>
                </a:solidFill>
                <a:latin typeface="Consolas" panose="020B0609020204030204" pitchFamily="49" charset="0"/>
              </a:rPr>
              <a:t>.</a:t>
            </a:r>
            <a:r>
              <a:rPr lang="en-IN" sz="1400" b="1" dirty="0" err="1">
                <a:solidFill>
                  <a:srgbClr val="0000C0"/>
                </a:solidFill>
                <a:latin typeface="Consolas" panose="020B0609020204030204" pitchFamily="49" charset="0"/>
              </a:rPr>
              <a:t>remark</a:t>
            </a:r>
            <a:r>
              <a:rPr lang="en-IN" sz="1400" b="1" dirty="0">
                <a:solidFill>
                  <a:srgbClr val="000000"/>
                </a:solidFill>
                <a:latin typeface="Consolas" panose="020B0609020204030204" pitchFamily="49" charset="0"/>
              </a:rPr>
              <a:t>;</a:t>
            </a:r>
          </a:p>
          <a:p>
            <a:r>
              <a:rPr lang="en-IN" sz="1400" dirty="0">
                <a:solidFill>
                  <a:srgbClr val="000000"/>
                </a:solidFill>
                <a:latin typeface="Consolas" panose="020B0609020204030204" pitchFamily="49" charset="0"/>
              </a:rPr>
              <a:t>}</a:t>
            </a:r>
          </a:p>
          <a:p>
            <a:endParaRPr lang="en-IN" sz="1400" dirty="0">
              <a:latin typeface="Consolas" panose="020B0609020204030204" pitchFamily="49" charset="0"/>
            </a:endParaRPr>
          </a:p>
        </p:txBody>
      </p:sp>
    </p:spTree>
    <p:extLst>
      <p:ext uri="{BB962C8B-B14F-4D97-AF65-F5344CB8AC3E}">
        <p14:creationId xmlns:p14="http://schemas.microsoft.com/office/powerpoint/2010/main" val="8543205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Mapping Types Cont..</a:t>
            </a:r>
          </a:p>
        </p:txBody>
      </p:sp>
      <p:sp>
        <p:nvSpPr>
          <p:cNvPr id="7" name="Rectangle 6">
            <a:extLst>
              <a:ext uri="{FF2B5EF4-FFF2-40B4-BE49-F238E27FC236}">
                <a16:creationId xmlns:a16="http://schemas.microsoft.com/office/drawing/2014/main" id="{C98201BF-4C1B-4549-B992-8163916D74BA}"/>
              </a:ext>
            </a:extLst>
          </p:cNvPr>
          <p:cNvSpPr/>
          <p:nvPr/>
        </p:nvSpPr>
        <p:spPr>
          <a:xfrm>
            <a:off x="342900" y="1676400"/>
            <a:ext cx="5105400" cy="3416320"/>
          </a:xfrm>
          <a:prstGeom prst="rect">
            <a:avLst/>
          </a:prstGeom>
        </p:spPr>
        <p:txBody>
          <a:bodyPr wrap="square">
            <a:spAutoFit/>
          </a:bodyPr>
          <a:lstStyle/>
          <a:p>
            <a:r>
              <a:rPr lang="en-IN" sz="1200" b="1" dirty="0">
                <a:solidFill>
                  <a:srgbClr val="7F0055"/>
                </a:solidFill>
                <a:latin typeface="Consolas" panose="020B0609020204030204" pitchFamily="49" charset="0"/>
              </a:rPr>
              <a:t>public</a:t>
            </a:r>
            <a:r>
              <a:rPr lang="en-IN" sz="1200" b="1" dirty="0">
                <a:solidFill>
                  <a:srgbClr val="000000"/>
                </a:solidFill>
                <a:latin typeface="Consolas" panose="020B0609020204030204" pitchFamily="49" charset="0"/>
              </a:rPr>
              <a:t> </a:t>
            </a:r>
            <a:r>
              <a:rPr lang="en-IN" sz="1200" b="1" dirty="0">
                <a:solidFill>
                  <a:srgbClr val="7F0055"/>
                </a:solidFill>
                <a:latin typeface="Consolas" panose="020B0609020204030204" pitchFamily="49" charset="0"/>
              </a:rPr>
              <a:t>void</a:t>
            </a:r>
            <a:r>
              <a:rPr lang="en-IN" sz="1200" b="1" dirty="0">
                <a:solidFill>
                  <a:srgbClr val="000000"/>
                </a:solidFill>
                <a:latin typeface="Consolas" panose="020B0609020204030204" pitchFamily="49" charset="0"/>
              </a:rPr>
              <a:t> </a:t>
            </a:r>
            <a:r>
              <a:rPr lang="en-IN" sz="1200" b="1" dirty="0" err="1">
                <a:solidFill>
                  <a:srgbClr val="000000"/>
                </a:solidFill>
                <a:latin typeface="Consolas" panose="020B0609020204030204" pitchFamily="49" charset="0"/>
              </a:rPr>
              <a:t>setRemark</a:t>
            </a:r>
            <a:r>
              <a:rPr lang="en-IN" sz="1200" b="1" dirty="0">
                <a:solidFill>
                  <a:srgbClr val="000000"/>
                </a:solidFill>
                <a:latin typeface="Consolas" panose="020B0609020204030204" pitchFamily="49" charset="0"/>
              </a:rPr>
              <a:t>(String </a:t>
            </a:r>
            <a:r>
              <a:rPr lang="en-IN" sz="1200" b="1" dirty="0">
                <a:solidFill>
                  <a:srgbClr val="6A3E3E"/>
                </a:solidFill>
                <a:latin typeface="Consolas" panose="020B0609020204030204" pitchFamily="49" charset="0"/>
              </a:rPr>
              <a:t>remark</a:t>
            </a:r>
            <a:r>
              <a:rPr lang="en-IN" sz="1200" b="1" dirty="0">
                <a:solidFill>
                  <a:srgbClr val="000000"/>
                </a:solidFill>
                <a:latin typeface="Consolas" panose="020B0609020204030204" pitchFamily="49" charset="0"/>
              </a:rPr>
              <a:t>) {</a:t>
            </a:r>
          </a:p>
          <a:p>
            <a:r>
              <a:rPr lang="en-IN" sz="1200" b="1" dirty="0" err="1">
                <a:solidFill>
                  <a:srgbClr val="7F0055"/>
                </a:solidFill>
                <a:latin typeface="Consolas" panose="020B0609020204030204" pitchFamily="49" charset="0"/>
              </a:rPr>
              <a:t>this</a:t>
            </a:r>
            <a:r>
              <a:rPr lang="en-IN" sz="1200" b="1" dirty="0" err="1">
                <a:solidFill>
                  <a:srgbClr val="000000"/>
                </a:solidFill>
                <a:latin typeface="Consolas" panose="020B0609020204030204" pitchFamily="49" charset="0"/>
              </a:rPr>
              <a:t>.</a:t>
            </a:r>
            <a:r>
              <a:rPr lang="en-IN" sz="1200" b="1" dirty="0" err="1">
                <a:solidFill>
                  <a:srgbClr val="0000C0"/>
                </a:solidFill>
                <a:latin typeface="Consolas" panose="020B0609020204030204" pitchFamily="49" charset="0"/>
              </a:rPr>
              <a:t>remark</a:t>
            </a:r>
            <a:r>
              <a:rPr lang="en-IN" sz="1200" b="1" dirty="0">
                <a:solidFill>
                  <a:srgbClr val="000000"/>
                </a:solidFill>
                <a:latin typeface="Consolas" panose="020B0609020204030204" pitchFamily="49" charset="0"/>
              </a:rPr>
              <a:t> = </a:t>
            </a:r>
            <a:r>
              <a:rPr lang="en-IN" sz="1200" b="1" dirty="0">
                <a:solidFill>
                  <a:srgbClr val="6A3E3E"/>
                </a:solidFill>
                <a:latin typeface="Consolas" panose="020B0609020204030204" pitchFamily="49" charset="0"/>
              </a:rPr>
              <a:t>remark</a:t>
            </a:r>
            <a:r>
              <a:rPr lang="en-IN" sz="1200" b="1" dirty="0">
                <a:solidFill>
                  <a:srgbClr val="000000"/>
                </a:solidFill>
                <a:latin typeface="Consolas" panose="020B0609020204030204" pitchFamily="49" charset="0"/>
              </a:rPr>
              <a:t>;</a:t>
            </a:r>
          </a:p>
          <a:p>
            <a:r>
              <a:rPr lang="en-IN" sz="1200" dirty="0">
                <a:solidFill>
                  <a:srgbClr val="000000"/>
                </a:solidFill>
                <a:latin typeface="Consolas" panose="020B0609020204030204" pitchFamily="49" charset="0"/>
              </a:rPr>
              <a:t>}</a:t>
            </a:r>
          </a:p>
          <a:p>
            <a:endParaRPr lang="en-IN" sz="1200" dirty="0">
              <a:latin typeface="Consolas" panose="020B0609020204030204" pitchFamily="49" charset="0"/>
            </a:endParaRPr>
          </a:p>
          <a:p>
            <a:r>
              <a:rPr lang="en-IN" sz="1200" dirty="0">
                <a:solidFill>
                  <a:srgbClr val="646464"/>
                </a:solidFill>
                <a:latin typeface="Consolas" panose="020B0609020204030204" pitchFamily="49" charset="0"/>
              </a:rPr>
              <a:t>@Temporal</a:t>
            </a:r>
            <a:r>
              <a:rPr lang="en-IN" sz="1200" dirty="0">
                <a:solidFill>
                  <a:srgbClr val="000000"/>
                </a:solidFill>
                <a:latin typeface="Consolas" panose="020B0609020204030204" pitchFamily="49" charset="0"/>
              </a:rPr>
              <a:t>(</a:t>
            </a:r>
            <a:r>
              <a:rPr lang="en-IN" sz="1200" dirty="0" err="1">
                <a:solidFill>
                  <a:srgbClr val="000000"/>
                </a:solidFill>
                <a:latin typeface="Consolas" panose="020B0609020204030204" pitchFamily="49" charset="0"/>
              </a:rPr>
              <a:t>TemporalType.</a:t>
            </a:r>
            <a:r>
              <a:rPr lang="en-IN" sz="1200" b="1" i="1" dirty="0" err="1">
                <a:solidFill>
                  <a:srgbClr val="0000C0"/>
                </a:solidFill>
                <a:latin typeface="Consolas" panose="020B0609020204030204" pitchFamily="49" charset="0"/>
              </a:rPr>
              <a:t>DATE</a:t>
            </a:r>
            <a:r>
              <a:rPr lang="en-IN" sz="1200" b="1" i="1" dirty="0">
                <a:solidFill>
                  <a:srgbClr val="000000"/>
                </a:solidFill>
                <a:latin typeface="Consolas" panose="020B0609020204030204" pitchFamily="49" charset="0"/>
              </a:rPr>
              <a:t>)</a:t>
            </a:r>
          </a:p>
          <a:p>
            <a:r>
              <a:rPr lang="en-IN" sz="1200" dirty="0">
                <a:solidFill>
                  <a:srgbClr val="646464"/>
                </a:solidFill>
                <a:latin typeface="Consolas" panose="020B0609020204030204" pitchFamily="49" charset="0"/>
              </a:rPr>
              <a:t>@Column</a:t>
            </a:r>
            <a:r>
              <a:rPr lang="en-IN" sz="1200" dirty="0">
                <a:solidFill>
                  <a:srgbClr val="000000"/>
                </a:solidFill>
                <a:latin typeface="Consolas" panose="020B0609020204030204" pitchFamily="49" charset="0"/>
              </a:rPr>
              <a:t>(name = </a:t>
            </a:r>
            <a:r>
              <a:rPr lang="en-IN" sz="1200" dirty="0">
                <a:solidFill>
                  <a:srgbClr val="2A00FF"/>
                </a:solidFill>
                <a:latin typeface="Consolas" panose="020B0609020204030204" pitchFamily="49" charset="0"/>
              </a:rPr>
              <a:t>"LISTED_DATE"</a:t>
            </a:r>
            <a:r>
              <a:rPr lang="en-IN" sz="1200" dirty="0">
                <a:solidFill>
                  <a:srgbClr val="000000"/>
                </a:solidFill>
                <a:latin typeface="Consolas" panose="020B0609020204030204" pitchFamily="49" charset="0"/>
              </a:rPr>
              <a:t>, nullable = </a:t>
            </a:r>
            <a:r>
              <a:rPr lang="en-IN" sz="1200" b="1" dirty="0">
                <a:solidFill>
                  <a:srgbClr val="7F0055"/>
                </a:solidFill>
                <a:latin typeface="Consolas" panose="020B0609020204030204" pitchFamily="49" charset="0"/>
              </a:rPr>
              <a:t>false</a:t>
            </a:r>
            <a:r>
              <a:rPr lang="en-IN" sz="1200" b="1" dirty="0">
                <a:solidFill>
                  <a:srgbClr val="000000"/>
                </a:solidFill>
                <a:latin typeface="Consolas" panose="020B0609020204030204" pitchFamily="49" charset="0"/>
              </a:rPr>
              <a:t>, length = 10)</a:t>
            </a:r>
          </a:p>
          <a:p>
            <a:r>
              <a:rPr lang="en-IN" sz="1200" b="1" dirty="0">
                <a:solidFill>
                  <a:srgbClr val="7F0055"/>
                </a:solidFill>
                <a:latin typeface="Consolas" panose="020B0609020204030204" pitchFamily="49" charset="0"/>
              </a:rPr>
              <a:t>public</a:t>
            </a:r>
            <a:r>
              <a:rPr lang="en-IN" sz="1200" b="1" dirty="0">
                <a:solidFill>
                  <a:srgbClr val="000000"/>
                </a:solidFill>
                <a:latin typeface="Consolas" panose="020B0609020204030204" pitchFamily="49" charset="0"/>
              </a:rPr>
              <a:t> Date </a:t>
            </a:r>
            <a:r>
              <a:rPr lang="en-IN" sz="1200" b="1" dirty="0" err="1">
                <a:solidFill>
                  <a:srgbClr val="000000"/>
                </a:solidFill>
                <a:latin typeface="Consolas" panose="020B0609020204030204" pitchFamily="49" charset="0"/>
              </a:rPr>
              <a:t>getListedDate</a:t>
            </a:r>
            <a:r>
              <a:rPr lang="en-IN" sz="1200" b="1" dirty="0">
                <a:solidFill>
                  <a:srgbClr val="000000"/>
                </a:solidFill>
                <a:latin typeface="Consolas" panose="020B0609020204030204" pitchFamily="49" charset="0"/>
              </a:rPr>
              <a:t>() {</a:t>
            </a:r>
          </a:p>
          <a:p>
            <a:r>
              <a:rPr lang="en-IN" sz="1200" b="1" dirty="0">
                <a:solidFill>
                  <a:srgbClr val="7F0055"/>
                </a:solidFill>
                <a:latin typeface="Consolas" panose="020B0609020204030204" pitchFamily="49" charset="0"/>
              </a:rPr>
              <a:t>return</a:t>
            </a:r>
            <a:r>
              <a:rPr lang="en-IN" sz="1200" b="1" dirty="0">
                <a:solidFill>
                  <a:srgbClr val="000000"/>
                </a:solidFill>
                <a:latin typeface="Consolas" panose="020B0609020204030204" pitchFamily="49" charset="0"/>
              </a:rPr>
              <a:t> </a:t>
            </a:r>
            <a:r>
              <a:rPr lang="en-IN" sz="1200" b="1" dirty="0" err="1">
                <a:solidFill>
                  <a:srgbClr val="7F0055"/>
                </a:solidFill>
                <a:latin typeface="Consolas" panose="020B0609020204030204" pitchFamily="49" charset="0"/>
              </a:rPr>
              <a:t>this</a:t>
            </a:r>
            <a:r>
              <a:rPr lang="en-IN" sz="1200" b="1" dirty="0" err="1">
                <a:solidFill>
                  <a:srgbClr val="000000"/>
                </a:solidFill>
                <a:latin typeface="Consolas" panose="020B0609020204030204" pitchFamily="49" charset="0"/>
              </a:rPr>
              <a:t>.</a:t>
            </a:r>
            <a:r>
              <a:rPr lang="en-IN" sz="1200" b="1" dirty="0" err="1">
                <a:solidFill>
                  <a:srgbClr val="0000C0"/>
                </a:solidFill>
                <a:latin typeface="Consolas" panose="020B0609020204030204" pitchFamily="49" charset="0"/>
              </a:rPr>
              <a:t>listedDate</a:t>
            </a:r>
            <a:r>
              <a:rPr lang="en-IN" sz="1200" b="1" dirty="0">
                <a:solidFill>
                  <a:srgbClr val="000000"/>
                </a:solidFill>
                <a:latin typeface="Consolas" panose="020B0609020204030204" pitchFamily="49" charset="0"/>
              </a:rPr>
              <a:t>;</a:t>
            </a:r>
          </a:p>
          <a:p>
            <a:r>
              <a:rPr lang="en-IN" sz="1200" dirty="0">
                <a:solidFill>
                  <a:srgbClr val="000000"/>
                </a:solidFill>
                <a:latin typeface="Consolas" panose="020B0609020204030204" pitchFamily="49" charset="0"/>
              </a:rPr>
              <a:t>}</a:t>
            </a:r>
          </a:p>
          <a:p>
            <a:endParaRPr lang="en-IN" sz="1200" dirty="0">
              <a:latin typeface="Consolas" panose="020B0609020204030204" pitchFamily="49" charset="0"/>
            </a:endParaRPr>
          </a:p>
          <a:p>
            <a:r>
              <a:rPr lang="en-IN" sz="1200" b="1" dirty="0">
                <a:solidFill>
                  <a:srgbClr val="7F0055"/>
                </a:solidFill>
                <a:latin typeface="Consolas" panose="020B0609020204030204" pitchFamily="49" charset="0"/>
              </a:rPr>
              <a:t>public</a:t>
            </a:r>
            <a:r>
              <a:rPr lang="en-IN" sz="1200" b="1" dirty="0">
                <a:solidFill>
                  <a:srgbClr val="000000"/>
                </a:solidFill>
                <a:latin typeface="Consolas" panose="020B0609020204030204" pitchFamily="49" charset="0"/>
              </a:rPr>
              <a:t> </a:t>
            </a:r>
            <a:r>
              <a:rPr lang="en-IN" sz="1200" b="1" dirty="0">
                <a:solidFill>
                  <a:srgbClr val="7F0055"/>
                </a:solidFill>
                <a:latin typeface="Consolas" panose="020B0609020204030204" pitchFamily="49" charset="0"/>
              </a:rPr>
              <a:t>void</a:t>
            </a:r>
            <a:r>
              <a:rPr lang="en-IN" sz="1200" b="1" dirty="0">
                <a:solidFill>
                  <a:srgbClr val="000000"/>
                </a:solidFill>
                <a:latin typeface="Consolas" panose="020B0609020204030204" pitchFamily="49" charset="0"/>
              </a:rPr>
              <a:t> </a:t>
            </a:r>
            <a:r>
              <a:rPr lang="en-IN" sz="1200" b="1" dirty="0" err="1">
                <a:solidFill>
                  <a:srgbClr val="000000"/>
                </a:solidFill>
                <a:latin typeface="Consolas" panose="020B0609020204030204" pitchFamily="49" charset="0"/>
              </a:rPr>
              <a:t>setListedDate</a:t>
            </a:r>
            <a:r>
              <a:rPr lang="en-IN" sz="1200" b="1" dirty="0">
                <a:solidFill>
                  <a:srgbClr val="000000"/>
                </a:solidFill>
                <a:latin typeface="Consolas" panose="020B0609020204030204" pitchFamily="49" charset="0"/>
              </a:rPr>
              <a:t>(Date </a:t>
            </a:r>
            <a:r>
              <a:rPr lang="en-IN" sz="1200" b="1" dirty="0" err="1">
                <a:solidFill>
                  <a:srgbClr val="6A3E3E"/>
                </a:solidFill>
                <a:latin typeface="Consolas" panose="020B0609020204030204" pitchFamily="49" charset="0"/>
              </a:rPr>
              <a:t>listedDate</a:t>
            </a:r>
            <a:r>
              <a:rPr lang="en-IN" sz="1200" b="1" dirty="0">
                <a:solidFill>
                  <a:srgbClr val="000000"/>
                </a:solidFill>
                <a:latin typeface="Consolas" panose="020B0609020204030204" pitchFamily="49" charset="0"/>
              </a:rPr>
              <a:t>) {</a:t>
            </a:r>
          </a:p>
          <a:p>
            <a:r>
              <a:rPr lang="en-IN" sz="1200" b="1" dirty="0" err="1">
                <a:solidFill>
                  <a:srgbClr val="7F0055"/>
                </a:solidFill>
                <a:latin typeface="Consolas" panose="020B0609020204030204" pitchFamily="49" charset="0"/>
              </a:rPr>
              <a:t>this</a:t>
            </a:r>
            <a:r>
              <a:rPr lang="en-IN" sz="1200" b="1" dirty="0" err="1">
                <a:solidFill>
                  <a:srgbClr val="000000"/>
                </a:solidFill>
                <a:latin typeface="Consolas" panose="020B0609020204030204" pitchFamily="49" charset="0"/>
              </a:rPr>
              <a:t>.</a:t>
            </a:r>
            <a:r>
              <a:rPr lang="en-IN" sz="1200" b="1" dirty="0" err="1">
                <a:solidFill>
                  <a:srgbClr val="0000C0"/>
                </a:solidFill>
                <a:latin typeface="Consolas" panose="020B0609020204030204" pitchFamily="49" charset="0"/>
              </a:rPr>
              <a:t>listedDate</a:t>
            </a:r>
            <a:r>
              <a:rPr lang="en-IN" sz="1200" b="1" dirty="0">
                <a:solidFill>
                  <a:srgbClr val="000000"/>
                </a:solidFill>
                <a:latin typeface="Consolas" panose="020B0609020204030204" pitchFamily="49" charset="0"/>
              </a:rPr>
              <a:t> = </a:t>
            </a:r>
            <a:r>
              <a:rPr lang="en-IN" sz="1200" b="1" dirty="0" err="1">
                <a:solidFill>
                  <a:srgbClr val="6A3E3E"/>
                </a:solidFill>
                <a:latin typeface="Consolas" panose="020B0609020204030204" pitchFamily="49" charset="0"/>
              </a:rPr>
              <a:t>listedDate</a:t>
            </a:r>
            <a:r>
              <a:rPr lang="en-IN" sz="1200" b="1" dirty="0">
                <a:solidFill>
                  <a:srgbClr val="000000"/>
                </a:solidFill>
                <a:latin typeface="Consolas" panose="020B0609020204030204" pitchFamily="49" charset="0"/>
              </a:rPr>
              <a:t>;</a:t>
            </a:r>
          </a:p>
          <a:p>
            <a:r>
              <a:rPr lang="en-IN" sz="1200" dirty="0">
                <a:solidFill>
                  <a:srgbClr val="000000"/>
                </a:solidFill>
                <a:latin typeface="Consolas" panose="020B0609020204030204" pitchFamily="49" charset="0"/>
              </a:rPr>
              <a:t>}</a:t>
            </a:r>
          </a:p>
          <a:p>
            <a:endParaRPr lang="en-IN" sz="1200" dirty="0">
              <a:latin typeface="Consolas" panose="020B0609020204030204" pitchFamily="49" charset="0"/>
            </a:endParaRPr>
          </a:p>
          <a:p>
            <a:r>
              <a:rPr lang="en-IN" sz="1200" dirty="0">
                <a:solidFill>
                  <a:srgbClr val="000000"/>
                </a:solidFill>
                <a:latin typeface="Consolas" panose="020B0609020204030204" pitchFamily="49" charset="0"/>
              </a:rPr>
              <a:t>}</a:t>
            </a:r>
            <a:endParaRPr lang="en-IN" sz="1200" dirty="0"/>
          </a:p>
          <a:p>
            <a:endParaRPr lang="en-IN" sz="1200" dirty="0">
              <a:latin typeface="Consolas" panose="020B0609020204030204" pitchFamily="49" charset="0"/>
            </a:endParaRPr>
          </a:p>
          <a:p>
            <a:endParaRPr lang="en-IN" sz="1200" dirty="0">
              <a:latin typeface="Consolas" panose="020B0609020204030204" pitchFamily="49" charset="0"/>
            </a:endParaRPr>
          </a:p>
        </p:txBody>
      </p:sp>
    </p:spTree>
    <p:extLst>
      <p:ext uri="{BB962C8B-B14F-4D97-AF65-F5344CB8AC3E}">
        <p14:creationId xmlns:p14="http://schemas.microsoft.com/office/powerpoint/2010/main" val="18572159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Mapping Types Cont..</a:t>
            </a:r>
          </a:p>
        </p:txBody>
      </p:sp>
      <p:sp>
        <p:nvSpPr>
          <p:cNvPr id="7" name="Rectangle 6">
            <a:extLst>
              <a:ext uri="{FF2B5EF4-FFF2-40B4-BE49-F238E27FC236}">
                <a16:creationId xmlns:a16="http://schemas.microsoft.com/office/drawing/2014/main" id="{C98201BF-4C1B-4549-B992-8163916D74BA}"/>
              </a:ext>
            </a:extLst>
          </p:cNvPr>
          <p:cNvSpPr/>
          <p:nvPr/>
        </p:nvSpPr>
        <p:spPr>
          <a:xfrm>
            <a:off x="533400" y="1225689"/>
            <a:ext cx="8077200" cy="5262979"/>
          </a:xfrm>
          <a:prstGeom prst="rect">
            <a:avLst/>
          </a:prstGeom>
        </p:spPr>
        <p:txBody>
          <a:bodyPr wrap="square">
            <a:spAutoFit/>
          </a:bodyPr>
          <a:lstStyle/>
          <a:p>
            <a:r>
              <a:rPr lang="en-IN" sz="1400" b="1" dirty="0"/>
              <a:t>package </a:t>
            </a:r>
            <a:r>
              <a:rPr lang="en-IN" sz="1400" b="1" dirty="0" err="1"/>
              <a:t>com.test.main</a:t>
            </a:r>
            <a:r>
              <a:rPr lang="en-IN" sz="1400" b="1" dirty="0"/>
              <a:t>;</a:t>
            </a:r>
          </a:p>
          <a:p>
            <a:r>
              <a:rPr lang="en-IN" sz="1400" b="1" dirty="0"/>
              <a:t>import </a:t>
            </a:r>
            <a:r>
              <a:rPr lang="en-IN" sz="1400" b="1" dirty="0" err="1"/>
              <a:t>java.util.Date</a:t>
            </a:r>
            <a:r>
              <a:rPr lang="en-IN" sz="1400" b="1" dirty="0"/>
              <a:t>;</a:t>
            </a:r>
          </a:p>
          <a:p>
            <a:endParaRPr lang="en-IN" sz="1400" dirty="0"/>
          </a:p>
          <a:p>
            <a:r>
              <a:rPr lang="en-IN" sz="1400" b="1" dirty="0"/>
              <a:t>import </a:t>
            </a:r>
            <a:r>
              <a:rPr lang="en-IN" sz="1400" b="1" dirty="0" err="1"/>
              <a:t>org.hibernate.Session</a:t>
            </a:r>
            <a:r>
              <a:rPr lang="en-IN" sz="1400" b="1" dirty="0"/>
              <a:t>;</a:t>
            </a:r>
          </a:p>
          <a:p>
            <a:r>
              <a:rPr lang="en-IN" sz="1400" b="1" dirty="0"/>
              <a:t>import </a:t>
            </a:r>
            <a:r>
              <a:rPr lang="en-IN" sz="1400" b="1" dirty="0" err="1"/>
              <a:t>org.hibernate.SessionFactory</a:t>
            </a:r>
            <a:r>
              <a:rPr lang="en-IN" sz="1400" b="1" dirty="0"/>
              <a:t>;</a:t>
            </a:r>
          </a:p>
          <a:p>
            <a:r>
              <a:rPr lang="en-IN" sz="1400" b="1" dirty="0"/>
              <a:t>import </a:t>
            </a:r>
            <a:r>
              <a:rPr lang="en-IN" sz="1400" b="1" dirty="0" err="1"/>
              <a:t>org.hibernate.boot.registry.StandardServiceRegistryBuilder</a:t>
            </a:r>
            <a:r>
              <a:rPr lang="en-IN" sz="1400" b="1" dirty="0"/>
              <a:t>;</a:t>
            </a:r>
          </a:p>
          <a:p>
            <a:r>
              <a:rPr lang="en-IN" sz="1400" b="1" dirty="0"/>
              <a:t>import </a:t>
            </a:r>
            <a:r>
              <a:rPr lang="en-IN" sz="1400" b="1" dirty="0" err="1"/>
              <a:t>org.hibernate.cfg.Configuration</a:t>
            </a:r>
            <a:r>
              <a:rPr lang="en-IN" sz="1400" b="1" dirty="0"/>
              <a:t>;</a:t>
            </a:r>
          </a:p>
          <a:p>
            <a:endParaRPr lang="en-IN" sz="1400" dirty="0"/>
          </a:p>
          <a:p>
            <a:endParaRPr lang="en-IN" sz="1400" dirty="0"/>
          </a:p>
          <a:p>
            <a:r>
              <a:rPr lang="en-IN" sz="1400" b="1" dirty="0"/>
              <a:t>import </a:t>
            </a:r>
            <a:r>
              <a:rPr lang="en-IN" sz="1400" b="1" dirty="0" err="1"/>
              <a:t>com.test.model.Stock</a:t>
            </a:r>
            <a:r>
              <a:rPr lang="en-IN" sz="1400" b="1" dirty="0"/>
              <a:t>;</a:t>
            </a:r>
          </a:p>
          <a:p>
            <a:r>
              <a:rPr lang="en-IN" sz="1400" b="1" dirty="0"/>
              <a:t>import </a:t>
            </a:r>
            <a:r>
              <a:rPr lang="en-IN" sz="1400" b="1" dirty="0" err="1"/>
              <a:t>com.test.model.StockDetail</a:t>
            </a:r>
            <a:r>
              <a:rPr lang="en-IN" sz="1400" b="1" dirty="0"/>
              <a:t>;</a:t>
            </a:r>
          </a:p>
          <a:p>
            <a:endParaRPr lang="en-IN" sz="1400" dirty="0"/>
          </a:p>
          <a:p>
            <a:r>
              <a:rPr lang="en-IN" sz="1400" b="1" dirty="0"/>
              <a:t>public class </a:t>
            </a:r>
            <a:r>
              <a:rPr lang="en-IN" sz="1400" b="1" dirty="0" err="1"/>
              <a:t>MainMapping</a:t>
            </a:r>
            <a:r>
              <a:rPr lang="en-IN" sz="1400" b="1" dirty="0"/>
              <a:t> {</a:t>
            </a:r>
          </a:p>
          <a:p>
            <a:r>
              <a:rPr lang="en-IN" sz="1400" b="1" dirty="0"/>
              <a:t>public static </a:t>
            </a:r>
            <a:r>
              <a:rPr lang="en-IN" sz="1400" b="1" dirty="0" err="1"/>
              <a:t>SessionFactory</a:t>
            </a:r>
            <a:r>
              <a:rPr lang="en-IN" sz="1400" b="1" dirty="0"/>
              <a:t> </a:t>
            </a:r>
            <a:r>
              <a:rPr lang="en-IN" sz="1400" b="1" dirty="0" err="1"/>
              <a:t>getSessionFactory</a:t>
            </a:r>
            <a:r>
              <a:rPr lang="en-IN" sz="1400" b="1" dirty="0"/>
              <a:t>() {</a:t>
            </a:r>
          </a:p>
          <a:p>
            <a:r>
              <a:rPr lang="en-IN" sz="1400" dirty="0"/>
              <a:t>Configuration </a:t>
            </a:r>
            <a:r>
              <a:rPr lang="en-IN" sz="1400" dirty="0" err="1"/>
              <a:t>configuration</a:t>
            </a:r>
            <a:r>
              <a:rPr lang="en-IN" sz="1400" dirty="0"/>
              <a:t> = </a:t>
            </a:r>
            <a:r>
              <a:rPr lang="en-IN" sz="1400" b="1" dirty="0"/>
              <a:t>new Configuration().configure();</a:t>
            </a:r>
          </a:p>
          <a:p>
            <a:r>
              <a:rPr lang="en-IN" sz="1400" dirty="0" err="1"/>
              <a:t>StandardServiceRegistryBuilder</a:t>
            </a:r>
            <a:r>
              <a:rPr lang="en-IN" sz="1400" dirty="0"/>
              <a:t> builder = </a:t>
            </a:r>
            <a:r>
              <a:rPr lang="en-IN" sz="1400" b="1" dirty="0"/>
              <a:t>new </a:t>
            </a:r>
            <a:r>
              <a:rPr lang="en-IN" sz="1400" b="1" dirty="0" err="1"/>
              <a:t>StandardServiceRegistryBuilder</a:t>
            </a:r>
            <a:r>
              <a:rPr lang="en-IN" sz="1400" b="1" dirty="0"/>
              <a:t>()</a:t>
            </a:r>
          </a:p>
          <a:p>
            <a:r>
              <a:rPr lang="en-IN" sz="1400" dirty="0"/>
              <a:t>.</a:t>
            </a:r>
            <a:r>
              <a:rPr lang="en-IN" sz="1400" dirty="0" err="1"/>
              <a:t>applySettings</a:t>
            </a:r>
            <a:r>
              <a:rPr lang="en-IN" sz="1400" dirty="0"/>
              <a:t>(</a:t>
            </a:r>
            <a:r>
              <a:rPr lang="en-IN" sz="1400" dirty="0" err="1"/>
              <a:t>configuration.getProperties</a:t>
            </a:r>
            <a:r>
              <a:rPr lang="en-IN" sz="1400" dirty="0"/>
              <a:t>());</a:t>
            </a:r>
          </a:p>
          <a:p>
            <a:r>
              <a:rPr lang="en-IN" sz="1400" dirty="0" err="1"/>
              <a:t>SessionFactory</a:t>
            </a:r>
            <a:r>
              <a:rPr lang="en-IN" sz="1400" dirty="0"/>
              <a:t> </a:t>
            </a:r>
            <a:r>
              <a:rPr lang="en-IN" sz="1400" dirty="0" err="1"/>
              <a:t>sessionFactory</a:t>
            </a:r>
            <a:r>
              <a:rPr lang="en-IN" sz="1400" dirty="0"/>
              <a:t> = configuration</a:t>
            </a:r>
          </a:p>
          <a:p>
            <a:r>
              <a:rPr lang="en-IN" sz="1400" dirty="0"/>
              <a:t>.</a:t>
            </a:r>
            <a:r>
              <a:rPr lang="en-IN" sz="1400" dirty="0" err="1"/>
              <a:t>buildSessionFactory</a:t>
            </a:r>
            <a:r>
              <a:rPr lang="en-IN" sz="1400" dirty="0"/>
              <a:t>(</a:t>
            </a:r>
            <a:r>
              <a:rPr lang="en-IN" sz="1400" dirty="0" err="1"/>
              <a:t>builder.build</a:t>
            </a:r>
            <a:r>
              <a:rPr lang="en-IN" sz="1400" dirty="0"/>
              <a:t>());</a:t>
            </a:r>
          </a:p>
          <a:p>
            <a:r>
              <a:rPr lang="en-IN" sz="1400" b="1" dirty="0"/>
              <a:t>return </a:t>
            </a:r>
            <a:r>
              <a:rPr lang="en-IN" sz="1400" b="1" dirty="0" err="1"/>
              <a:t>sessionFactory</a:t>
            </a:r>
            <a:r>
              <a:rPr lang="en-IN" sz="1400" b="1" dirty="0"/>
              <a:t>;</a:t>
            </a:r>
          </a:p>
          <a:p>
            <a:r>
              <a:rPr lang="en-IN" sz="1400" dirty="0"/>
              <a:t>}</a:t>
            </a:r>
          </a:p>
          <a:p>
            <a:r>
              <a:rPr lang="en-IN" sz="1400" b="1" dirty="0"/>
              <a:t>public static void main(String[] </a:t>
            </a:r>
            <a:r>
              <a:rPr lang="en-IN" sz="1400" b="1" dirty="0" err="1"/>
              <a:t>args</a:t>
            </a:r>
            <a:r>
              <a:rPr lang="en-IN" sz="1400" b="1" dirty="0"/>
              <a:t>) {</a:t>
            </a:r>
          </a:p>
          <a:p>
            <a:r>
              <a:rPr lang="en-IN" sz="1400" dirty="0" err="1"/>
              <a:t>System.</a:t>
            </a:r>
            <a:r>
              <a:rPr lang="en-IN" sz="1400" b="1" i="1" dirty="0" err="1"/>
              <a:t>out.println</a:t>
            </a:r>
            <a:r>
              <a:rPr lang="en-IN" sz="1400" b="1" i="1" dirty="0"/>
              <a:t>("Hibernate one to one (Annotation)");</a:t>
            </a:r>
          </a:p>
          <a:p>
            <a:r>
              <a:rPr lang="en-IN" sz="1400" dirty="0"/>
              <a:t>Session </a:t>
            </a:r>
            <a:r>
              <a:rPr lang="en-IN" sz="1400" dirty="0" err="1"/>
              <a:t>session</a:t>
            </a:r>
            <a:r>
              <a:rPr lang="en-IN" sz="1400" dirty="0"/>
              <a:t> = </a:t>
            </a:r>
            <a:r>
              <a:rPr lang="en-IN" sz="1400" i="1" dirty="0" err="1"/>
              <a:t>getSessionFactory</a:t>
            </a:r>
            <a:r>
              <a:rPr lang="en-IN" sz="1400" i="1" dirty="0"/>
              <a:t>().</a:t>
            </a:r>
            <a:r>
              <a:rPr lang="en-IN" sz="1400" i="1" dirty="0" err="1"/>
              <a:t>openSession</a:t>
            </a:r>
            <a:r>
              <a:rPr lang="en-IN" sz="1400" i="1" dirty="0"/>
              <a:t>();</a:t>
            </a:r>
          </a:p>
        </p:txBody>
      </p:sp>
    </p:spTree>
    <p:extLst>
      <p:ext uri="{BB962C8B-B14F-4D97-AF65-F5344CB8AC3E}">
        <p14:creationId xmlns:p14="http://schemas.microsoft.com/office/powerpoint/2010/main" val="9251846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Mapping Types Cont..</a:t>
            </a:r>
          </a:p>
        </p:txBody>
      </p:sp>
      <p:sp>
        <p:nvSpPr>
          <p:cNvPr id="7" name="Rectangle 6">
            <a:extLst>
              <a:ext uri="{FF2B5EF4-FFF2-40B4-BE49-F238E27FC236}">
                <a16:creationId xmlns:a16="http://schemas.microsoft.com/office/drawing/2014/main" id="{C98201BF-4C1B-4549-B992-8163916D74BA}"/>
              </a:ext>
            </a:extLst>
          </p:cNvPr>
          <p:cNvSpPr/>
          <p:nvPr/>
        </p:nvSpPr>
        <p:spPr>
          <a:xfrm>
            <a:off x="609600" y="1371600"/>
            <a:ext cx="6667500" cy="4524315"/>
          </a:xfrm>
          <a:prstGeom prst="rect">
            <a:avLst/>
          </a:prstGeom>
        </p:spPr>
        <p:txBody>
          <a:bodyPr wrap="square">
            <a:spAutoFit/>
          </a:bodyPr>
          <a:lstStyle/>
          <a:p>
            <a:r>
              <a:rPr lang="en-IN" sz="1200" dirty="0" err="1"/>
              <a:t>session.beginTransaction</a:t>
            </a:r>
            <a:r>
              <a:rPr lang="en-IN" sz="1200" dirty="0"/>
              <a:t>();</a:t>
            </a:r>
          </a:p>
          <a:p>
            <a:endParaRPr lang="en-IN" sz="1200" dirty="0"/>
          </a:p>
          <a:p>
            <a:r>
              <a:rPr lang="en-IN" sz="1200" dirty="0"/>
              <a:t>Stock </a:t>
            </a:r>
            <a:r>
              <a:rPr lang="en-IN" sz="1200" dirty="0" err="1"/>
              <a:t>stock</a:t>
            </a:r>
            <a:r>
              <a:rPr lang="en-IN" sz="1200" dirty="0"/>
              <a:t> = </a:t>
            </a:r>
            <a:r>
              <a:rPr lang="en-IN" sz="1200" b="1" dirty="0"/>
              <a:t>new Stock();</a:t>
            </a:r>
          </a:p>
          <a:p>
            <a:endParaRPr lang="en-IN" sz="1200" dirty="0"/>
          </a:p>
          <a:p>
            <a:r>
              <a:rPr lang="en-IN" sz="1200" dirty="0" err="1"/>
              <a:t>stock.setStockCode</a:t>
            </a:r>
            <a:r>
              <a:rPr lang="en-IN" sz="1200" dirty="0"/>
              <a:t>("10001");</a:t>
            </a:r>
          </a:p>
          <a:p>
            <a:r>
              <a:rPr lang="en-IN" sz="1200" dirty="0" err="1"/>
              <a:t>stock.setStockName</a:t>
            </a:r>
            <a:r>
              <a:rPr lang="en-IN" sz="1200" dirty="0"/>
              <a:t>("Agent");</a:t>
            </a:r>
          </a:p>
          <a:p>
            <a:endParaRPr lang="en-IN" sz="1200" dirty="0"/>
          </a:p>
          <a:p>
            <a:r>
              <a:rPr lang="en-IN" sz="1200" dirty="0" err="1"/>
              <a:t>StockDetail</a:t>
            </a:r>
            <a:r>
              <a:rPr lang="en-IN" sz="1200" dirty="0"/>
              <a:t> </a:t>
            </a:r>
            <a:r>
              <a:rPr lang="en-IN" sz="1200" dirty="0" err="1"/>
              <a:t>stockDetail</a:t>
            </a:r>
            <a:r>
              <a:rPr lang="en-IN" sz="1200" dirty="0"/>
              <a:t> = </a:t>
            </a:r>
            <a:r>
              <a:rPr lang="en-IN" sz="1200" b="1" dirty="0"/>
              <a:t>new </a:t>
            </a:r>
            <a:r>
              <a:rPr lang="en-IN" sz="1200" b="1" dirty="0" err="1"/>
              <a:t>StockDetail</a:t>
            </a:r>
            <a:r>
              <a:rPr lang="en-IN" sz="1200" b="1" dirty="0"/>
              <a:t>();</a:t>
            </a:r>
          </a:p>
          <a:p>
            <a:r>
              <a:rPr lang="en-IN" sz="1200" dirty="0" err="1"/>
              <a:t>stockDetail.setCompName</a:t>
            </a:r>
            <a:r>
              <a:rPr lang="en-IN" sz="1200" dirty="0"/>
              <a:t>("Reynold");</a:t>
            </a:r>
          </a:p>
          <a:p>
            <a:r>
              <a:rPr lang="en-IN" sz="1200" dirty="0" err="1"/>
              <a:t>stockDetail.setCompDesc</a:t>
            </a:r>
            <a:r>
              <a:rPr lang="en-IN" sz="1200" dirty="0"/>
              <a:t>("Iso");</a:t>
            </a:r>
          </a:p>
          <a:p>
            <a:r>
              <a:rPr lang="en-IN" sz="1200" dirty="0" err="1"/>
              <a:t>stockDetail.setRemark</a:t>
            </a:r>
            <a:r>
              <a:rPr lang="en-IN" sz="1200" dirty="0"/>
              <a:t>("Good");</a:t>
            </a:r>
          </a:p>
          <a:p>
            <a:r>
              <a:rPr lang="en-IN" sz="1200" dirty="0" err="1"/>
              <a:t>stockDetail.setListedDate</a:t>
            </a:r>
            <a:r>
              <a:rPr lang="en-IN" sz="1200" dirty="0"/>
              <a:t>(</a:t>
            </a:r>
            <a:r>
              <a:rPr lang="en-IN" sz="1200" b="1" dirty="0"/>
              <a:t>new Date());</a:t>
            </a:r>
          </a:p>
          <a:p>
            <a:endParaRPr lang="en-IN" sz="1200" dirty="0"/>
          </a:p>
          <a:p>
            <a:r>
              <a:rPr lang="en-IN" sz="1200" dirty="0" err="1"/>
              <a:t>stock.setStockDetail</a:t>
            </a:r>
            <a:r>
              <a:rPr lang="en-IN" sz="1200" dirty="0"/>
              <a:t>(</a:t>
            </a:r>
            <a:r>
              <a:rPr lang="en-IN" sz="1200" dirty="0" err="1"/>
              <a:t>stockDetail</a:t>
            </a:r>
            <a:r>
              <a:rPr lang="en-IN" sz="1200" dirty="0"/>
              <a:t>);</a:t>
            </a:r>
          </a:p>
          <a:p>
            <a:r>
              <a:rPr lang="en-IN" sz="1200" dirty="0" err="1"/>
              <a:t>stockDetail.setStock</a:t>
            </a:r>
            <a:r>
              <a:rPr lang="en-IN" sz="1200" dirty="0"/>
              <a:t>(stock);</a:t>
            </a:r>
          </a:p>
          <a:p>
            <a:endParaRPr lang="en-IN" sz="1200" dirty="0"/>
          </a:p>
          <a:p>
            <a:r>
              <a:rPr lang="en-IN" sz="1200" dirty="0" err="1"/>
              <a:t>session.save</a:t>
            </a:r>
            <a:r>
              <a:rPr lang="en-IN" sz="1200" dirty="0"/>
              <a:t>(stock);</a:t>
            </a:r>
          </a:p>
          <a:p>
            <a:r>
              <a:rPr lang="en-IN" sz="1200" dirty="0" err="1"/>
              <a:t>session.getTransaction</a:t>
            </a:r>
            <a:r>
              <a:rPr lang="en-IN" sz="1200" dirty="0"/>
              <a:t>().commit();</a:t>
            </a:r>
          </a:p>
          <a:p>
            <a:r>
              <a:rPr lang="en-IN" sz="1200" dirty="0" err="1"/>
              <a:t>System.</a:t>
            </a:r>
            <a:r>
              <a:rPr lang="en-IN" sz="1200" b="1" i="1" dirty="0" err="1"/>
              <a:t>out.println</a:t>
            </a:r>
            <a:r>
              <a:rPr lang="en-IN" sz="1200" b="1" i="1" dirty="0"/>
              <a:t>("Inserting values into tables </a:t>
            </a:r>
            <a:r>
              <a:rPr lang="en-IN" sz="1200" b="1" i="1" dirty="0" err="1"/>
              <a:t>stock,stock</a:t>
            </a:r>
            <a:r>
              <a:rPr lang="en-IN" sz="1200" b="1" i="1" dirty="0"/>
              <a:t> details....");</a:t>
            </a:r>
          </a:p>
          <a:p>
            <a:endParaRPr lang="en-IN" sz="1200" dirty="0"/>
          </a:p>
          <a:p>
            <a:r>
              <a:rPr lang="en-IN" sz="1200" dirty="0" err="1"/>
              <a:t>System.</a:t>
            </a:r>
            <a:r>
              <a:rPr lang="en-IN" sz="1200" b="1" i="1" dirty="0" err="1"/>
              <a:t>out.println</a:t>
            </a:r>
            <a:r>
              <a:rPr lang="en-IN" sz="1200" b="1" i="1" dirty="0"/>
              <a:t>("Done");</a:t>
            </a:r>
          </a:p>
          <a:p>
            <a:r>
              <a:rPr lang="en-IN" sz="1200" dirty="0"/>
              <a:t>}</a:t>
            </a:r>
          </a:p>
          <a:p>
            <a:r>
              <a:rPr lang="en-IN" sz="1200" dirty="0"/>
              <a:t>}</a:t>
            </a:r>
            <a:endParaRPr lang="en-IN" sz="1000" dirty="0"/>
          </a:p>
          <a:p>
            <a:endParaRPr lang="en-IN" sz="1200" dirty="0"/>
          </a:p>
        </p:txBody>
      </p:sp>
      <p:sp>
        <p:nvSpPr>
          <p:cNvPr id="3" name="Oval 2">
            <a:extLst>
              <a:ext uri="{FF2B5EF4-FFF2-40B4-BE49-F238E27FC236}">
                <a16:creationId xmlns:a16="http://schemas.microsoft.com/office/drawing/2014/main" id="{8C3BA6D9-A0F6-4FB9-A16C-A41FCAC36022}"/>
              </a:ext>
            </a:extLst>
          </p:cNvPr>
          <p:cNvSpPr/>
          <p:nvPr/>
        </p:nvSpPr>
        <p:spPr>
          <a:xfrm>
            <a:off x="609600" y="1676400"/>
            <a:ext cx="3962400" cy="25908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90072057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Mapping Types Cont..</a:t>
            </a:r>
          </a:p>
        </p:txBody>
      </p:sp>
      <p:sp>
        <p:nvSpPr>
          <p:cNvPr id="5" name="Content Placeholder 2"/>
          <p:cNvSpPr>
            <a:spLocks noGrp="1"/>
          </p:cNvSpPr>
          <p:nvPr>
            <p:ph idx="1"/>
          </p:nvPr>
        </p:nvSpPr>
        <p:spPr>
          <a:xfrm>
            <a:off x="533400" y="1066800"/>
            <a:ext cx="8553450" cy="304800"/>
          </a:xfrm>
        </p:spPr>
        <p:txBody>
          <a:bodyPr>
            <a:normAutofit fontScale="70000" lnSpcReduction="20000"/>
          </a:bodyPr>
          <a:lstStyle/>
          <a:p>
            <a:pPr marL="0" indent="0">
              <a:buNone/>
            </a:pPr>
            <a:r>
              <a:rPr lang="en-US" sz="2400" b="0" dirty="0"/>
              <a:t>Hibernate.cfg.xml database connection configurations and mapping class mentioned in xml</a:t>
            </a:r>
            <a:endParaRPr lang="en-US" sz="2200" b="0" dirty="0"/>
          </a:p>
        </p:txBody>
      </p:sp>
      <p:sp>
        <p:nvSpPr>
          <p:cNvPr id="3" name="Rectangle 2">
            <a:extLst>
              <a:ext uri="{FF2B5EF4-FFF2-40B4-BE49-F238E27FC236}">
                <a16:creationId xmlns:a16="http://schemas.microsoft.com/office/drawing/2014/main" id="{E477B747-C207-491E-A9C0-ADAD62F47C80}"/>
              </a:ext>
            </a:extLst>
          </p:cNvPr>
          <p:cNvSpPr/>
          <p:nvPr/>
        </p:nvSpPr>
        <p:spPr>
          <a:xfrm>
            <a:off x="533400" y="1646238"/>
            <a:ext cx="8077200" cy="4616648"/>
          </a:xfrm>
          <a:prstGeom prst="rect">
            <a:avLst/>
          </a:prstGeom>
        </p:spPr>
        <p:txBody>
          <a:bodyPr wrap="square">
            <a:spAutoFit/>
          </a:bodyPr>
          <a:lstStyle/>
          <a:p>
            <a:r>
              <a:rPr lang="en-IN" sz="1400" dirty="0">
                <a:solidFill>
                  <a:srgbClr val="008080"/>
                </a:solidFill>
                <a:latin typeface="Calibri" panose="020F0502020204030204" pitchFamily="34" charset="0"/>
                <a:cs typeface="Calibri" panose="020F0502020204030204" pitchFamily="34" charset="0"/>
              </a:rPr>
              <a:t>&lt;?</a:t>
            </a:r>
            <a:r>
              <a:rPr lang="en-IN" sz="1400" dirty="0">
                <a:solidFill>
                  <a:srgbClr val="3F7F7F"/>
                </a:solidFill>
                <a:latin typeface="Calibri" panose="020F0502020204030204" pitchFamily="34" charset="0"/>
                <a:cs typeface="Calibri" panose="020F0502020204030204" pitchFamily="34" charset="0"/>
              </a:rPr>
              <a:t>xml </a:t>
            </a:r>
            <a:r>
              <a:rPr lang="en-IN" sz="1400" dirty="0">
                <a:solidFill>
                  <a:srgbClr val="7F007F"/>
                </a:solidFill>
                <a:latin typeface="Calibri" panose="020F0502020204030204" pitchFamily="34" charset="0"/>
                <a:cs typeface="Calibri" panose="020F0502020204030204" pitchFamily="34" charset="0"/>
              </a:rPr>
              <a:t>version</a:t>
            </a:r>
            <a:r>
              <a:rPr lang="en-IN" sz="1400" dirty="0">
                <a:solidFill>
                  <a:srgbClr val="000000"/>
                </a:solidFill>
                <a:latin typeface="Calibri" panose="020F0502020204030204" pitchFamily="34" charset="0"/>
                <a:cs typeface="Calibri" panose="020F0502020204030204" pitchFamily="34" charset="0"/>
              </a:rPr>
              <a:t>=</a:t>
            </a:r>
            <a:r>
              <a:rPr lang="en-IN" sz="1400" i="1" dirty="0">
                <a:solidFill>
                  <a:srgbClr val="2A00FF"/>
                </a:solidFill>
                <a:latin typeface="Calibri" panose="020F0502020204030204" pitchFamily="34" charset="0"/>
                <a:cs typeface="Calibri" panose="020F0502020204030204" pitchFamily="34" charset="0"/>
              </a:rPr>
              <a:t>'1.0' </a:t>
            </a:r>
            <a:r>
              <a:rPr lang="en-IN" sz="1400" i="1" dirty="0">
                <a:solidFill>
                  <a:srgbClr val="7F007F"/>
                </a:solidFill>
                <a:latin typeface="Calibri" panose="020F0502020204030204" pitchFamily="34" charset="0"/>
                <a:cs typeface="Calibri" panose="020F0502020204030204" pitchFamily="34" charset="0"/>
              </a:rPr>
              <a:t>encoding</a:t>
            </a:r>
            <a:r>
              <a:rPr lang="en-IN" sz="1400" i="1" dirty="0">
                <a:solidFill>
                  <a:srgbClr val="000000"/>
                </a:solidFill>
                <a:latin typeface="Calibri" panose="020F0502020204030204" pitchFamily="34" charset="0"/>
                <a:cs typeface="Calibri" panose="020F0502020204030204" pitchFamily="34" charset="0"/>
              </a:rPr>
              <a:t>=</a:t>
            </a:r>
            <a:r>
              <a:rPr lang="en-IN" sz="1400" i="1" dirty="0">
                <a:solidFill>
                  <a:srgbClr val="2A00FF"/>
                </a:solidFill>
                <a:latin typeface="Calibri" panose="020F0502020204030204" pitchFamily="34" charset="0"/>
                <a:cs typeface="Calibri" panose="020F0502020204030204" pitchFamily="34" charset="0"/>
              </a:rPr>
              <a:t>'UTF-8'</a:t>
            </a:r>
            <a:r>
              <a:rPr lang="en-IN" sz="1400" i="1" dirty="0">
                <a:solidFill>
                  <a:srgbClr val="008080"/>
                </a:solidFill>
                <a:latin typeface="Calibri" panose="020F0502020204030204" pitchFamily="34" charset="0"/>
                <a:cs typeface="Calibri" panose="020F0502020204030204" pitchFamily="34" charset="0"/>
              </a:rPr>
              <a:t>?&gt;</a:t>
            </a:r>
          </a:p>
          <a:p>
            <a:r>
              <a:rPr lang="en-IN" sz="1400" dirty="0">
                <a:solidFill>
                  <a:srgbClr val="008080"/>
                </a:solidFill>
                <a:latin typeface="Calibri" panose="020F0502020204030204" pitchFamily="34" charset="0"/>
                <a:cs typeface="Calibri" panose="020F0502020204030204" pitchFamily="34" charset="0"/>
              </a:rPr>
              <a:t>&lt;!</a:t>
            </a:r>
            <a:r>
              <a:rPr lang="en-IN" sz="1400" dirty="0">
                <a:solidFill>
                  <a:srgbClr val="3F7F7F"/>
                </a:solidFill>
                <a:latin typeface="Calibri" panose="020F0502020204030204" pitchFamily="34" charset="0"/>
                <a:cs typeface="Calibri" panose="020F0502020204030204" pitchFamily="34" charset="0"/>
              </a:rPr>
              <a:t>DOCTYPE </a:t>
            </a:r>
            <a:r>
              <a:rPr lang="en-IN" sz="1400" dirty="0">
                <a:solidFill>
                  <a:srgbClr val="008080"/>
                </a:solidFill>
                <a:latin typeface="Calibri" panose="020F0502020204030204" pitchFamily="34" charset="0"/>
                <a:cs typeface="Calibri" panose="020F0502020204030204" pitchFamily="34" charset="0"/>
              </a:rPr>
              <a:t>hibernate-configuration </a:t>
            </a:r>
            <a:r>
              <a:rPr lang="en-IN" sz="1400" dirty="0">
                <a:solidFill>
                  <a:srgbClr val="808080"/>
                </a:solidFill>
                <a:latin typeface="Calibri" panose="020F0502020204030204" pitchFamily="34" charset="0"/>
                <a:cs typeface="Calibri" panose="020F0502020204030204" pitchFamily="34" charset="0"/>
              </a:rPr>
              <a:t>PUBLIC</a:t>
            </a:r>
          </a:p>
          <a:p>
            <a:r>
              <a:rPr lang="en-IN" sz="1400" dirty="0">
                <a:latin typeface="Calibri" panose="020F0502020204030204" pitchFamily="34" charset="0"/>
                <a:cs typeface="Calibri" panose="020F0502020204030204" pitchFamily="34" charset="0"/>
              </a:rPr>
              <a:t>        </a:t>
            </a:r>
            <a:r>
              <a:rPr lang="en-IN" sz="1400" dirty="0">
                <a:solidFill>
                  <a:srgbClr val="008080"/>
                </a:solidFill>
                <a:latin typeface="Calibri" panose="020F0502020204030204" pitchFamily="34" charset="0"/>
                <a:cs typeface="Calibri" panose="020F0502020204030204" pitchFamily="34" charset="0"/>
              </a:rPr>
              <a:t>"-//Hibernate/Hibernate Configuration DTD 3.0//EN"</a:t>
            </a:r>
          </a:p>
          <a:p>
            <a:r>
              <a:rPr lang="en-IN" sz="1400" dirty="0">
                <a:latin typeface="Calibri" panose="020F0502020204030204" pitchFamily="34" charset="0"/>
                <a:cs typeface="Calibri" panose="020F0502020204030204" pitchFamily="34" charset="0"/>
              </a:rPr>
              <a:t>        </a:t>
            </a:r>
            <a:r>
              <a:rPr lang="en-IN" sz="1400" dirty="0">
                <a:solidFill>
                  <a:srgbClr val="3F7F5F"/>
                </a:solidFill>
                <a:latin typeface="Calibri" panose="020F0502020204030204" pitchFamily="34" charset="0"/>
                <a:cs typeface="Calibri" panose="020F0502020204030204" pitchFamily="34" charset="0"/>
              </a:rPr>
              <a:t>"http://www.hibernate.org/dtd/hibernate-configuration-3.0.dtd"</a:t>
            </a:r>
            <a:r>
              <a:rPr lang="en-IN" sz="1400" dirty="0">
                <a:solidFill>
                  <a:srgbClr val="008080"/>
                </a:solidFill>
                <a:latin typeface="Calibri" panose="020F0502020204030204" pitchFamily="34" charset="0"/>
                <a:cs typeface="Calibri" panose="020F0502020204030204" pitchFamily="34" charset="0"/>
              </a:rPr>
              <a:t>&gt;</a:t>
            </a:r>
          </a:p>
          <a:p>
            <a:r>
              <a:rPr lang="en-IN" sz="1400" dirty="0">
                <a:solidFill>
                  <a:srgbClr val="000000"/>
                </a:solidFill>
                <a:latin typeface="Calibri" panose="020F0502020204030204" pitchFamily="34" charset="0"/>
                <a:cs typeface="Calibri" panose="020F0502020204030204" pitchFamily="34" charset="0"/>
              </a:rPr>
              <a:t> </a:t>
            </a:r>
            <a:r>
              <a:rPr lang="en-IN" sz="1400" dirty="0">
                <a:solidFill>
                  <a:srgbClr val="008080"/>
                </a:solidFill>
                <a:latin typeface="Calibri" panose="020F0502020204030204" pitchFamily="34" charset="0"/>
                <a:cs typeface="Calibri" panose="020F0502020204030204" pitchFamily="34" charset="0"/>
              </a:rPr>
              <a:t>&lt;</a:t>
            </a:r>
            <a:r>
              <a:rPr lang="en-IN" sz="1400" dirty="0">
                <a:solidFill>
                  <a:srgbClr val="3F7F7F"/>
                </a:solidFill>
                <a:latin typeface="Calibri" panose="020F0502020204030204" pitchFamily="34" charset="0"/>
                <a:cs typeface="Calibri" panose="020F0502020204030204" pitchFamily="34" charset="0"/>
              </a:rPr>
              <a:t>hibernate-configuration</a:t>
            </a:r>
            <a:r>
              <a:rPr lang="en-IN" sz="1400" dirty="0">
                <a:solidFill>
                  <a:srgbClr val="008080"/>
                </a:solidFill>
                <a:latin typeface="Calibri" panose="020F0502020204030204" pitchFamily="34" charset="0"/>
                <a:cs typeface="Calibri" panose="020F0502020204030204" pitchFamily="34" charset="0"/>
              </a:rPr>
              <a:t>&gt;</a:t>
            </a:r>
          </a:p>
          <a:p>
            <a:r>
              <a:rPr lang="en-IN" sz="1400" dirty="0">
                <a:solidFill>
                  <a:srgbClr val="000000"/>
                </a:solidFill>
                <a:latin typeface="Calibri" panose="020F0502020204030204" pitchFamily="34" charset="0"/>
                <a:cs typeface="Calibri" panose="020F0502020204030204" pitchFamily="34" charset="0"/>
              </a:rPr>
              <a:t>   </a:t>
            </a:r>
            <a:r>
              <a:rPr lang="en-IN" sz="1400" dirty="0">
                <a:solidFill>
                  <a:srgbClr val="008080"/>
                </a:solidFill>
                <a:latin typeface="Calibri" panose="020F0502020204030204" pitchFamily="34" charset="0"/>
                <a:cs typeface="Calibri" panose="020F0502020204030204" pitchFamily="34" charset="0"/>
              </a:rPr>
              <a:t>&lt;</a:t>
            </a:r>
            <a:r>
              <a:rPr lang="en-IN" sz="1400" dirty="0">
                <a:solidFill>
                  <a:srgbClr val="3F7F7F"/>
                </a:solidFill>
                <a:latin typeface="Calibri" panose="020F0502020204030204" pitchFamily="34" charset="0"/>
                <a:cs typeface="Calibri" panose="020F0502020204030204" pitchFamily="34" charset="0"/>
              </a:rPr>
              <a:t>session-factory</a:t>
            </a:r>
            <a:r>
              <a:rPr lang="en-IN" sz="1400" dirty="0">
                <a:solidFill>
                  <a:srgbClr val="008080"/>
                </a:solidFill>
                <a:latin typeface="Calibri" panose="020F0502020204030204" pitchFamily="34" charset="0"/>
                <a:cs typeface="Calibri" panose="020F0502020204030204" pitchFamily="34" charset="0"/>
              </a:rPr>
              <a:t>&gt;</a:t>
            </a:r>
          </a:p>
          <a:p>
            <a:r>
              <a:rPr lang="en-IN" sz="1400" dirty="0">
                <a:solidFill>
                  <a:srgbClr val="000000"/>
                </a:solidFill>
                <a:latin typeface="Calibri" panose="020F0502020204030204" pitchFamily="34" charset="0"/>
                <a:cs typeface="Calibri" panose="020F0502020204030204" pitchFamily="34" charset="0"/>
              </a:rPr>
              <a:t>   </a:t>
            </a:r>
            <a:r>
              <a:rPr lang="en-IN" sz="1400" dirty="0">
                <a:solidFill>
                  <a:srgbClr val="008080"/>
                </a:solidFill>
                <a:latin typeface="Calibri" panose="020F0502020204030204" pitchFamily="34" charset="0"/>
                <a:cs typeface="Calibri" panose="020F0502020204030204" pitchFamily="34" charset="0"/>
              </a:rPr>
              <a:t>&lt;</a:t>
            </a:r>
            <a:r>
              <a:rPr lang="en-IN" sz="1400" dirty="0">
                <a:solidFill>
                  <a:srgbClr val="3F7F7F"/>
                </a:solidFill>
                <a:latin typeface="Calibri" panose="020F0502020204030204" pitchFamily="34" charset="0"/>
                <a:cs typeface="Calibri" panose="020F0502020204030204" pitchFamily="34" charset="0"/>
              </a:rPr>
              <a:t>property </a:t>
            </a:r>
            <a:r>
              <a:rPr lang="en-IN" sz="1400" dirty="0">
                <a:solidFill>
                  <a:srgbClr val="7F007F"/>
                </a:solidFill>
                <a:latin typeface="Calibri" panose="020F0502020204030204" pitchFamily="34" charset="0"/>
                <a:cs typeface="Calibri" panose="020F0502020204030204" pitchFamily="34" charset="0"/>
              </a:rPr>
              <a:t>name</a:t>
            </a:r>
            <a:r>
              <a:rPr lang="en-IN" sz="1400" dirty="0">
                <a:solidFill>
                  <a:srgbClr val="000000"/>
                </a:solidFill>
                <a:latin typeface="Calibri" panose="020F0502020204030204" pitchFamily="34" charset="0"/>
                <a:cs typeface="Calibri" panose="020F0502020204030204" pitchFamily="34" charset="0"/>
              </a:rPr>
              <a:t>=</a:t>
            </a:r>
            <a:r>
              <a:rPr lang="en-IN" sz="1400" i="1" dirty="0">
                <a:solidFill>
                  <a:srgbClr val="2A00FF"/>
                </a:solidFill>
                <a:latin typeface="Calibri" panose="020F0502020204030204" pitchFamily="34" charset="0"/>
                <a:cs typeface="Calibri" panose="020F0502020204030204" pitchFamily="34" charset="0"/>
              </a:rPr>
              <a:t>"</a:t>
            </a:r>
            <a:r>
              <a:rPr lang="en-IN" sz="1400" i="1" dirty="0" err="1">
                <a:solidFill>
                  <a:srgbClr val="2A00FF"/>
                </a:solidFill>
                <a:latin typeface="Calibri" panose="020F0502020204030204" pitchFamily="34" charset="0"/>
                <a:cs typeface="Calibri" panose="020F0502020204030204" pitchFamily="34" charset="0"/>
              </a:rPr>
              <a:t>hibernate.dialect</a:t>
            </a:r>
            <a:r>
              <a:rPr lang="en-IN" sz="1400" i="1" dirty="0">
                <a:solidFill>
                  <a:srgbClr val="2A00FF"/>
                </a:solidFill>
                <a:latin typeface="Calibri" panose="020F0502020204030204" pitchFamily="34" charset="0"/>
                <a:cs typeface="Calibri" panose="020F0502020204030204" pitchFamily="34" charset="0"/>
              </a:rPr>
              <a:t>"</a:t>
            </a:r>
            <a:r>
              <a:rPr lang="en-IN" sz="1400" i="1" dirty="0">
                <a:solidFill>
                  <a:srgbClr val="008080"/>
                </a:solidFill>
                <a:latin typeface="Calibri" panose="020F0502020204030204" pitchFamily="34" charset="0"/>
                <a:cs typeface="Calibri" panose="020F0502020204030204" pitchFamily="34" charset="0"/>
              </a:rPr>
              <a:t>&gt;</a:t>
            </a:r>
            <a:r>
              <a:rPr lang="en-IN" sz="1400" i="1" dirty="0" err="1">
                <a:solidFill>
                  <a:srgbClr val="000000"/>
                </a:solidFill>
                <a:latin typeface="Calibri" panose="020F0502020204030204" pitchFamily="34" charset="0"/>
                <a:cs typeface="Calibri" panose="020F0502020204030204" pitchFamily="34" charset="0"/>
              </a:rPr>
              <a:t>org.hibernate.dialect.MySQLDialect</a:t>
            </a:r>
            <a:r>
              <a:rPr lang="en-IN" sz="1400" i="1" dirty="0">
                <a:solidFill>
                  <a:srgbClr val="008080"/>
                </a:solidFill>
                <a:latin typeface="Calibri" panose="020F0502020204030204" pitchFamily="34" charset="0"/>
                <a:cs typeface="Calibri" panose="020F0502020204030204" pitchFamily="34" charset="0"/>
              </a:rPr>
              <a:t>&lt;/</a:t>
            </a:r>
            <a:r>
              <a:rPr lang="en-IN" sz="1400" i="1" dirty="0">
                <a:solidFill>
                  <a:srgbClr val="3F7F7F"/>
                </a:solidFill>
                <a:latin typeface="Calibri" panose="020F0502020204030204" pitchFamily="34" charset="0"/>
                <a:cs typeface="Calibri" panose="020F0502020204030204" pitchFamily="34" charset="0"/>
              </a:rPr>
              <a:t>property</a:t>
            </a:r>
            <a:r>
              <a:rPr lang="en-IN" sz="1400" i="1" dirty="0">
                <a:solidFill>
                  <a:srgbClr val="008080"/>
                </a:solidFill>
                <a:latin typeface="Calibri" panose="020F0502020204030204" pitchFamily="34" charset="0"/>
                <a:cs typeface="Calibri" panose="020F0502020204030204" pitchFamily="34" charset="0"/>
              </a:rPr>
              <a:t>&gt;</a:t>
            </a:r>
          </a:p>
          <a:p>
            <a:r>
              <a:rPr lang="en-IN" sz="1400" dirty="0">
                <a:solidFill>
                  <a:srgbClr val="000000"/>
                </a:solidFill>
                <a:latin typeface="Calibri" panose="020F0502020204030204" pitchFamily="34" charset="0"/>
                <a:cs typeface="Calibri" panose="020F0502020204030204" pitchFamily="34" charset="0"/>
              </a:rPr>
              <a:t>   </a:t>
            </a:r>
            <a:r>
              <a:rPr lang="en-IN" sz="1400" dirty="0">
                <a:solidFill>
                  <a:srgbClr val="008080"/>
                </a:solidFill>
                <a:latin typeface="Calibri" panose="020F0502020204030204" pitchFamily="34" charset="0"/>
                <a:cs typeface="Calibri" panose="020F0502020204030204" pitchFamily="34" charset="0"/>
              </a:rPr>
              <a:t>&lt;</a:t>
            </a:r>
            <a:r>
              <a:rPr lang="en-IN" sz="1400" dirty="0">
                <a:solidFill>
                  <a:srgbClr val="3F7F7F"/>
                </a:solidFill>
                <a:latin typeface="Calibri" panose="020F0502020204030204" pitchFamily="34" charset="0"/>
                <a:cs typeface="Calibri" panose="020F0502020204030204" pitchFamily="34" charset="0"/>
              </a:rPr>
              <a:t>property </a:t>
            </a:r>
            <a:r>
              <a:rPr lang="en-IN" sz="1400" dirty="0">
                <a:solidFill>
                  <a:srgbClr val="7F007F"/>
                </a:solidFill>
                <a:latin typeface="Calibri" panose="020F0502020204030204" pitchFamily="34" charset="0"/>
                <a:cs typeface="Calibri" panose="020F0502020204030204" pitchFamily="34" charset="0"/>
              </a:rPr>
              <a:t>name</a:t>
            </a:r>
            <a:r>
              <a:rPr lang="en-IN" sz="1400" dirty="0">
                <a:solidFill>
                  <a:srgbClr val="000000"/>
                </a:solidFill>
                <a:latin typeface="Calibri" panose="020F0502020204030204" pitchFamily="34" charset="0"/>
                <a:cs typeface="Calibri" panose="020F0502020204030204" pitchFamily="34" charset="0"/>
              </a:rPr>
              <a:t>=</a:t>
            </a:r>
            <a:r>
              <a:rPr lang="en-IN" sz="1400" i="1" dirty="0">
                <a:solidFill>
                  <a:srgbClr val="2A00FF"/>
                </a:solidFill>
                <a:latin typeface="Calibri" panose="020F0502020204030204" pitchFamily="34" charset="0"/>
                <a:cs typeface="Calibri" panose="020F0502020204030204" pitchFamily="34" charset="0"/>
              </a:rPr>
              <a:t>"</a:t>
            </a:r>
            <a:r>
              <a:rPr lang="en-IN" sz="1400" i="1" dirty="0" err="1">
                <a:solidFill>
                  <a:srgbClr val="2A00FF"/>
                </a:solidFill>
                <a:latin typeface="Calibri" panose="020F0502020204030204" pitchFamily="34" charset="0"/>
                <a:cs typeface="Calibri" panose="020F0502020204030204" pitchFamily="34" charset="0"/>
              </a:rPr>
              <a:t>hibernate.connection.driver_class</a:t>
            </a:r>
            <a:r>
              <a:rPr lang="en-IN" sz="1400" i="1" dirty="0">
                <a:solidFill>
                  <a:srgbClr val="2A00FF"/>
                </a:solidFill>
                <a:latin typeface="Calibri" panose="020F0502020204030204" pitchFamily="34" charset="0"/>
                <a:cs typeface="Calibri" panose="020F0502020204030204" pitchFamily="34" charset="0"/>
              </a:rPr>
              <a:t>"</a:t>
            </a:r>
            <a:r>
              <a:rPr lang="en-IN" sz="1400" i="1" dirty="0">
                <a:solidFill>
                  <a:srgbClr val="008080"/>
                </a:solidFill>
                <a:latin typeface="Calibri" panose="020F0502020204030204" pitchFamily="34" charset="0"/>
                <a:cs typeface="Calibri" panose="020F0502020204030204" pitchFamily="34" charset="0"/>
              </a:rPr>
              <a:t>&gt;</a:t>
            </a:r>
            <a:r>
              <a:rPr lang="en-IN" sz="1400" i="1" dirty="0" err="1">
                <a:solidFill>
                  <a:srgbClr val="000000"/>
                </a:solidFill>
                <a:latin typeface="Calibri" panose="020F0502020204030204" pitchFamily="34" charset="0"/>
                <a:cs typeface="Calibri" panose="020F0502020204030204" pitchFamily="34" charset="0"/>
              </a:rPr>
              <a:t>com.mysql.jdbc.Driver</a:t>
            </a:r>
            <a:r>
              <a:rPr lang="en-IN" sz="1400" i="1" dirty="0">
                <a:solidFill>
                  <a:srgbClr val="008080"/>
                </a:solidFill>
                <a:latin typeface="Calibri" panose="020F0502020204030204" pitchFamily="34" charset="0"/>
                <a:cs typeface="Calibri" panose="020F0502020204030204" pitchFamily="34" charset="0"/>
              </a:rPr>
              <a:t>&lt;/</a:t>
            </a:r>
            <a:r>
              <a:rPr lang="en-IN" sz="1400" i="1" dirty="0">
                <a:solidFill>
                  <a:srgbClr val="3F7F7F"/>
                </a:solidFill>
                <a:latin typeface="Calibri" panose="020F0502020204030204" pitchFamily="34" charset="0"/>
                <a:cs typeface="Calibri" panose="020F0502020204030204" pitchFamily="34" charset="0"/>
              </a:rPr>
              <a:t>property</a:t>
            </a:r>
            <a:r>
              <a:rPr lang="en-IN" sz="1400" i="1" dirty="0">
                <a:solidFill>
                  <a:srgbClr val="008080"/>
                </a:solidFill>
                <a:latin typeface="Calibri" panose="020F0502020204030204" pitchFamily="34" charset="0"/>
                <a:cs typeface="Calibri" panose="020F0502020204030204" pitchFamily="34" charset="0"/>
              </a:rPr>
              <a:t>&gt;</a:t>
            </a:r>
          </a:p>
          <a:p>
            <a:r>
              <a:rPr lang="en-IN" sz="1400" dirty="0">
                <a:solidFill>
                  <a:srgbClr val="000000"/>
                </a:solidFill>
                <a:latin typeface="Calibri" panose="020F0502020204030204" pitchFamily="34" charset="0"/>
                <a:cs typeface="Calibri" panose="020F0502020204030204" pitchFamily="34" charset="0"/>
              </a:rPr>
              <a:t>   </a:t>
            </a:r>
            <a:r>
              <a:rPr lang="en-IN" sz="1400" dirty="0">
                <a:solidFill>
                  <a:srgbClr val="008080"/>
                </a:solidFill>
                <a:latin typeface="Calibri" panose="020F0502020204030204" pitchFamily="34" charset="0"/>
                <a:cs typeface="Calibri" panose="020F0502020204030204" pitchFamily="34" charset="0"/>
              </a:rPr>
              <a:t>&lt;</a:t>
            </a:r>
            <a:r>
              <a:rPr lang="en-IN" sz="1400" dirty="0">
                <a:solidFill>
                  <a:srgbClr val="3F7F7F"/>
                </a:solidFill>
                <a:latin typeface="Calibri" panose="020F0502020204030204" pitchFamily="34" charset="0"/>
                <a:cs typeface="Calibri" panose="020F0502020204030204" pitchFamily="34" charset="0"/>
              </a:rPr>
              <a:t>property </a:t>
            </a:r>
            <a:r>
              <a:rPr lang="en-IN" sz="1400" dirty="0">
                <a:solidFill>
                  <a:srgbClr val="7F007F"/>
                </a:solidFill>
                <a:latin typeface="Calibri" panose="020F0502020204030204" pitchFamily="34" charset="0"/>
                <a:cs typeface="Calibri" panose="020F0502020204030204" pitchFamily="34" charset="0"/>
              </a:rPr>
              <a:t>name</a:t>
            </a:r>
            <a:r>
              <a:rPr lang="en-IN" sz="1400" dirty="0">
                <a:solidFill>
                  <a:srgbClr val="000000"/>
                </a:solidFill>
                <a:latin typeface="Calibri" panose="020F0502020204030204" pitchFamily="34" charset="0"/>
                <a:cs typeface="Calibri" panose="020F0502020204030204" pitchFamily="34" charset="0"/>
              </a:rPr>
              <a:t>=</a:t>
            </a:r>
            <a:r>
              <a:rPr lang="en-IN" sz="1400" i="1" dirty="0">
                <a:solidFill>
                  <a:srgbClr val="2A00FF"/>
                </a:solidFill>
                <a:latin typeface="Calibri" panose="020F0502020204030204" pitchFamily="34" charset="0"/>
                <a:cs typeface="Calibri" panose="020F0502020204030204" pitchFamily="34" charset="0"/>
              </a:rPr>
              <a:t>"hibernate.connection.url"</a:t>
            </a:r>
            <a:r>
              <a:rPr lang="en-IN" sz="1400" i="1" dirty="0">
                <a:solidFill>
                  <a:srgbClr val="008080"/>
                </a:solidFill>
                <a:latin typeface="Calibri" panose="020F0502020204030204" pitchFamily="34" charset="0"/>
                <a:cs typeface="Calibri" panose="020F0502020204030204" pitchFamily="34" charset="0"/>
              </a:rPr>
              <a:t>&gt;</a:t>
            </a:r>
            <a:r>
              <a:rPr lang="en-IN" sz="1400" i="1" dirty="0" err="1">
                <a:solidFill>
                  <a:srgbClr val="000000"/>
                </a:solidFill>
                <a:latin typeface="Calibri" panose="020F0502020204030204" pitchFamily="34" charset="0"/>
                <a:cs typeface="Calibri" panose="020F0502020204030204" pitchFamily="34" charset="0"/>
              </a:rPr>
              <a:t>jdbc:mysql</a:t>
            </a:r>
            <a:r>
              <a:rPr lang="en-IN" sz="1400" i="1" dirty="0">
                <a:solidFill>
                  <a:srgbClr val="000000"/>
                </a:solidFill>
                <a:latin typeface="Calibri" panose="020F0502020204030204" pitchFamily="34" charset="0"/>
                <a:cs typeface="Calibri" panose="020F0502020204030204" pitchFamily="34" charset="0"/>
              </a:rPr>
              <a:t>://</a:t>
            </a:r>
            <a:r>
              <a:rPr lang="en-IN" sz="1400" i="1" u="sng" dirty="0">
                <a:solidFill>
                  <a:srgbClr val="000000"/>
                </a:solidFill>
                <a:latin typeface="Calibri" panose="020F0502020204030204" pitchFamily="34" charset="0"/>
                <a:cs typeface="Calibri" panose="020F0502020204030204" pitchFamily="34" charset="0"/>
              </a:rPr>
              <a:t>localhost/test</a:t>
            </a:r>
            <a:r>
              <a:rPr lang="en-IN" sz="1400" i="1" u="sng" dirty="0">
                <a:solidFill>
                  <a:srgbClr val="008080"/>
                </a:solidFill>
                <a:latin typeface="Calibri" panose="020F0502020204030204" pitchFamily="34" charset="0"/>
                <a:cs typeface="Calibri" panose="020F0502020204030204" pitchFamily="34" charset="0"/>
              </a:rPr>
              <a:t>&lt;/</a:t>
            </a:r>
            <a:r>
              <a:rPr lang="en-IN" sz="1400" i="1" u="sng" dirty="0">
                <a:solidFill>
                  <a:srgbClr val="3F7F7F"/>
                </a:solidFill>
                <a:latin typeface="Calibri" panose="020F0502020204030204" pitchFamily="34" charset="0"/>
                <a:cs typeface="Calibri" panose="020F0502020204030204" pitchFamily="34" charset="0"/>
              </a:rPr>
              <a:t>property</a:t>
            </a:r>
            <a:r>
              <a:rPr lang="en-IN" sz="1400" i="1" u="sng" dirty="0">
                <a:solidFill>
                  <a:srgbClr val="008080"/>
                </a:solidFill>
                <a:latin typeface="Calibri" panose="020F0502020204030204" pitchFamily="34" charset="0"/>
                <a:cs typeface="Calibri" panose="020F0502020204030204" pitchFamily="34" charset="0"/>
              </a:rPr>
              <a:t>&gt;</a:t>
            </a:r>
          </a:p>
          <a:p>
            <a:r>
              <a:rPr lang="en-IN" sz="1400" dirty="0">
                <a:solidFill>
                  <a:srgbClr val="000000"/>
                </a:solidFill>
                <a:latin typeface="Calibri" panose="020F0502020204030204" pitchFamily="34" charset="0"/>
                <a:cs typeface="Calibri" panose="020F0502020204030204" pitchFamily="34" charset="0"/>
              </a:rPr>
              <a:t>   </a:t>
            </a:r>
            <a:r>
              <a:rPr lang="en-IN" sz="1400" dirty="0">
                <a:solidFill>
                  <a:srgbClr val="008080"/>
                </a:solidFill>
                <a:latin typeface="Calibri" panose="020F0502020204030204" pitchFamily="34" charset="0"/>
                <a:cs typeface="Calibri" panose="020F0502020204030204" pitchFamily="34" charset="0"/>
              </a:rPr>
              <a:t>&lt;</a:t>
            </a:r>
            <a:r>
              <a:rPr lang="en-IN" sz="1400" dirty="0">
                <a:solidFill>
                  <a:srgbClr val="3F7F7F"/>
                </a:solidFill>
                <a:latin typeface="Calibri" panose="020F0502020204030204" pitchFamily="34" charset="0"/>
                <a:cs typeface="Calibri" panose="020F0502020204030204" pitchFamily="34" charset="0"/>
              </a:rPr>
              <a:t>property </a:t>
            </a:r>
            <a:r>
              <a:rPr lang="en-IN" sz="1400" dirty="0">
                <a:solidFill>
                  <a:srgbClr val="7F007F"/>
                </a:solidFill>
                <a:latin typeface="Calibri" panose="020F0502020204030204" pitchFamily="34" charset="0"/>
                <a:cs typeface="Calibri" panose="020F0502020204030204" pitchFamily="34" charset="0"/>
              </a:rPr>
              <a:t>name</a:t>
            </a:r>
            <a:r>
              <a:rPr lang="en-IN" sz="1400" dirty="0">
                <a:solidFill>
                  <a:srgbClr val="000000"/>
                </a:solidFill>
                <a:latin typeface="Calibri" panose="020F0502020204030204" pitchFamily="34" charset="0"/>
                <a:cs typeface="Calibri" panose="020F0502020204030204" pitchFamily="34" charset="0"/>
              </a:rPr>
              <a:t>=</a:t>
            </a:r>
            <a:r>
              <a:rPr lang="en-IN" sz="1400" i="1" dirty="0">
                <a:solidFill>
                  <a:srgbClr val="2A00FF"/>
                </a:solidFill>
                <a:latin typeface="Calibri" panose="020F0502020204030204" pitchFamily="34" charset="0"/>
                <a:cs typeface="Calibri" panose="020F0502020204030204" pitchFamily="34" charset="0"/>
              </a:rPr>
              <a:t>"</a:t>
            </a:r>
            <a:r>
              <a:rPr lang="en-IN" sz="1400" i="1" dirty="0" err="1">
                <a:solidFill>
                  <a:srgbClr val="2A00FF"/>
                </a:solidFill>
                <a:latin typeface="Calibri" panose="020F0502020204030204" pitchFamily="34" charset="0"/>
                <a:cs typeface="Calibri" panose="020F0502020204030204" pitchFamily="34" charset="0"/>
              </a:rPr>
              <a:t>hibernate.connection.username</a:t>
            </a:r>
            <a:r>
              <a:rPr lang="en-IN" sz="1400" i="1" dirty="0">
                <a:solidFill>
                  <a:srgbClr val="2A00FF"/>
                </a:solidFill>
                <a:latin typeface="Calibri" panose="020F0502020204030204" pitchFamily="34" charset="0"/>
                <a:cs typeface="Calibri" panose="020F0502020204030204" pitchFamily="34" charset="0"/>
              </a:rPr>
              <a:t>"</a:t>
            </a:r>
            <a:r>
              <a:rPr lang="en-IN" sz="1400" i="1" dirty="0">
                <a:solidFill>
                  <a:srgbClr val="008080"/>
                </a:solidFill>
                <a:latin typeface="Calibri" panose="020F0502020204030204" pitchFamily="34" charset="0"/>
                <a:cs typeface="Calibri" panose="020F0502020204030204" pitchFamily="34" charset="0"/>
              </a:rPr>
              <a:t>&gt;</a:t>
            </a:r>
            <a:r>
              <a:rPr lang="en-IN" sz="1400" i="1" dirty="0">
                <a:solidFill>
                  <a:srgbClr val="000000"/>
                </a:solidFill>
                <a:latin typeface="Calibri" panose="020F0502020204030204" pitchFamily="34" charset="0"/>
                <a:cs typeface="Calibri" panose="020F0502020204030204" pitchFamily="34" charset="0"/>
              </a:rPr>
              <a:t>root</a:t>
            </a:r>
            <a:r>
              <a:rPr lang="en-IN" sz="1400" i="1" dirty="0">
                <a:solidFill>
                  <a:srgbClr val="008080"/>
                </a:solidFill>
                <a:latin typeface="Calibri" panose="020F0502020204030204" pitchFamily="34" charset="0"/>
                <a:cs typeface="Calibri" panose="020F0502020204030204" pitchFamily="34" charset="0"/>
              </a:rPr>
              <a:t>&lt;/</a:t>
            </a:r>
            <a:r>
              <a:rPr lang="en-IN" sz="1400" i="1" dirty="0">
                <a:solidFill>
                  <a:srgbClr val="3F7F7F"/>
                </a:solidFill>
                <a:latin typeface="Calibri" panose="020F0502020204030204" pitchFamily="34" charset="0"/>
                <a:cs typeface="Calibri" panose="020F0502020204030204" pitchFamily="34" charset="0"/>
              </a:rPr>
              <a:t>property</a:t>
            </a:r>
            <a:r>
              <a:rPr lang="en-IN" sz="1400" i="1" dirty="0">
                <a:solidFill>
                  <a:srgbClr val="008080"/>
                </a:solidFill>
                <a:latin typeface="Calibri" panose="020F0502020204030204" pitchFamily="34" charset="0"/>
                <a:cs typeface="Calibri" panose="020F0502020204030204" pitchFamily="34" charset="0"/>
              </a:rPr>
              <a:t>&gt;</a:t>
            </a:r>
          </a:p>
          <a:p>
            <a:r>
              <a:rPr lang="en-IN" sz="1400" dirty="0">
                <a:solidFill>
                  <a:srgbClr val="000000"/>
                </a:solidFill>
                <a:latin typeface="Calibri" panose="020F0502020204030204" pitchFamily="34" charset="0"/>
                <a:cs typeface="Calibri" panose="020F0502020204030204" pitchFamily="34" charset="0"/>
              </a:rPr>
              <a:t>   </a:t>
            </a:r>
            <a:r>
              <a:rPr lang="en-IN" sz="1400" dirty="0">
                <a:solidFill>
                  <a:srgbClr val="008080"/>
                </a:solidFill>
                <a:latin typeface="Calibri" panose="020F0502020204030204" pitchFamily="34" charset="0"/>
                <a:cs typeface="Calibri" panose="020F0502020204030204" pitchFamily="34" charset="0"/>
              </a:rPr>
              <a:t>&lt;</a:t>
            </a:r>
            <a:r>
              <a:rPr lang="en-IN" sz="1400" dirty="0">
                <a:solidFill>
                  <a:srgbClr val="3F7F7F"/>
                </a:solidFill>
                <a:latin typeface="Calibri" panose="020F0502020204030204" pitchFamily="34" charset="0"/>
                <a:cs typeface="Calibri" panose="020F0502020204030204" pitchFamily="34" charset="0"/>
              </a:rPr>
              <a:t>property </a:t>
            </a:r>
            <a:r>
              <a:rPr lang="en-IN" sz="1400" dirty="0">
                <a:solidFill>
                  <a:srgbClr val="7F007F"/>
                </a:solidFill>
                <a:latin typeface="Calibri" panose="020F0502020204030204" pitchFamily="34" charset="0"/>
                <a:cs typeface="Calibri" panose="020F0502020204030204" pitchFamily="34" charset="0"/>
              </a:rPr>
              <a:t>name</a:t>
            </a:r>
            <a:r>
              <a:rPr lang="en-IN" sz="1400" dirty="0">
                <a:solidFill>
                  <a:srgbClr val="000000"/>
                </a:solidFill>
                <a:latin typeface="Calibri" panose="020F0502020204030204" pitchFamily="34" charset="0"/>
                <a:cs typeface="Calibri" panose="020F0502020204030204" pitchFamily="34" charset="0"/>
              </a:rPr>
              <a:t>=</a:t>
            </a:r>
            <a:r>
              <a:rPr lang="en-IN" sz="1400" i="1" dirty="0">
                <a:solidFill>
                  <a:srgbClr val="2A00FF"/>
                </a:solidFill>
                <a:latin typeface="Calibri" panose="020F0502020204030204" pitchFamily="34" charset="0"/>
                <a:cs typeface="Calibri" panose="020F0502020204030204" pitchFamily="34" charset="0"/>
              </a:rPr>
              <a:t>"</a:t>
            </a:r>
            <a:r>
              <a:rPr lang="en-IN" sz="1400" i="1" dirty="0" err="1">
                <a:solidFill>
                  <a:srgbClr val="2A00FF"/>
                </a:solidFill>
                <a:latin typeface="Calibri" panose="020F0502020204030204" pitchFamily="34" charset="0"/>
                <a:cs typeface="Calibri" panose="020F0502020204030204" pitchFamily="34" charset="0"/>
              </a:rPr>
              <a:t>hibernate.connection.password</a:t>
            </a:r>
            <a:r>
              <a:rPr lang="en-IN" sz="1400" i="1" dirty="0">
                <a:solidFill>
                  <a:srgbClr val="2A00FF"/>
                </a:solidFill>
                <a:latin typeface="Calibri" panose="020F0502020204030204" pitchFamily="34" charset="0"/>
                <a:cs typeface="Calibri" panose="020F0502020204030204" pitchFamily="34" charset="0"/>
              </a:rPr>
              <a:t>"</a:t>
            </a:r>
            <a:r>
              <a:rPr lang="en-IN" sz="1400" i="1" dirty="0">
                <a:solidFill>
                  <a:srgbClr val="008080"/>
                </a:solidFill>
                <a:latin typeface="Calibri" panose="020F0502020204030204" pitchFamily="34" charset="0"/>
                <a:cs typeface="Calibri" panose="020F0502020204030204" pitchFamily="34" charset="0"/>
              </a:rPr>
              <a:t>&gt;</a:t>
            </a:r>
            <a:r>
              <a:rPr lang="en-IN" sz="1400" i="1" dirty="0">
                <a:solidFill>
                  <a:srgbClr val="000000"/>
                </a:solidFill>
                <a:latin typeface="Calibri" panose="020F0502020204030204" pitchFamily="34" charset="0"/>
                <a:cs typeface="Calibri" panose="020F0502020204030204" pitchFamily="34" charset="0"/>
              </a:rPr>
              <a:t>root</a:t>
            </a:r>
            <a:r>
              <a:rPr lang="en-IN" sz="1400" i="1" dirty="0">
                <a:solidFill>
                  <a:srgbClr val="008080"/>
                </a:solidFill>
                <a:latin typeface="Calibri" panose="020F0502020204030204" pitchFamily="34" charset="0"/>
                <a:cs typeface="Calibri" panose="020F0502020204030204" pitchFamily="34" charset="0"/>
              </a:rPr>
              <a:t>&lt;/</a:t>
            </a:r>
            <a:r>
              <a:rPr lang="en-IN" sz="1400" i="1" dirty="0">
                <a:solidFill>
                  <a:srgbClr val="3F7F7F"/>
                </a:solidFill>
                <a:latin typeface="Calibri" panose="020F0502020204030204" pitchFamily="34" charset="0"/>
                <a:cs typeface="Calibri" panose="020F0502020204030204" pitchFamily="34" charset="0"/>
              </a:rPr>
              <a:t>property</a:t>
            </a:r>
            <a:r>
              <a:rPr lang="en-IN" sz="1400" i="1" dirty="0">
                <a:solidFill>
                  <a:srgbClr val="008080"/>
                </a:solidFill>
                <a:latin typeface="Calibri" panose="020F0502020204030204" pitchFamily="34" charset="0"/>
                <a:cs typeface="Calibri" panose="020F0502020204030204" pitchFamily="34" charset="0"/>
              </a:rPr>
              <a:t>&gt;</a:t>
            </a:r>
          </a:p>
          <a:p>
            <a:r>
              <a:rPr lang="en-IN" sz="1400" dirty="0">
                <a:solidFill>
                  <a:srgbClr val="000000"/>
                </a:solidFill>
                <a:latin typeface="Calibri" panose="020F0502020204030204" pitchFamily="34" charset="0"/>
                <a:cs typeface="Calibri" panose="020F0502020204030204" pitchFamily="34" charset="0"/>
              </a:rPr>
              <a:t>   </a:t>
            </a:r>
            <a:r>
              <a:rPr lang="en-IN" sz="1400" dirty="0">
                <a:solidFill>
                  <a:srgbClr val="008080"/>
                </a:solidFill>
                <a:latin typeface="Calibri" panose="020F0502020204030204" pitchFamily="34" charset="0"/>
                <a:cs typeface="Calibri" panose="020F0502020204030204" pitchFamily="34" charset="0"/>
              </a:rPr>
              <a:t>&lt;</a:t>
            </a:r>
            <a:r>
              <a:rPr lang="en-IN" sz="1400" dirty="0">
                <a:solidFill>
                  <a:srgbClr val="3F7F7F"/>
                </a:solidFill>
                <a:latin typeface="Calibri" panose="020F0502020204030204" pitchFamily="34" charset="0"/>
                <a:cs typeface="Calibri" panose="020F0502020204030204" pitchFamily="34" charset="0"/>
              </a:rPr>
              <a:t>property </a:t>
            </a:r>
            <a:r>
              <a:rPr lang="en-IN" sz="1400" dirty="0">
                <a:solidFill>
                  <a:srgbClr val="7F007F"/>
                </a:solidFill>
                <a:latin typeface="Calibri" panose="020F0502020204030204" pitchFamily="34" charset="0"/>
                <a:cs typeface="Calibri" panose="020F0502020204030204" pitchFamily="34" charset="0"/>
              </a:rPr>
              <a:t>name</a:t>
            </a:r>
            <a:r>
              <a:rPr lang="en-IN" sz="1400" dirty="0">
                <a:solidFill>
                  <a:srgbClr val="000000"/>
                </a:solidFill>
                <a:latin typeface="Calibri" panose="020F0502020204030204" pitchFamily="34" charset="0"/>
                <a:cs typeface="Calibri" panose="020F0502020204030204" pitchFamily="34" charset="0"/>
              </a:rPr>
              <a:t>=</a:t>
            </a:r>
            <a:r>
              <a:rPr lang="en-IN" sz="1400" i="1" dirty="0">
                <a:solidFill>
                  <a:srgbClr val="2A00FF"/>
                </a:solidFill>
                <a:latin typeface="Calibri" panose="020F0502020204030204" pitchFamily="34" charset="0"/>
                <a:cs typeface="Calibri" panose="020F0502020204030204" pitchFamily="34" charset="0"/>
              </a:rPr>
              <a:t>"hibernate.hbm2ddl.auto"</a:t>
            </a:r>
            <a:r>
              <a:rPr lang="en-IN" sz="1400" i="1" dirty="0">
                <a:solidFill>
                  <a:srgbClr val="008080"/>
                </a:solidFill>
                <a:latin typeface="Calibri" panose="020F0502020204030204" pitchFamily="34" charset="0"/>
                <a:cs typeface="Calibri" panose="020F0502020204030204" pitchFamily="34" charset="0"/>
              </a:rPr>
              <a:t>&gt;</a:t>
            </a:r>
            <a:r>
              <a:rPr lang="en-IN" sz="1400" i="1" dirty="0">
                <a:solidFill>
                  <a:srgbClr val="000000"/>
                </a:solidFill>
                <a:latin typeface="Calibri" panose="020F0502020204030204" pitchFamily="34" charset="0"/>
                <a:cs typeface="Calibri" panose="020F0502020204030204" pitchFamily="34" charset="0"/>
              </a:rPr>
              <a:t>update</a:t>
            </a:r>
            <a:r>
              <a:rPr lang="en-IN" sz="1400" i="1" dirty="0">
                <a:solidFill>
                  <a:srgbClr val="008080"/>
                </a:solidFill>
                <a:latin typeface="Calibri" panose="020F0502020204030204" pitchFamily="34" charset="0"/>
                <a:cs typeface="Calibri" panose="020F0502020204030204" pitchFamily="34" charset="0"/>
              </a:rPr>
              <a:t>&lt;/</a:t>
            </a:r>
            <a:r>
              <a:rPr lang="en-IN" sz="1400" i="1" dirty="0">
                <a:solidFill>
                  <a:srgbClr val="3F7F7F"/>
                </a:solidFill>
                <a:latin typeface="Calibri" panose="020F0502020204030204" pitchFamily="34" charset="0"/>
                <a:cs typeface="Calibri" panose="020F0502020204030204" pitchFamily="34" charset="0"/>
              </a:rPr>
              <a:t>property</a:t>
            </a:r>
            <a:r>
              <a:rPr lang="en-IN" sz="1400" i="1" dirty="0">
                <a:solidFill>
                  <a:srgbClr val="008080"/>
                </a:solidFill>
                <a:latin typeface="Calibri" panose="020F0502020204030204" pitchFamily="34" charset="0"/>
                <a:cs typeface="Calibri" panose="020F0502020204030204" pitchFamily="34" charset="0"/>
              </a:rPr>
              <a:t>&gt;</a:t>
            </a:r>
          </a:p>
          <a:p>
            <a:r>
              <a:rPr lang="en-IN" sz="1400" dirty="0">
                <a:solidFill>
                  <a:srgbClr val="000000"/>
                </a:solidFill>
                <a:latin typeface="Calibri" panose="020F0502020204030204" pitchFamily="34" charset="0"/>
                <a:cs typeface="Calibri" panose="020F0502020204030204" pitchFamily="34" charset="0"/>
              </a:rPr>
              <a:t>   </a:t>
            </a:r>
            <a:r>
              <a:rPr lang="en-IN" sz="1400" dirty="0">
                <a:solidFill>
                  <a:srgbClr val="008080"/>
                </a:solidFill>
                <a:latin typeface="Calibri" panose="020F0502020204030204" pitchFamily="34" charset="0"/>
                <a:cs typeface="Calibri" panose="020F0502020204030204" pitchFamily="34" charset="0"/>
              </a:rPr>
              <a:t>&lt;</a:t>
            </a:r>
            <a:r>
              <a:rPr lang="en-IN" sz="1400" dirty="0">
                <a:solidFill>
                  <a:srgbClr val="3F7F7F"/>
                </a:solidFill>
                <a:latin typeface="Calibri" panose="020F0502020204030204" pitchFamily="34" charset="0"/>
                <a:cs typeface="Calibri" panose="020F0502020204030204" pitchFamily="34" charset="0"/>
              </a:rPr>
              <a:t>property </a:t>
            </a:r>
            <a:r>
              <a:rPr lang="en-IN" sz="1400" dirty="0">
                <a:solidFill>
                  <a:srgbClr val="7F007F"/>
                </a:solidFill>
                <a:latin typeface="Calibri" panose="020F0502020204030204" pitchFamily="34" charset="0"/>
                <a:cs typeface="Calibri" panose="020F0502020204030204" pitchFamily="34" charset="0"/>
              </a:rPr>
              <a:t>name</a:t>
            </a:r>
            <a:r>
              <a:rPr lang="en-IN" sz="1400" dirty="0">
                <a:solidFill>
                  <a:srgbClr val="000000"/>
                </a:solidFill>
                <a:latin typeface="Calibri" panose="020F0502020204030204" pitchFamily="34" charset="0"/>
                <a:cs typeface="Calibri" panose="020F0502020204030204" pitchFamily="34" charset="0"/>
              </a:rPr>
              <a:t>=</a:t>
            </a:r>
            <a:r>
              <a:rPr lang="en-IN" sz="1400" i="1" dirty="0">
                <a:solidFill>
                  <a:srgbClr val="2A00FF"/>
                </a:solidFill>
                <a:latin typeface="Calibri" panose="020F0502020204030204" pitchFamily="34" charset="0"/>
                <a:cs typeface="Calibri" panose="020F0502020204030204" pitchFamily="34" charset="0"/>
              </a:rPr>
              <a:t>"</a:t>
            </a:r>
            <a:r>
              <a:rPr lang="en-IN" sz="1400" i="1" dirty="0" err="1">
                <a:solidFill>
                  <a:srgbClr val="2A00FF"/>
                </a:solidFill>
                <a:latin typeface="Calibri" panose="020F0502020204030204" pitchFamily="34" charset="0"/>
                <a:cs typeface="Calibri" panose="020F0502020204030204" pitchFamily="34" charset="0"/>
              </a:rPr>
              <a:t>show_sql</a:t>
            </a:r>
            <a:r>
              <a:rPr lang="en-IN" sz="1400" i="1" dirty="0">
                <a:solidFill>
                  <a:srgbClr val="2A00FF"/>
                </a:solidFill>
                <a:latin typeface="Calibri" panose="020F0502020204030204" pitchFamily="34" charset="0"/>
                <a:cs typeface="Calibri" panose="020F0502020204030204" pitchFamily="34" charset="0"/>
              </a:rPr>
              <a:t>"</a:t>
            </a:r>
            <a:r>
              <a:rPr lang="en-IN" sz="1400" i="1" dirty="0">
                <a:solidFill>
                  <a:srgbClr val="008080"/>
                </a:solidFill>
                <a:latin typeface="Calibri" panose="020F0502020204030204" pitchFamily="34" charset="0"/>
                <a:cs typeface="Calibri" panose="020F0502020204030204" pitchFamily="34" charset="0"/>
              </a:rPr>
              <a:t>&gt;</a:t>
            </a:r>
            <a:r>
              <a:rPr lang="en-IN" sz="1400" i="1" dirty="0">
                <a:solidFill>
                  <a:srgbClr val="000000"/>
                </a:solidFill>
                <a:latin typeface="Calibri" panose="020F0502020204030204" pitchFamily="34" charset="0"/>
                <a:cs typeface="Calibri" panose="020F0502020204030204" pitchFamily="34" charset="0"/>
              </a:rPr>
              <a:t>false</a:t>
            </a:r>
            <a:r>
              <a:rPr lang="en-IN" sz="1400" i="1" dirty="0">
                <a:solidFill>
                  <a:srgbClr val="008080"/>
                </a:solidFill>
                <a:latin typeface="Calibri" panose="020F0502020204030204" pitchFamily="34" charset="0"/>
                <a:cs typeface="Calibri" panose="020F0502020204030204" pitchFamily="34" charset="0"/>
              </a:rPr>
              <a:t>&lt;/</a:t>
            </a:r>
            <a:r>
              <a:rPr lang="en-IN" sz="1400" i="1" dirty="0">
                <a:solidFill>
                  <a:srgbClr val="3F7F7F"/>
                </a:solidFill>
                <a:latin typeface="Calibri" panose="020F0502020204030204" pitchFamily="34" charset="0"/>
                <a:cs typeface="Calibri" panose="020F0502020204030204" pitchFamily="34" charset="0"/>
              </a:rPr>
              <a:t>property</a:t>
            </a:r>
            <a:r>
              <a:rPr lang="en-IN" sz="1400" i="1" dirty="0">
                <a:solidFill>
                  <a:srgbClr val="008080"/>
                </a:solidFill>
                <a:latin typeface="Calibri" panose="020F0502020204030204" pitchFamily="34" charset="0"/>
                <a:cs typeface="Calibri" panose="020F0502020204030204" pitchFamily="34" charset="0"/>
              </a:rPr>
              <a:t>&gt;</a:t>
            </a:r>
          </a:p>
          <a:p>
            <a:r>
              <a:rPr lang="en-IN" sz="1400" dirty="0">
                <a:solidFill>
                  <a:srgbClr val="000000"/>
                </a:solidFill>
                <a:latin typeface="Calibri" panose="020F0502020204030204" pitchFamily="34" charset="0"/>
                <a:cs typeface="Calibri" panose="020F0502020204030204" pitchFamily="34" charset="0"/>
              </a:rPr>
              <a:t>   </a:t>
            </a:r>
            <a:r>
              <a:rPr lang="en-IN" sz="1400" dirty="0">
                <a:solidFill>
                  <a:srgbClr val="008080"/>
                </a:solidFill>
                <a:latin typeface="Calibri" panose="020F0502020204030204" pitchFamily="34" charset="0"/>
                <a:cs typeface="Calibri" panose="020F0502020204030204" pitchFamily="34" charset="0"/>
              </a:rPr>
              <a:t>&lt;</a:t>
            </a:r>
            <a:r>
              <a:rPr lang="en-IN" sz="1400" dirty="0">
                <a:solidFill>
                  <a:srgbClr val="3F7F7F"/>
                </a:solidFill>
                <a:latin typeface="Calibri" panose="020F0502020204030204" pitchFamily="34" charset="0"/>
                <a:cs typeface="Calibri" panose="020F0502020204030204" pitchFamily="34" charset="0"/>
              </a:rPr>
              <a:t>property </a:t>
            </a:r>
            <a:r>
              <a:rPr lang="en-IN" sz="1400" dirty="0">
                <a:solidFill>
                  <a:srgbClr val="7F007F"/>
                </a:solidFill>
                <a:latin typeface="Calibri" panose="020F0502020204030204" pitchFamily="34" charset="0"/>
                <a:cs typeface="Calibri" panose="020F0502020204030204" pitchFamily="34" charset="0"/>
              </a:rPr>
              <a:t>name</a:t>
            </a:r>
            <a:r>
              <a:rPr lang="en-IN" sz="1400" dirty="0">
                <a:solidFill>
                  <a:srgbClr val="000000"/>
                </a:solidFill>
                <a:latin typeface="Calibri" panose="020F0502020204030204" pitchFamily="34" charset="0"/>
                <a:cs typeface="Calibri" panose="020F0502020204030204" pitchFamily="34" charset="0"/>
              </a:rPr>
              <a:t>=</a:t>
            </a:r>
            <a:r>
              <a:rPr lang="en-IN" sz="1400" i="1" dirty="0">
                <a:solidFill>
                  <a:srgbClr val="2A00FF"/>
                </a:solidFill>
                <a:latin typeface="Calibri" panose="020F0502020204030204" pitchFamily="34" charset="0"/>
                <a:cs typeface="Calibri" panose="020F0502020204030204" pitchFamily="34" charset="0"/>
              </a:rPr>
              <a:t>"</a:t>
            </a:r>
            <a:r>
              <a:rPr lang="en-IN" sz="1400" i="1" dirty="0" err="1">
                <a:solidFill>
                  <a:srgbClr val="2A00FF"/>
                </a:solidFill>
                <a:latin typeface="Calibri" panose="020F0502020204030204" pitchFamily="34" charset="0"/>
                <a:cs typeface="Calibri" panose="020F0502020204030204" pitchFamily="34" charset="0"/>
              </a:rPr>
              <a:t>hibernate.current_session_context_class</a:t>
            </a:r>
            <a:r>
              <a:rPr lang="en-IN" sz="1400" i="1" dirty="0">
                <a:solidFill>
                  <a:srgbClr val="2A00FF"/>
                </a:solidFill>
                <a:latin typeface="Calibri" panose="020F0502020204030204" pitchFamily="34" charset="0"/>
                <a:cs typeface="Calibri" panose="020F0502020204030204" pitchFamily="34" charset="0"/>
              </a:rPr>
              <a:t>"</a:t>
            </a:r>
            <a:r>
              <a:rPr lang="en-IN" sz="1400" i="1" dirty="0">
                <a:solidFill>
                  <a:srgbClr val="008080"/>
                </a:solidFill>
                <a:latin typeface="Calibri" panose="020F0502020204030204" pitchFamily="34" charset="0"/>
                <a:cs typeface="Calibri" panose="020F0502020204030204" pitchFamily="34" charset="0"/>
              </a:rPr>
              <a:t>&gt;</a:t>
            </a:r>
            <a:r>
              <a:rPr lang="en-IN" sz="1400" i="1" dirty="0" err="1">
                <a:solidFill>
                  <a:srgbClr val="000000"/>
                </a:solidFill>
                <a:latin typeface="Calibri" panose="020F0502020204030204" pitchFamily="34" charset="0"/>
                <a:cs typeface="Calibri" panose="020F0502020204030204" pitchFamily="34" charset="0"/>
              </a:rPr>
              <a:t>org.hibernate.context.internal.ThreadLocalSessionContext</a:t>
            </a:r>
            <a:r>
              <a:rPr lang="en-IN" sz="1400" i="1" dirty="0">
                <a:solidFill>
                  <a:srgbClr val="008080"/>
                </a:solidFill>
                <a:latin typeface="Calibri" panose="020F0502020204030204" pitchFamily="34" charset="0"/>
                <a:cs typeface="Calibri" panose="020F0502020204030204" pitchFamily="34" charset="0"/>
              </a:rPr>
              <a:t>&lt;/</a:t>
            </a:r>
            <a:r>
              <a:rPr lang="en-IN" sz="1400" i="1" dirty="0">
                <a:solidFill>
                  <a:srgbClr val="3F7F7F"/>
                </a:solidFill>
                <a:latin typeface="Calibri" panose="020F0502020204030204" pitchFamily="34" charset="0"/>
                <a:cs typeface="Calibri" panose="020F0502020204030204" pitchFamily="34" charset="0"/>
              </a:rPr>
              <a:t>property</a:t>
            </a:r>
            <a:r>
              <a:rPr lang="en-IN" sz="1400" i="1" dirty="0">
                <a:solidFill>
                  <a:srgbClr val="008080"/>
                </a:solidFill>
                <a:latin typeface="Calibri" panose="020F0502020204030204" pitchFamily="34" charset="0"/>
                <a:cs typeface="Calibri" panose="020F0502020204030204" pitchFamily="34" charset="0"/>
              </a:rPr>
              <a:t>&gt;</a:t>
            </a:r>
          </a:p>
          <a:p>
            <a:r>
              <a:rPr lang="en-IN" sz="1400" dirty="0">
                <a:solidFill>
                  <a:srgbClr val="000000"/>
                </a:solidFill>
                <a:latin typeface="Calibri" panose="020F0502020204030204" pitchFamily="34" charset="0"/>
                <a:cs typeface="Calibri" panose="020F0502020204030204" pitchFamily="34" charset="0"/>
              </a:rPr>
              <a:t>   </a:t>
            </a:r>
          </a:p>
          <a:p>
            <a:r>
              <a:rPr lang="en-IN" sz="1400" dirty="0">
                <a:solidFill>
                  <a:srgbClr val="000000"/>
                </a:solidFill>
                <a:latin typeface="Calibri" panose="020F0502020204030204" pitchFamily="34" charset="0"/>
                <a:cs typeface="Calibri" panose="020F0502020204030204" pitchFamily="34" charset="0"/>
              </a:rPr>
              <a:t>   </a:t>
            </a:r>
            <a:r>
              <a:rPr lang="en-IN" sz="1400" dirty="0">
                <a:solidFill>
                  <a:srgbClr val="008080"/>
                </a:solidFill>
                <a:latin typeface="Calibri" panose="020F0502020204030204" pitchFamily="34" charset="0"/>
                <a:cs typeface="Calibri" panose="020F0502020204030204" pitchFamily="34" charset="0"/>
              </a:rPr>
              <a:t>&lt;</a:t>
            </a:r>
            <a:r>
              <a:rPr lang="en-IN" sz="1400" dirty="0">
                <a:solidFill>
                  <a:srgbClr val="3F7F7F"/>
                </a:solidFill>
                <a:latin typeface="Calibri" panose="020F0502020204030204" pitchFamily="34" charset="0"/>
                <a:cs typeface="Calibri" panose="020F0502020204030204" pitchFamily="34" charset="0"/>
              </a:rPr>
              <a:t>mapping </a:t>
            </a:r>
            <a:r>
              <a:rPr lang="en-IN" sz="1400" dirty="0">
                <a:solidFill>
                  <a:srgbClr val="7F007F"/>
                </a:solidFill>
                <a:latin typeface="Calibri" panose="020F0502020204030204" pitchFamily="34" charset="0"/>
                <a:cs typeface="Calibri" panose="020F0502020204030204" pitchFamily="34" charset="0"/>
              </a:rPr>
              <a:t>class</a:t>
            </a:r>
            <a:r>
              <a:rPr lang="en-IN" sz="1400" dirty="0">
                <a:solidFill>
                  <a:srgbClr val="000000"/>
                </a:solidFill>
                <a:latin typeface="Calibri" panose="020F0502020204030204" pitchFamily="34" charset="0"/>
                <a:cs typeface="Calibri" panose="020F0502020204030204" pitchFamily="34" charset="0"/>
              </a:rPr>
              <a:t>=</a:t>
            </a:r>
            <a:r>
              <a:rPr lang="en-IN" sz="1400" i="1" dirty="0">
                <a:solidFill>
                  <a:srgbClr val="2A00FF"/>
                </a:solidFill>
                <a:latin typeface="Calibri" panose="020F0502020204030204" pitchFamily="34" charset="0"/>
                <a:cs typeface="Calibri" panose="020F0502020204030204" pitchFamily="34" charset="0"/>
              </a:rPr>
              <a:t>"</a:t>
            </a:r>
            <a:r>
              <a:rPr lang="en-IN" sz="1400" i="1" dirty="0" err="1">
                <a:solidFill>
                  <a:srgbClr val="2A00FF"/>
                </a:solidFill>
                <a:latin typeface="Calibri" panose="020F0502020204030204" pitchFamily="34" charset="0"/>
                <a:cs typeface="Calibri" panose="020F0502020204030204" pitchFamily="34" charset="0"/>
              </a:rPr>
              <a:t>com.test.model.Stock</a:t>
            </a:r>
            <a:r>
              <a:rPr lang="en-IN" sz="1400" i="1" dirty="0">
                <a:solidFill>
                  <a:srgbClr val="2A00FF"/>
                </a:solidFill>
                <a:latin typeface="Calibri" panose="020F0502020204030204" pitchFamily="34" charset="0"/>
                <a:cs typeface="Calibri" panose="020F0502020204030204" pitchFamily="34" charset="0"/>
              </a:rPr>
              <a:t>"</a:t>
            </a:r>
            <a:r>
              <a:rPr lang="en-IN" sz="1400" i="1" dirty="0">
                <a:solidFill>
                  <a:srgbClr val="008080"/>
                </a:solidFill>
                <a:latin typeface="Calibri" panose="020F0502020204030204" pitchFamily="34" charset="0"/>
                <a:cs typeface="Calibri" panose="020F0502020204030204" pitchFamily="34" charset="0"/>
              </a:rPr>
              <a:t>/&gt;</a:t>
            </a:r>
          </a:p>
          <a:p>
            <a:r>
              <a:rPr lang="en-IN" sz="1400" dirty="0">
                <a:solidFill>
                  <a:srgbClr val="000000"/>
                </a:solidFill>
                <a:latin typeface="Calibri" panose="020F0502020204030204" pitchFamily="34" charset="0"/>
                <a:cs typeface="Calibri" panose="020F0502020204030204" pitchFamily="34" charset="0"/>
              </a:rPr>
              <a:t>    </a:t>
            </a:r>
            <a:r>
              <a:rPr lang="en-IN" sz="1400" dirty="0">
                <a:solidFill>
                  <a:srgbClr val="008080"/>
                </a:solidFill>
                <a:latin typeface="Calibri" panose="020F0502020204030204" pitchFamily="34" charset="0"/>
                <a:cs typeface="Calibri" panose="020F0502020204030204" pitchFamily="34" charset="0"/>
              </a:rPr>
              <a:t>&lt;</a:t>
            </a:r>
            <a:r>
              <a:rPr lang="en-IN" sz="1400" dirty="0">
                <a:solidFill>
                  <a:srgbClr val="3F7F7F"/>
                </a:solidFill>
                <a:latin typeface="Calibri" panose="020F0502020204030204" pitchFamily="34" charset="0"/>
                <a:cs typeface="Calibri" panose="020F0502020204030204" pitchFamily="34" charset="0"/>
              </a:rPr>
              <a:t>mapping </a:t>
            </a:r>
            <a:r>
              <a:rPr lang="en-IN" sz="1400" dirty="0">
                <a:solidFill>
                  <a:srgbClr val="7F007F"/>
                </a:solidFill>
                <a:latin typeface="Calibri" panose="020F0502020204030204" pitchFamily="34" charset="0"/>
                <a:cs typeface="Calibri" panose="020F0502020204030204" pitchFamily="34" charset="0"/>
              </a:rPr>
              <a:t>class</a:t>
            </a:r>
            <a:r>
              <a:rPr lang="en-IN" sz="1400" dirty="0">
                <a:solidFill>
                  <a:srgbClr val="000000"/>
                </a:solidFill>
                <a:latin typeface="Calibri" panose="020F0502020204030204" pitchFamily="34" charset="0"/>
                <a:cs typeface="Calibri" panose="020F0502020204030204" pitchFamily="34" charset="0"/>
              </a:rPr>
              <a:t>=</a:t>
            </a:r>
            <a:r>
              <a:rPr lang="en-IN" sz="1400" i="1" dirty="0">
                <a:solidFill>
                  <a:srgbClr val="2A00FF"/>
                </a:solidFill>
                <a:latin typeface="Calibri" panose="020F0502020204030204" pitchFamily="34" charset="0"/>
                <a:cs typeface="Calibri" panose="020F0502020204030204" pitchFamily="34" charset="0"/>
              </a:rPr>
              <a:t>"</a:t>
            </a:r>
            <a:r>
              <a:rPr lang="en-IN" sz="1400" i="1" dirty="0" err="1">
                <a:solidFill>
                  <a:srgbClr val="2A00FF"/>
                </a:solidFill>
                <a:latin typeface="Calibri" panose="020F0502020204030204" pitchFamily="34" charset="0"/>
                <a:cs typeface="Calibri" panose="020F0502020204030204" pitchFamily="34" charset="0"/>
              </a:rPr>
              <a:t>com.test.model.StockDetail</a:t>
            </a:r>
            <a:r>
              <a:rPr lang="en-IN" sz="1400" i="1" dirty="0">
                <a:solidFill>
                  <a:srgbClr val="2A00FF"/>
                </a:solidFill>
                <a:latin typeface="Calibri" panose="020F0502020204030204" pitchFamily="34" charset="0"/>
                <a:cs typeface="Calibri" panose="020F0502020204030204" pitchFamily="34" charset="0"/>
              </a:rPr>
              <a:t>"</a:t>
            </a:r>
            <a:r>
              <a:rPr lang="en-IN" sz="1400" i="1" dirty="0">
                <a:solidFill>
                  <a:srgbClr val="008080"/>
                </a:solidFill>
                <a:latin typeface="Calibri" panose="020F0502020204030204" pitchFamily="34" charset="0"/>
                <a:cs typeface="Calibri" panose="020F0502020204030204" pitchFamily="34" charset="0"/>
              </a:rPr>
              <a:t>/&gt;	</a:t>
            </a:r>
            <a:r>
              <a:rPr lang="en-IN" sz="1400" dirty="0">
                <a:solidFill>
                  <a:srgbClr val="000000"/>
                </a:solidFill>
                <a:latin typeface="Calibri" panose="020F0502020204030204" pitchFamily="34" charset="0"/>
                <a:cs typeface="Calibri" panose="020F0502020204030204" pitchFamily="34" charset="0"/>
              </a:rPr>
              <a:t>   </a:t>
            </a:r>
          </a:p>
          <a:p>
            <a:r>
              <a:rPr lang="en-IN" sz="1400" dirty="0">
                <a:solidFill>
                  <a:srgbClr val="008080"/>
                </a:solidFill>
                <a:latin typeface="Calibri" panose="020F0502020204030204" pitchFamily="34" charset="0"/>
                <a:cs typeface="Calibri" panose="020F0502020204030204" pitchFamily="34" charset="0"/>
              </a:rPr>
              <a:t>&lt;/</a:t>
            </a:r>
            <a:r>
              <a:rPr lang="en-IN" sz="1400" dirty="0">
                <a:solidFill>
                  <a:srgbClr val="3F7F7F"/>
                </a:solidFill>
                <a:latin typeface="Calibri" panose="020F0502020204030204" pitchFamily="34" charset="0"/>
                <a:cs typeface="Calibri" panose="020F0502020204030204" pitchFamily="34" charset="0"/>
              </a:rPr>
              <a:t>session-factory</a:t>
            </a:r>
            <a:r>
              <a:rPr lang="en-IN" sz="1400" dirty="0">
                <a:solidFill>
                  <a:srgbClr val="008080"/>
                </a:solidFill>
                <a:latin typeface="Calibri" panose="020F0502020204030204" pitchFamily="34" charset="0"/>
                <a:cs typeface="Calibri" panose="020F0502020204030204" pitchFamily="34" charset="0"/>
              </a:rPr>
              <a:t>&gt;</a:t>
            </a:r>
          </a:p>
          <a:p>
            <a:r>
              <a:rPr lang="en-IN" sz="1400" dirty="0">
                <a:solidFill>
                  <a:srgbClr val="008080"/>
                </a:solidFill>
                <a:latin typeface="Calibri" panose="020F0502020204030204" pitchFamily="34" charset="0"/>
                <a:cs typeface="Calibri" panose="020F0502020204030204" pitchFamily="34" charset="0"/>
              </a:rPr>
              <a:t>&lt;/</a:t>
            </a:r>
            <a:r>
              <a:rPr lang="en-IN" sz="1400" dirty="0">
                <a:solidFill>
                  <a:srgbClr val="3F7F7F"/>
                </a:solidFill>
                <a:latin typeface="Calibri" panose="020F0502020204030204" pitchFamily="34" charset="0"/>
                <a:cs typeface="Calibri" panose="020F0502020204030204" pitchFamily="34" charset="0"/>
              </a:rPr>
              <a:t>hibernate-configuration</a:t>
            </a:r>
            <a:r>
              <a:rPr lang="en-IN" sz="1400" dirty="0">
                <a:solidFill>
                  <a:srgbClr val="008080"/>
                </a:solidFill>
                <a:latin typeface="Calibri" panose="020F0502020204030204" pitchFamily="34" charset="0"/>
                <a:cs typeface="Calibri" panose="020F0502020204030204" pitchFamily="34" charset="0"/>
              </a:rPr>
              <a:t>&gt;</a:t>
            </a:r>
          </a:p>
        </p:txBody>
      </p:sp>
      <p:sp>
        <p:nvSpPr>
          <p:cNvPr id="6" name="Oval 5">
            <a:extLst>
              <a:ext uri="{FF2B5EF4-FFF2-40B4-BE49-F238E27FC236}">
                <a16:creationId xmlns:a16="http://schemas.microsoft.com/office/drawing/2014/main" id="{3A4E48D2-5B2A-43C2-9626-3E7EC0C096D1}"/>
              </a:ext>
            </a:extLst>
          </p:cNvPr>
          <p:cNvSpPr/>
          <p:nvPr/>
        </p:nvSpPr>
        <p:spPr>
          <a:xfrm>
            <a:off x="1600200" y="5029200"/>
            <a:ext cx="2971800" cy="10668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6724878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Mapping</a:t>
            </a:r>
          </a:p>
        </p:txBody>
      </p:sp>
      <p:sp>
        <p:nvSpPr>
          <p:cNvPr id="3" name="Content Placeholder 2"/>
          <p:cNvSpPr>
            <a:spLocks noGrp="1"/>
          </p:cNvSpPr>
          <p:nvPr>
            <p:ph idx="1"/>
          </p:nvPr>
        </p:nvSpPr>
        <p:spPr/>
        <p:txBody>
          <a:bodyPr>
            <a:normAutofit/>
          </a:bodyPr>
          <a:lstStyle/>
          <a:p>
            <a:r>
              <a:rPr lang="en-IN" b="0" dirty="0"/>
              <a:t>In case of hibernate mapping associations, 1 &amp; only 1 of the participating classes is called as </a:t>
            </a:r>
            <a:r>
              <a:rPr lang="en-IN" dirty="0"/>
              <a:t>managing the relationship</a:t>
            </a:r>
            <a:r>
              <a:rPr lang="en-IN" b="0" dirty="0"/>
              <a:t>.</a:t>
            </a:r>
          </a:p>
          <a:p>
            <a:r>
              <a:rPr lang="en-IN" b="0" dirty="0"/>
              <a:t> Another is called </a:t>
            </a:r>
            <a:r>
              <a:rPr lang="en-IN" dirty="0"/>
              <a:t>managed by</a:t>
            </a:r>
            <a:r>
              <a:rPr lang="en-IN" b="0" dirty="0"/>
              <a:t> using ‘</a:t>
            </a:r>
            <a:r>
              <a:rPr lang="en-IN" dirty="0" err="1"/>
              <a:t>mappedBy</a:t>
            </a:r>
            <a:r>
              <a:rPr lang="en-IN" b="0" dirty="0"/>
              <a:t>’ property. </a:t>
            </a:r>
          </a:p>
          <a:p>
            <a:r>
              <a:rPr lang="en-IN" b="0" dirty="0"/>
              <a:t> Java objects can be identifies by hibernate as persistent when annotated with specific annotations; or else they are identified as simple plain java objects with no direct relation to database. </a:t>
            </a:r>
          </a:p>
          <a:p>
            <a:r>
              <a:rPr lang="en-IN" b="0" dirty="0"/>
              <a:t>The JPA annotations &amp; persistent entities when used, can lead to a situation where 2 entities can be related &amp; should be referenced from one another, in </a:t>
            </a:r>
            <a:r>
              <a:rPr lang="en-IN" b="0" dirty="0" err="1"/>
              <a:t>uni</a:t>
            </a:r>
            <a:r>
              <a:rPr lang="en-IN" b="0" dirty="0"/>
              <a:t>-direction or in bi-direction. </a:t>
            </a:r>
          </a:p>
          <a:p>
            <a:r>
              <a:rPr lang="en-IN" b="0" dirty="0"/>
              <a:t>Entities can be referenced to each other, directly or indirectly using an embedded property or using a collection of  arrays, sets, lists, etc.</a:t>
            </a:r>
          </a:p>
          <a:p>
            <a:r>
              <a:rPr lang="en-IN" b="0" dirty="0"/>
              <a:t>foreign key relationships are used for associations.</a:t>
            </a:r>
          </a:p>
          <a:p>
            <a:r>
              <a:rPr lang="en-IN" b="0" dirty="0"/>
              <a:t>The association is unidirectional if only 1 of the entity pair contains a reference to another.</a:t>
            </a:r>
          </a:p>
          <a:p>
            <a:r>
              <a:rPr lang="en-IN" b="0" dirty="0"/>
              <a:t> In case of Mutual association it is bidirectional.</a:t>
            </a:r>
          </a:p>
          <a:p>
            <a:endParaRPr lang="en-IN" b="0" dirty="0"/>
          </a:p>
        </p:txBody>
      </p:sp>
    </p:spTree>
    <p:extLst>
      <p:ext uri="{BB962C8B-B14F-4D97-AF65-F5344CB8AC3E}">
        <p14:creationId xmlns:p14="http://schemas.microsoft.com/office/powerpoint/2010/main" val="38995685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Mapping Types Cont..</a:t>
            </a:r>
          </a:p>
        </p:txBody>
      </p:sp>
      <p:sp>
        <p:nvSpPr>
          <p:cNvPr id="5" name="Content Placeholder 2"/>
          <p:cNvSpPr>
            <a:spLocks noGrp="1"/>
          </p:cNvSpPr>
          <p:nvPr>
            <p:ph idx="1"/>
          </p:nvPr>
        </p:nvSpPr>
        <p:spPr>
          <a:xfrm>
            <a:off x="460064" y="990600"/>
            <a:ext cx="8229600" cy="639762"/>
          </a:xfrm>
        </p:spPr>
        <p:txBody>
          <a:bodyPr>
            <a:normAutofit/>
          </a:bodyPr>
          <a:lstStyle/>
          <a:p>
            <a:pPr marL="457200" lvl="1" indent="0">
              <a:buNone/>
            </a:pPr>
            <a:r>
              <a:rPr lang="en-US" sz="2200" dirty="0"/>
              <a:t>After running  MainMapping.java output will be as follows.</a:t>
            </a:r>
            <a:endParaRPr lang="en-US" sz="2200" b="0" dirty="0"/>
          </a:p>
        </p:txBody>
      </p:sp>
      <p:pic>
        <p:nvPicPr>
          <p:cNvPr id="3" name="Picture 2">
            <a:extLst>
              <a:ext uri="{FF2B5EF4-FFF2-40B4-BE49-F238E27FC236}">
                <a16:creationId xmlns:a16="http://schemas.microsoft.com/office/drawing/2014/main" id="{20ECB802-3D3F-4E43-927C-8DE0E728BF83}"/>
              </a:ext>
            </a:extLst>
          </p:cNvPr>
          <p:cNvPicPr>
            <a:picLocks noChangeAspect="1"/>
          </p:cNvPicPr>
          <p:nvPr/>
        </p:nvPicPr>
        <p:blipFill rotWithShape="1">
          <a:blip r:embed="rId2"/>
          <a:srcRect l="20000" t="9982" r="21667" b="10375"/>
          <a:stretch/>
        </p:blipFill>
        <p:spPr>
          <a:xfrm>
            <a:off x="1003413" y="1630362"/>
            <a:ext cx="7137174" cy="4541838"/>
          </a:xfrm>
          <a:prstGeom prst="rect">
            <a:avLst/>
          </a:prstGeom>
        </p:spPr>
      </p:pic>
    </p:spTree>
    <p:extLst>
      <p:ext uri="{BB962C8B-B14F-4D97-AF65-F5344CB8AC3E}">
        <p14:creationId xmlns:p14="http://schemas.microsoft.com/office/powerpoint/2010/main" val="33521612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Mapping Types Cont..</a:t>
            </a:r>
          </a:p>
        </p:txBody>
      </p:sp>
      <p:sp>
        <p:nvSpPr>
          <p:cNvPr id="5" name="Content Placeholder 2"/>
          <p:cNvSpPr>
            <a:spLocks noGrp="1"/>
          </p:cNvSpPr>
          <p:nvPr>
            <p:ph idx="1"/>
          </p:nvPr>
        </p:nvSpPr>
        <p:spPr>
          <a:xfrm>
            <a:off x="460064" y="990600"/>
            <a:ext cx="8229600" cy="639762"/>
          </a:xfrm>
        </p:spPr>
        <p:txBody>
          <a:bodyPr>
            <a:normAutofit/>
          </a:bodyPr>
          <a:lstStyle/>
          <a:p>
            <a:pPr marL="457200" lvl="1" indent="0">
              <a:buNone/>
            </a:pPr>
            <a:r>
              <a:rPr lang="en-US" sz="2400" dirty="0"/>
              <a:t>D</a:t>
            </a:r>
            <a:r>
              <a:rPr lang="en-US" sz="2200" dirty="0"/>
              <a:t>atabase record in stock and </a:t>
            </a:r>
            <a:r>
              <a:rPr lang="en-US" sz="2200" dirty="0" err="1"/>
              <a:t>stock_detail</a:t>
            </a:r>
            <a:r>
              <a:rPr lang="en-US" sz="2200" dirty="0"/>
              <a:t> table</a:t>
            </a:r>
            <a:endParaRPr lang="en-US" sz="2200" b="0" dirty="0"/>
          </a:p>
        </p:txBody>
      </p:sp>
      <p:pic>
        <p:nvPicPr>
          <p:cNvPr id="3" name="Picture 2">
            <a:extLst>
              <a:ext uri="{FF2B5EF4-FFF2-40B4-BE49-F238E27FC236}">
                <a16:creationId xmlns:a16="http://schemas.microsoft.com/office/drawing/2014/main" id="{74EB9FFC-73B4-4186-B146-35345268B0C7}"/>
              </a:ext>
            </a:extLst>
          </p:cNvPr>
          <p:cNvPicPr>
            <a:picLocks noChangeAspect="1"/>
          </p:cNvPicPr>
          <p:nvPr/>
        </p:nvPicPr>
        <p:blipFill rotWithShape="1">
          <a:blip r:embed="rId2"/>
          <a:srcRect l="21667" t="47036" r="18333" b="26284"/>
          <a:stretch/>
        </p:blipFill>
        <p:spPr>
          <a:xfrm>
            <a:off x="482410" y="1591070"/>
            <a:ext cx="6021150" cy="1321120"/>
          </a:xfrm>
          <a:prstGeom prst="rect">
            <a:avLst/>
          </a:prstGeom>
        </p:spPr>
      </p:pic>
      <p:pic>
        <p:nvPicPr>
          <p:cNvPr id="6" name="Picture 5">
            <a:extLst>
              <a:ext uri="{FF2B5EF4-FFF2-40B4-BE49-F238E27FC236}">
                <a16:creationId xmlns:a16="http://schemas.microsoft.com/office/drawing/2014/main" id="{BDF61E0C-2376-4A36-916B-C3BDDF72306E}"/>
              </a:ext>
            </a:extLst>
          </p:cNvPr>
          <p:cNvPicPr>
            <a:picLocks noChangeAspect="1"/>
          </p:cNvPicPr>
          <p:nvPr/>
        </p:nvPicPr>
        <p:blipFill rotWithShape="1">
          <a:blip r:embed="rId3"/>
          <a:srcRect l="21666" t="49451" r="19686" b="27316"/>
          <a:stretch/>
        </p:blipFill>
        <p:spPr>
          <a:xfrm>
            <a:off x="482410" y="3246373"/>
            <a:ext cx="6021150" cy="1064993"/>
          </a:xfrm>
          <a:prstGeom prst="rect">
            <a:avLst/>
          </a:prstGeom>
        </p:spPr>
      </p:pic>
      <p:pic>
        <p:nvPicPr>
          <p:cNvPr id="7" name="Picture 6">
            <a:extLst>
              <a:ext uri="{FF2B5EF4-FFF2-40B4-BE49-F238E27FC236}">
                <a16:creationId xmlns:a16="http://schemas.microsoft.com/office/drawing/2014/main" id="{A25695BC-E534-4B3E-A1C7-838E402C695E}"/>
              </a:ext>
            </a:extLst>
          </p:cNvPr>
          <p:cNvPicPr>
            <a:picLocks noChangeAspect="1"/>
          </p:cNvPicPr>
          <p:nvPr/>
        </p:nvPicPr>
        <p:blipFill rotWithShape="1">
          <a:blip r:embed="rId4"/>
          <a:srcRect l="21667" t="45553" r="16667" b="18874"/>
          <a:stretch/>
        </p:blipFill>
        <p:spPr>
          <a:xfrm>
            <a:off x="387160" y="4472987"/>
            <a:ext cx="6211650" cy="1587886"/>
          </a:xfrm>
          <a:prstGeom prst="rect">
            <a:avLst/>
          </a:prstGeom>
        </p:spPr>
      </p:pic>
      <p:sp>
        <p:nvSpPr>
          <p:cNvPr id="8" name="TextBox 7">
            <a:extLst>
              <a:ext uri="{FF2B5EF4-FFF2-40B4-BE49-F238E27FC236}">
                <a16:creationId xmlns:a16="http://schemas.microsoft.com/office/drawing/2014/main" id="{EB536BFF-DC4F-496C-825E-544CA94B488F}"/>
              </a:ext>
            </a:extLst>
          </p:cNvPr>
          <p:cNvSpPr txBox="1"/>
          <p:nvPr/>
        </p:nvSpPr>
        <p:spPr>
          <a:xfrm>
            <a:off x="6781800" y="1256887"/>
            <a:ext cx="2209800" cy="1569660"/>
          </a:xfrm>
          <a:prstGeom prst="rect">
            <a:avLst/>
          </a:prstGeom>
          <a:noFill/>
        </p:spPr>
        <p:txBody>
          <a:bodyPr wrap="square" rtlCol="0">
            <a:spAutoFit/>
          </a:bodyPr>
          <a:lstStyle/>
          <a:p>
            <a:r>
              <a:rPr lang="en-IN" sz="1200" dirty="0"/>
              <a:t>A </a:t>
            </a:r>
            <a:r>
              <a:rPr lang="en-IN" sz="1200" b="1" dirty="0"/>
              <a:t>one-to-one</a:t>
            </a:r>
            <a:r>
              <a:rPr lang="en-IN" sz="1200" dirty="0"/>
              <a:t> relationships happens when </a:t>
            </a:r>
            <a:r>
              <a:rPr lang="en-IN" sz="1200" b="1" dirty="0"/>
              <a:t>one</a:t>
            </a:r>
            <a:r>
              <a:rPr lang="en-IN" sz="1200" dirty="0"/>
              <a:t> entity is relating exactly </a:t>
            </a:r>
            <a:r>
              <a:rPr lang="en-IN" sz="1200" b="1" dirty="0"/>
              <a:t>one</a:t>
            </a:r>
            <a:r>
              <a:rPr lang="en-IN" sz="1200" dirty="0"/>
              <a:t> occurrence in another entity. In this Example, we saw how to work with </a:t>
            </a:r>
            <a:r>
              <a:rPr lang="en-IN" sz="1200" b="1" dirty="0"/>
              <a:t>one-to-one</a:t>
            </a:r>
            <a:r>
              <a:rPr lang="en-IN" sz="1200" dirty="0"/>
              <a:t> table relationship in </a:t>
            </a:r>
            <a:r>
              <a:rPr lang="en-IN" sz="1200" b="1" dirty="0"/>
              <a:t>Hibernate</a:t>
            </a:r>
            <a:r>
              <a:rPr lang="en-IN" sz="1200" dirty="0"/>
              <a:t>, via XML </a:t>
            </a:r>
            <a:r>
              <a:rPr lang="en-IN" sz="1200" b="1" dirty="0" err="1"/>
              <a:t>mapping</a:t>
            </a:r>
            <a:r>
              <a:rPr lang="en-IN" sz="1200" dirty="0" err="1"/>
              <a:t>file</a:t>
            </a:r>
            <a:r>
              <a:rPr lang="en-IN" sz="1200" dirty="0"/>
              <a:t>. Tools</a:t>
            </a:r>
          </a:p>
        </p:txBody>
      </p:sp>
    </p:spTree>
    <p:extLst>
      <p:ext uri="{BB962C8B-B14F-4D97-AF65-F5344CB8AC3E}">
        <p14:creationId xmlns:p14="http://schemas.microsoft.com/office/powerpoint/2010/main" val="104762349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1676400" y="76200"/>
            <a:ext cx="7239000" cy="8382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3200" b="1" kern="1200">
                <a:solidFill>
                  <a:schemeClr val="bg1"/>
                </a:solidFill>
                <a:latin typeface="+mn-lt"/>
                <a:ea typeface="+mj-ea"/>
                <a:cs typeface="+mj-cs"/>
              </a:defRPr>
            </a:lvl1pPr>
          </a:lstStyle>
          <a:p>
            <a:endParaRPr lang="en-US" sz="2400" dirty="0"/>
          </a:p>
        </p:txBody>
      </p:sp>
      <p:sp>
        <p:nvSpPr>
          <p:cNvPr id="10" name="Title 9"/>
          <p:cNvSpPr>
            <a:spLocks noGrp="1"/>
          </p:cNvSpPr>
          <p:nvPr>
            <p:ph type="title"/>
          </p:nvPr>
        </p:nvSpPr>
        <p:spPr/>
        <p:txBody>
          <a:bodyPr>
            <a:noAutofit/>
          </a:bodyPr>
          <a:lstStyle/>
          <a:p>
            <a:r>
              <a:rPr lang="en-US" sz="1800" dirty="0" err="1"/>
              <a:t>Bidrectional</a:t>
            </a:r>
            <a:r>
              <a:rPr lang="en-US" sz="1800" dirty="0"/>
              <a:t> One to Many and many to one Mapping</a:t>
            </a:r>
            <a:br>
              <a:rPr lang="en-US" sz="1800" b="0" dirty="0"/>
            </a:br>
            <a:r>
              <a:rPr lang="en-IN" sz="1800" dirty="0"/>
              <a:t> Example Duration 15 min</a:t>
            </a:r>
          </a:p>
        </p:txBody>
      </p:sp>
      <p:sp>
        <p:nvSpPr>
          <p:cNvPr id="15" name="TextBox 14">
            <a:extLst>
              <a:ext uri="{FF2B5EF4-FFF2-40B4-BE49-F238E27FC236}">
                <a16:creationId xmlns:a16="http://schemas.microsoft.com/office/drawing/2014/main" id="{BCF06B2C-3AEC-46F8-92D8-E19727565075}"/>
              </a:ext>
            </a:extLst>
          </p:cNvPr>
          <p:cNvSpPr txBox="1"/>
          <p:nvPr/>
        </p:nvSpPr>
        <p:spPr>
          <a:xfrm>
            <a:off x="609600" y="914400"/>
            <a:ext cx="7848600" cy="381000"/>
          </a:xfrm>
          <a:prstGeom prst="rect">
            <a:avLst/>
          </a:prstGeom>
          <a:noFill/>
        </p:spPr>
        <p:txBody>
          <a:bodyPr wrap="square" rtlCol="0">
            <a:spAutoFit/>
          </a:bodyPr>
          <a:lstStyle/>
          <a:p>
            <a:pPr algn="ctr"/>
            <a:r>
              <a:rPr lang="en-IN" dirty="0"/>
              <a:t>Create maven Project </a:t>
            </a:r>
          </a:p>
        </p:txBody>
      </p:sp>
      <p:pic>
        <p:nvPicPr>
          <p:cNvPr id="2" name="Picture 1">
            <a:extLst>
              <a:ext uri="{FF2B5EF4-FFF2-40B4-BE49-F238E27FC236}">
                <a16:creationId xmlns:a16="http://schemas.microsoft.com/office/drawing/2014/main" id="{C2A0BCA7-5020-4D4F-A049-DDC6F963D021}"/>
              </a:ext>
            </a:extLst>
          </p:cNvPr>
          <p:cNvPicPr>
            <a:picLocks noChangeAspect="1"/>
          </p:cNvPicPr>
          <p:nvPr/>
        </p:nvPicPr>
        <p:blipFill rotWithShape="1">
          <a:blip r:embed="rId2"/>
          <a:srcRect l="1754" t="20889" r="71068" b="37009"/>
          <a:stretch/>
        </p:blipFill>
        <p:spPr>
          <a:xfrm>
            <a:off x="1981200" y="1905000"/>
            <a:ext cx="4343400" cy="3429000"/>
          </a:xfrm>
          <a:prstGeom prst="rect">
            <a:avLst/>
          </a:prstGeom>
        </p:spPr>
      </p:pic>
    </p:spTree>
    <p:extLst>
      <p:ext uri="{BB962C8B-B14F-4D97-AF65-F5344CB8AC3E}">
        <p14:creationId xmlns:p14="http://schemas.microsoft.com/office/powerpoint/2010/main" val="13159865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1676400" y="76200"/>
            <a:ext cx="7239000" cy="8382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3200" b="1" kern="1200">
                <a:solidFill>
                  <a:schemeClr val="bg1"/>
                </a:solidFill>
                <a:latin typeface="+mn-lt"/>
                <a:ea typeface="+mj-ea"/>
                <a:cs typeface="+mj-cs"/>
              </a:defRPr>
            </a:lvl1pPr>
          </a:lstStyle>
          <a:p>
            <a:endParaRPr lang="en-US" sz="2400" dirty="0"/>
          </a:p>
        </p:txBody>
      </p:sp>
      <p:sp>
        <p:nvSpPr>
          <p:cNvPr id="10" name="Title 9"/>
          <p:cNvSpPr>
            <a:spLocks noGrp="1"/>
          </p:cNvSpPr>
          <p:nvPr>
            <p:ph type="title"/>
          </p:nvPr>
        </p:nvSpPr>
        <p:spPr/>
        <p:txBody>
          <a:bodyPr>
            <a:noAutofit/>
          </a:bodyPr>
          <a:lstStyle/>
          <a:p>
            <a:r>
              <a:rPr lang="en-US" sz="2400" dirty="0" err="1"/>
              <a:t>Bidrectional</a:t>
            </a:r>
            <a:r>
              <a:rPr lang="en-US" sz="2400" dirty="0"/>
              <a:t> One to Many and many to one Mapping</a:t>
            </a:r>
            <a:br>
              <a:rPr lang="en-US" sz="2400" b="0" dirty="0"/>
            </a:br>
            <a:r>
              <a:rPr lang="en-IN" sz="2400" dirty="0"/>
              <a:t> Example Duration 15 min</a:t>
            </a:r>
          </a:p>
        </p:txBody>
      </p:sp>
      <p:sp>
        <p:nvSpPr>
          <p:cNvPr id="3" name="Rectangle 2">
            <a:extLst>
              <a:ext uri="{FF2B5EF4-FFF2-40B4-BE49-F238E27FC236}">
                <a16:creationId xmlns:a16="http://schemas.microsoft.com/office/drawing/2014/main" id="{35CD7F8F-F1F7-4CA8-9147-6C2D756E2AD2}"/>
              </a:ext>
            </a:extLst>
          </p:cNvPr>
          <p:cNvSpPr/>
          <p:nvPr/>
        </p:nvSpPr>
        <p:spPr>
          <a:xfrm>
            <a:off x="152400" y="1026378"/>
            <a:ext cx="8077200" cy="5693866"/>
          </a:xfrm>
          <a:prstGeom prst="rect">
            <a:avLst/>
          </a:prstGeom>
        </p:spPr>
        <p:txBody>
          <a:bodyPr wrap="square">
            <a:spAutoFit/>
          </a:bodyPr>
          <a:lstStyle/>
          <a:p>
            <a:r>
              <a:rPr lang="en-IN" sz="1400" dirty="0">
                <a:solidFill>
                  <a:srgbClr val="008080"/>
                </a:solidFill>
                <a:latin typeface="Consolas" panose="020B0609020204030204" pitchFamily="49" charset="0"/>
              </a:rPr>
              <a:t>&lt;</a:t>
            </a:r>
            <a:r>
              <a:rPr lang="en-IN" sz="1400" dirty="0">
                <a:solidFill>
                  <a:srgbClr val="3F7F7F"/>
                </a:solidFill>
                <a:latin typeface="Consolas" panose="020B0609020204030204" pitchFamily="49" charset="0"/>
              </a:rPr>
              <a:t>project </a:t>
            </a:r>
            <a:r>
              <a:rPr lang="en-IN" sz="1400" dirty="0" err="1">
                <a:solidFill>
                  <a:srgbClr val="7F007F"/>
                </a:solidFill>
                <a:latin typeface="Consolas" panose="020B0609020204030204" pitchFamily="49" charset="0"/>
              </a:rPr>
              <a:t>xmlns</a:t>
            </a:r>
            <a:r>
              <a:rPr lang="en-IN" sz="1400" dirty="0">
                <a:solidFill>
                  <a:srgbClr val="000000"/>
                </a:solidFill>
                <a:latin typeface="Consolas" panose="020B0609020204030204" pitchFamily="49" charset="0"/>
              </a:rPr>
              <a:t>=</a:t>
            </a:r>
            <a:r>
              <a:rPr lang="en-IN" sz="1400" i="1" dirty="0">
                <a:solidFill>
                  <a:srgbClr val="2A00FF"/>
                </a:solidFill>
                <a:latin typeface="Consolas" panose="020B0609020204030204" pitchFamily="49" charset="0"/>
              </a:rPr>
              <a:t>"http://maven.apache.org/POM/4.0.0" </a:t>
            </a:r>
            <a:r>
              <a:rPr lang="en-IN" sz="1400" i="1" dirty="0" err="1">
                <a:solidFill>
                  <a:srgbClr val="7F007F"/>
                </a:solidFill>
                <a:latin typeface="Consolas" panose="020B0609020204030204" pitchFamily="49" charset="0"/>
              </a:rPr>
              <a:t>xmlns:xsi</a:t>
            </a:r>
            <a:r>
              <a:rPr lang="en-IN" sz="1400" i="1" dirty="0">
                <a:solidFill>
                  <a:srgbClr val="000000"/>
                </a:solidFill>
                <a:latin typeface="Consolas" panose="020B0609020204030204" pitchFamily="49" charset="0"/>
              </a:rPr>
              <a:t>=</a:t>
            </a:r>
            <a:r>
              <a:rPr lang="en-IN" sz="1400" i="1" dirty="0">
                <a:solidFill>
                  <a:srgbClr val="2A00FF"/>
                </a:solidFill>
                <a:latin typeface="Consolas" panose="020B0609020204030204" pitchFamily="49" charset="0"/>
              </a:rPr>
              <a:t>"http://www.w3.org/2001/XMLSchema-instance" </a:t>
            </a:r>
            <a:r>
              <a:rPr lang="en-IN" sz="1400" i="1" dirty="0" err="1">
                <a:solidFill>
                  <a:srgbClr val="7F007F"/>
                </a:solidFill>
                <a:latin typeface="Consolas" panose="020B0609020204030204" pitchFamily="49" charset="0"/>
              </a:rPr>
              <a:t>xsi:schemaLocation</a:t>
            </a:r>
            <a:r>
              <a:rPr lang="en-IN" sz="1400" i="1" dirty="0">
                <a:solidFill>
                  <a:srgbClr val="000000"/>
                </a:solidFill>
                <a:latin typeface="Consolas" panose="020B0609020204030204" pitchFamily="49" charset="0"/>
              </a:rPr>
              <a:t>=</a:t>
            </a:r>
            <a:r>
              <a:rPr lang="en-IN" sz="1400" i="1" dirty="0">
                <a:solidFill>
                  <a:srgbClr val="2A00FF"/>
                </a:solidFill>
                <a:latin typeface="Consolas" panose="020B0609020204030204" pitchFamily="49" charset="0"/>
              </a:rPr>
              <a:t>"http://maven.apache.org/POM/4.0.0 http://maven.apache.org/xsd/maven-4.0.0.xsd"</a:t>
            </a:r>
            <a:r>
              <a:rPr lang="en-IN" sz="1400" i="1" dirty="0">
                <a:solidFill>
                  <a:srgbClr val="008080"/>
                </a:solidFill>
                <a:latin typeface="Consolas" panose="020B0609020204030204" pitchFamily="49" charset="0"/>
              </a:rPr>
              <a:t>&gt;</a:t>
            </a:r>
          </a:p>
          <a:p>
            <a:r>
              <a:rPr lang="en-IN" sz="1400" dirty="0">
                <a:solidFill>
                  <a:srgbClr val="000000"/>
                </a:solidFill>
                <a:latin typeface="Consolas" panose="020B0609020204030204" pitchFamily="49" charset="0"/>
              </a:rPr>
              <a:t>  </a:t>
            </a:r>
            <a:r>
              <a:rPr lang="en-IN" sz="1400" dirty="0">
                <a:solidFill>
                  <a:srgbClr val="008080"/>
                </a:solidFill>
                <a:latin typeface="Consolas" panose="020B0609020204030204" pitchFamily="49" charset="0"/>
              </a:rPr>
              <a:t>&lt;</a:t>
            </a:r>
            <a:r>
              <a:rPr lang="en-IN" sz="1400" dirty="0" err="1">
                <a:solidFill>
                  <a:srgbClr val="3F7F7F"/>
                </a:solidFill>
                <a:latin typeface="Consolas" panose="020B0609020204030204" pitchFamily="49" charset="0"/>
              </a:rPr>
              <a:t>modelVersion</a:t>
            </a:r>
            <a:r>
              <a:rPr lang="en-IN" sz="1400" dirty="0">
                <a:solidFill>
                  <a:srgbClr val="008080"/>
                </a:solidFill>
                <a:latin typeface="Consolas" panose="020B0609020204030204" pitchFamily="49" charset="0"/>
              </a:rPr>
              <a:t>&gt;</a:t>
            </a:r>
            <a:r>
              <a:rPr lang="en-IN" sz="1400" dirty="0">
                <a:solidFill>
                  <a:srgbClr val="000000"/>
                </a:solidFill>
                <a:latin typeface="Consolas" panose="020B0609020204030204" pitchFamily="49" charset="0"/>
              </a:rPr>
              <a:t>4.0.0</a:t>
            </a:r>
            <a:r>
              <a:rPr lang="en-IN" sz="1400" dirty="0">
                <a:solidFill>
                  <a:srgbClr val="008080"/>
                </a:solidFill>
                <a:latin typeface="Consolas" panose="020B0609020204030204" pitchFamily="49" charset="0"/>
              </a:rPr>
              <a:t>&lt;/</a:t>
            </a:r>
            <a:r>
              <a:rPr lang="en-IN" sz="1400" dirty="0" err="1">
                <a:solidFill>
                  <a:srgbClr val="3F7F7F"/>
                </a:solidFill>
                <a:latin typeface="Consolas" panose="020B0609020204030204" pitchFamily="49" charset="0"/>
              </a:rPr>
              <a:t>modelVersion</a:t>
            </a:r>
            <a:r>
              <a:rPr lang="en-IN" sz="1400" dirty="0">
                <a:solidFill>
                  <a:srgbClr val="008080"/>
                </a:solidFill>
                <a:latin typeface="Consolas" panose="020B0609020204030204" pitchFamily="49" charset="0"/>
              </a:rPr>
              <a:t>&gt;</a:t>
            </a:r>
          </a:p>
          <a:p>
            <a:r>
              <a:rPr lang="en-IN" sz="1400" dirty="0">
                <a:solidFill>
                  <a:srgbClr val="000000"/>
                </a:solidFill>
                <a:latin typeface="Consolas" panose="020B0609020204030204" pitchFamily="49" charset="0"/>
              </a:rPr>
              <a:t>  </a:t>
            </a:r>
            <a:r>
              <a:rPr lang="en-IN" sz="1400" dirty="0">
                <a:solidFill>
                  <a:srgbClr val="008080"/>
                </a:solidFill>
                <a:latin typeface="Consolas" panose="020B0609020204030204" pitchFamily="49" charset="0"/>
              </a:rPr>
              <a:t>&lt;</a:t>
            </a:r>
            <a:r>
              <a:rPr lang="en-IN" sz="1400" dirty="0" err="1">
                <a:solidFill>
                  <a:srgbClr val="3F7F7F"/>
                </a:solidFill>
                <a:latin typeface="Consolas" panose="020B0609020204030204" pitchFamily="49" charset="0"/>
              </a:rPr>
              <a:t>groupId</a:t>
            </a:r>
            <a:r>
              <a:rPr lang="en-IN" sz="1400" dirty="0">
                <a:solidFill>
                  <a:srgbClr val="008080"/>
                </a:solidFill>
                <a:latin typeface="Consolas" panose="020B0609020204030204" pitchFamily="49" charset="0"/>
              </a:rPr>
              <a:t>&gt;</a:t>
            </a:r>
            <a:r>
              <a:rPr lang="en-IN" sz="1400" dirty="0" err="1">
                <a:solidFill>
                  <a:srgbClr val="000000"/>
                </a:solidFill>
                <a:latin typeface="Consolas" panose="020B0609020204030204" pitchFamily="49" charset="0"/>
              </a:rPr>
              <a:t>One_to_Many_Bi</a:t>
            </a:r>
            <a:r>
              <a:rPr lang="en-IN" sz="1400" dirty="0">
                <a:solidFill>
                  <a:srgbClr val="000000"/>
                </a:solidFill>
                <a:latin typeface="Consolas" panose="020B0609020204030204" pitchFamily="49" charset="0"/>
              </a:rPr>
              <a:t>-Directional</a:t>
            </a:r>
            <a:r>
              <a:rPr lang="en-IN" sz="1400" dirty="0">
                <a:solidFill>
                  <a:srgbClr val="008080"/>
                </a:solidFill>
                <a:latin typeface="Consolas" panose="020B0609020204030204" pitchFamily="49" charset="0"/>
              </a:rPr>
              <a:t>&lt;/</a:t>
            </a:r>
            <a:r>
              <a:rPr lang="en-IN" sz="1400" dirty="0" err="1">
                <a:solidFill>
                  <a:srgbClr val="3F7F7F"/>
                </a:solidFill>
                <a:latin typeface="Consolas" panose="020B0609020204030204" pitchFamily="49" charset="0"/>
              </a:rPr>
              <a:t>groupId</a:t>
            </a:r>
            <a:r>
              <a:rPr lang="en-IN" sz="1400" dirty="0">
                <a:solidFill>
                  <a:srgbClr val="008080"/>
                </a:solidFill>
                <a:latin typeface="Consolas" panose="020B0609020204030204" pitchFamily="49" charset="0"/>
              </a:rPr>
              <a:t>&gt;</a:t>
            </a:r>
          </a:p>
          <a:p>
            <a:r>
              <a:rPr lang="en-IN" sz="1400" dirty="0">
                <a:solidFill>
                  <a:srgbClr val="000000"/>
                </a:solidFill>
                <a:latin typeface="Consolas" panose="020B0609020204030204" pitchFamily="49" charset="0"/>
              </a:rPr>
              <a:t>  </a:t>
            </a:r>
            <a:r>
              <a:rPr lang="en-IN" sz="1400" dirty="0">
                <a:solidFill>
                  <a:srgbClr val="008080"/>
                </a:solidFill>
                <a:latin typeface="Consolas" panose="020B0609020204030204" pitchFamily="49" charset="0"/>
              </a:rPr>
              <a:t>&lt;</a:t>
            </a:r>
            <a:r>
              <a:rPr lang="en-IN" sz="1400" dirty="0" err="1">
                <a:solidFill>
                  <a:srgbClr val="3F7F7F"/>
                </a:solidFill>
                <a:latin typeface="Consolas" panose="020B0609020204030204" pitchFamily="49" charset="0"/>
              </a:rPr>
              <a:t>artifactId</a:t>
            </a:r>
            <a:r>
              <a:rPr lang="en-IN" sz="1400" dirty="0">
                <a:solidFill>
                  <a:srgbClr val="008080"/>
                </a:solidFill>
                <a:latin typeface="Consolas" panose="020B0609020204030204" pitchFamily="49" charset="0"/>
              </a:rPr>
              <a:t>&gt;</a:t>
            </a:r>
            <a:r>
              <a:rPr lang="en-IN" sz="1400" dirty="0" err="1">
                <a:solidFill>
                  <a:srgbClr val="000000"/>
                </a:solidFill>
                <a:latin typeface="Consolas" panose="020B0609020204030204" pitchFamily="49" charset="0"/>
              </a:rPr>
              <a:t>One_to_Many_Bi</a:t>
            </a:r>
            <a:r>
              <a:rPr lang="en-IN" sz="1400" dirty="0">
                <a:solidFill>
                  <a:srgbClr val="000000"/>
                </a:solidFill>
                <a:latin typeface="Consolas" panose="020B0609020204030204" pitchFamily="49" charset="0"/>
              </a:rPr>
              <a:t>-Directional</a:t>
            </a:r>
            <a:r>
              <a:rPr lang="en-IN" sz="1400" dirty="0">
                <a:solidFill>
                  <a:srgbClr val="008080"/>
                </a:solidFill>
                <a:latin typeface="Consolas" panose="020B0609020204030204" pitchFamily="49" charset="0"/>
              </a:rPr>
              <a:t>&lt;/</a:t>
            </a:r>
            <a:r>
              <a:rPr lang="en-IN" sz="1400" dirty="0" err="1">
                <a:solidFill>
                  <a:srgbClr val="3F7F7F"/>
                </a:solidFill>
                <a:latin typeface="Consolas" panose="020B0609020204030204" pitchFamily="49" charset="0"/>
              </a:rPr>
              <a:t>artifactId</a:t>
            </a:r>
            <a:r>
              <a:rPr lang="en-IN" sz="1400" dirty="0">
                <a:solidFill>
                  <a:srgbClr val="008080"/>
                </a:solidFill>
                <a:latin typeface="Consolas" panose="020B0609020204030204" pitchFamily="49" charset="0"/>
              </a:rPr>
              <a:t>&gt;</a:t>
            </a:r>
          </a:p>
          <a:p>
            <a:r>
              <a:rPr lang="en-IN" sz="1400" dirty="0">
                <a:solidFill>
                  <a:srgbClr val="000000"/>
                </a:solidFill>
                <a:latin typeface="Consolas" panose="020B0609020204030204" pitchFamily="49" charset="0"/>
              </a:rPr>
              <a:t>  </a:t>
            </a:r>
            <a:r>
              <a:rPr lang="en-IN" sz="1400" dirty="0">
                <a:solidFill>
                  <a:srgbClr val="008080"/>
                </a:solidFill>
                <a:latin typeface="Consolas" panose="020B0609020204030204" pitchFamily="49" charset="0"/>
              </a:rPr>
              <a:t>&lt;</a:t>
            </a:r>
            <a:r>
              <a:rPr lang="en-IN" sz="1400" dirty="0">
                <a:solidFill>
                  <a:srgbClr val="3F7F7F"/>
                </a:solidFill>
                <a:latin typeface="Consolas" panose="020B0609020204030204" pitchFamily="49" charset="0"/>
              </a:rPr>
              <a:t>version</a:t>
            </a:r>
            <a:r>
              <a:rPr lang="en-IN" sz="1400" dirty="0">
                <a:solidFill>
                  <a:srgbClr val="008080"/>
                </a:solidFill>
                <a:latin typeface="Consolas" panose="020B0609020204030204" pitchFamily="49" charset="0"/>
              </a:rPr>
              <a:t>&gt;</a:t>
            </a:r>
            <a:r>
              <a:rPr lang="en-IN" sz="1400" dirty="0">
                <a:solidFill>
                  <a:srgbClr val="000000"/>
                </a:solidFill>
                <a:latin typeface="Consolas" panose="020B0609020204030204" pitchFamily="49" charset="0"/>
              </a:rPr>
              <a:t>0.0.1-SNAPSHOT</a:t>
            </a:r>
            <a:r>
              <a:rPr lang="en-IN" sz="1400" dirty="0">
                <a:solidFill>
                  <a:srgbClr val="008080"/>
                </a:solidFill>
                <a:latin typeface="Consolas" panose="020B0609020204030204" pitchFamily="49" charset="0"/>
              </a:rPr>
              <a:t>&lt;/</a:t>
            </a:r>
            <a:r>
              <a:rPr lang="en-IN" sz="1400" dirty="0">
                <a:solidFill>
                  <a:srgbClr val="3F7F7F"/>
                </a:solidFill>
                <a:latin typeface="Consolas" panose="020B0609020204030204" pitchFamily="49" charset="0"/>
              </a:rPr>
              <a:t>version</a:t>
            </a:r>
            <a:r>
              <a:rPr lang="en-IN" sz="1400" dirty="0">
                <a:solidFill>
                  <a:srgbClr val="008080"/>
                </a:solidFill>
                <a:latin typeface="Consolas" panose="020B0609020204030204" pitchFamily="49" charset="0"/>
              </a:rPr>
              <a:t>&gt;</a:t>
            </a:r>
          </a:p>
          <a:p>
            <a:r>
              <a:rPr lang="en-IN" sz="1400" dirty="0">
                <a:solidFill>
                  <a:srgbClr val="008080"/>
                </a:solidFill>
                <a:latin typeface="Consolas" panose="020B0609020204030204" pitchFamily="49" charset="0"/>
              </a:rPr>
              <a:t>&lt;</a:t>
            </a:r>
            <a:r>
              <a:rPr lang="en-IN" sz="1400" dirty="0">
                <a:solidFill>
                  <a:srgbClr val="3F7F7F"/>
                </a:solidFill>
                <a:latin typeface="Consolas" panose="020B0609020204030204" pitchFamily="49" charset="0"/>
              </a:rPr>
              <a:t>dependencies</a:t>
            </a:r>
            <a:r>
              <a:rPr lang="en-IN" sz="1400" dirty="0">
                <a:solidFill>
                  <a:srgbClr val="008080"/>
                </a:solidFill>
                <a:latin typeface="Consolas" panose="020B0609020204030204" pitchFamily="49" charset="0"/>
              </a:rPr>
              <a:t>&gt;</a:t>
            </a:r>
          </a:p>
          <a:p>
            <a:r>
              <a:rPr lang="en-IN" sz="1400" dirty="0">
                <a:solidFill>
                  <a:srgbClr val="008080"/>
                </a:solidFill>
                <a:latin typeface="Consolas" panose="020B0609020204030204" pitchFamily="49" charset="0"/>
              </a:rPr>
              <a:t>&lt;</a:t>
            </a:r>
            <a:r>
              <a:rPr lang="en-IN" sz="1400" dirty="0">
                <a:solidFill>
                  <a:srgbClr val="3F7F7F"/>
                </a:solidFill>
                <a:latin typeface="Consolas" panose="020B0609020204030204" pitchFamily="49" charset="0"/>
              </a:rPr>
              <a:t>dependency</a:t>
            </a:r>
            <a:r>
              <a:rPr lang="en-IN" sz="1400" dirty="0">
                <a:solidFill>
                  <a:srgbClr val="008080"/>
                </a:solidFill>
                <a:latin typeface="Consolas" panose="020B0609020204030204" pitchFamily="49" charset="0"/>
              </a:rPr>
              <a:t>&gt;</a:t>
            </a:r>
          </a:p>
          <a:p>
            <a:r>
              <a:rPr lang="en-IN" sz="1400" dirty="0">
                <a:solidFill>
                  <a:srgbClr val="008080"/>
                </a:solidFill>
                <a:latin typeface="Consolas" panose="020B0609020204030204" pitchFamily="49" charset="0"/>
              </a:rPr>
              <a:t>&lt;</a:t>
            </a:r>
            <a:r>
              <a:rPr lang="en-IN" sz="1400" dirty="0" err="1">
                <a:solidFill>
                  <a:srgbClr val="3F7F7F"/>
                </a:solidFill>
                <a:latin typeface="Consolas" panose="020B0609020204030204" pitchFamily="49" charset="0"/>
              </a:rPr>
              <a:t>groupId</a:t>
            </a:r>
            <a:r>
              <a:rPr lang="en-IN" sz="1400" dirty="0">
                <a:solidFill>
                  <a:srgbClr val="008080"/>
                </a:solidFill>
                <a:latin typeface="Consolas" panose="020B0609020204030204" pitchFamily="49" charset="0"/>
              </a:rPr>
              <a:t>&gt;</a:t>
            </a:r>
            <a:r>
              <a:rPr lang="en-IN" sz="1400" dirty="0" err="1">
                <a:solidFill>
                  <a:srgbClr val="000000"/>
                </a:solidFill>
                <a:latin typeface="Consolas" panose="020B0609020204030204" pitchFamily="49" charset="0"/>
              </a:rPr>
              <a:t>org.hibernate</a:t>
            </a:r>
            <a:r>
              <a:rPr lang="en-IN" sz="1400" dirty="0">
                <a:solidFill>
                  <a:srgbClr val="008080"/>
                </a:solidFill>
                <a:latin typeface="Consolas" panose="020B0609020204030204" pitchFamily="49" charset="0"/>
              </a:rPr>
              <a:t>&lt;/</a:t>
            </a:r>
            <a:r>
              <a:rPr lang="en-IN" sz="1400" dirty="0" err="1">
                <a:solidFill>
                  <a:srgbClr val="3F7F7F"/>
                </a:solidFill>
                <a:latin typeface="Consolas" panose="020B0609020204030204" pitchFamily="49" charset="0"/>
              </a:rPr>
              <a:t>groupId</a:t>
            </a:r>
            <a:r>
              <a:rPr lang="en-IN" sz="1400" dirty="0">
                <a:solidFill>
                  <a:srgbClr val="008080"/>
                </a:solidFill>
                <a:latin typeface="Consolas" panose="020B0609020204030204" pitchFamily="49" charset="0"/>
              </a:rPr>
              <a:t>&gt;</a:t>
            </a:r>
          </a:p>
          <a:p>
            <a:r>
              <a:rPr lang="en-IN" sz="1400" dirty="0">
                <a:solidFill>
                  <a:srgbClr val="008080"/>
                </a:solidFill>
                <a:latin typeface="Consolas" panose="020B0609020204030204" pitchFamily="49" charset="0"/>
              </a:rPr>
              <a:t>&lt;</a:t>
            </a:r>
            <a:r>
              <a:rPr lang="en-IN" sz="1400" dirty="0" err="1">
                <a:solidFill>
                  <a:srgbClr val="3F7F7F"/>
                </a:solidFill>
                <a:latin typeface="Consolas" panose="020B0609020204030204" pitchFamily="49" charset="0"/>
              </a:rPr>
              <a:t>artifactId</a:t>
            </a:r>
            <a:r>
              <a:rPr lang="en-IN" sz="1400" dirty="0">
                <a:solidFill>
                  <a:srgbClr val="008080"/>
                </a:solidFill>
                <a:latin typeface="Consolas" panose="020B0609020204030204" pitchFamily="49" charset="0"/>
              </a:rPr>
              <a:t>&gt;</a:t>
            </a:r>
            <a:r>
              <a:rPr lang="en-IN" sz="1400" dirty="0">
                <a:solidFill>
                  <a:srgbClr val="000000"/>
                </a:solidFill>
                <a:latin typeface="Consolas" panose="020B0609020204030204" pitchFamily="49" charset="0"/>
              </a:rPr>
              <a:t>hibernate-core</a:t>
            </a:r>
            <a:r>
              <a:rPr lang="en-IN" sz="1400" dirty="0">
                <a:solidFill>
                  <a:srgbClr val="008080"/>
                </a:solidFill>
                <a:latin typeface="Consolas" panose="020B0609020204030204" pitchFamily="49" charset="0"/>
              </a:rPr>
              <a:t>&lt;/</a:t>
            </a:r>
            <a:r>
              <a:rPr lang="en-IN" sz="1400" dirty="0" err="1">
                <a:solidFill>
                  <a:srgbClr val="3F7F7F"/>
                </a:solidFill>
                <a:latin typeface="Consolas" panose="020B0609020204030204" pitchFamily="49" charset="0"/>
              </a:rPr>
              <a:t>artifactId</a:t>
            </a:r>
            <a:r>
              <a:rPr lang="en-IN" sz="1400" dirty="0">
                <a:solidFill>
                  <a:srgbClr val="008080"/>
                </a:solidFill>
                <a:latin typeface="Consolas" panose="020B0609020204030204" pitchFamily="49" charset="0"/>
              </a:rPr>
              <a:t>&gt;</a:t>
            </a:r>
          </a:p>
          <a:p>
            <a:r>
              <a:rPr lang="en-IN" sz="1400" dirty="0">
                <a:solidFill>
                  <a:srgbClr val="008080"/>
                </a:solidFill>
                <a:latin typeface="Consolas" panose="020B0609020204030204" pitchFamily="49" charset="0"/>
              </a:rPr>
              <a:t>&lt;</a:t>
            </a:r>
            <a:r>
              <a:rPr lang="en-IN" sz="1400" dirty="0">
                <a:solidFill>
                  <a:srgbClr val="3F7F7F"/>
                </a:solidFill>
                <a:latin typeface="Consolas" panose="020B0609020204030204" pitchFamily="49" charset="0"/>
              </a:rPr>
              <a:t>version</a:t>
            </a:r>
            <a:r>
              <a:rPr lang="en-IN" sz="1400" dirty="0">
                <a:solidFill>
                  <a:srgbClr val="008080"/>
                </a:solidFill>
                <a:latin typeface="Consolas" panose="020B0609020204030204" pitchFamily="49" charset="0"/>
              </a:rPr>
              <a:t>&gt;</a:t>
            </a:r>
            <a:r>
              <a:rPr lang="en-IN" sz="1400" dirty="0">
                <a:solidFill>
                  <a:srgbClr val="000000"/>
                </a:solidFill>
                <a:latin typeface="Consolas" panose="020B0609020204030204" pitchFamily="49" charset="0"/>
              </a:rPr>
              <a:t>4.3.11.Final</a:t>
            </a:r>
            <a:r>
              <a:rPr lang="en-IN" sz="1400" dirty="0">
                <a:solidFill>
                  <a:srgbClr val="008080"/>
                </a:solidFill>
                <a:latin typeface="Consolas" panose="020B0609020204030204" pitchFamily="49" charset="0"/>
              </a:rPr>
              <a:t>&lt;/</a:t>
            </a:r>
            <a:r>
              <a:rPr lang="en-IN" sz="1400" dirty="0">
                <a:solidFill>
                  <a:srgbClr val="3F7F7F"/>
                </a:solidFill>
                <a:latin typeface="Consolas" panose="020B0609020204030204" pitchFamily="49" charset="0"/>
              </a:rPr>
              <a:t>version</a:t>
            </a:r>
            <a:r>
              <a:rPr lang="en-IN" sz="1400" dirty="0">
                <a:solidFill>
                  <a:srgbClr val="008080"/>
                </a:solidFill>
                <a:latin typeface="Consolas" panose="020B0609020204030204" pitchFamily="49" charset="0"/>
              </a:rPr>
              <a:t>&gt;</a:t>
            </a:r>
          </a:p>
          <a:p>
            <a:r>
              <a:rPr lang="en-IN" sz="1400" dirty="0">
                <a:solidFill>
                  <a:srgbClr val="008080"/>
                </a:solidFill>
                <a:latin typeface="Consolas" panose="020B0609020204030204" pitchFamily="49" charset="0"/>
              </a:rPr>
              <a:t>&lt;/</a:t>
            </a:r>
            <a:r>
              <a:rPr lang="en-IN" sz="1400" dirty="0">
                <a:solidFill>
                  <a:srgbClr val="3F7F7F"/>
                </a:solidFill>
                <a:latin typeface="Consolas" panose="020B0609020204030204" pitchFamily="49" charset="0"/>
              </a:rPr>
              <a:t>dependency</a:t>
            </a:r>
            <a:r>
              <a:rPr lang="en-IN" sz="1400" dirty="0">
                <a:solidFill>
                  <a:srgbClr val="008080"/>
                </a:solidFill>
                <a:latin typeface="Consolas" panose="020B0609020204030204" pitchFamily="49" charset="0"/>
              </a:rPr>
              <a:t>&gt;</a:t>
            </a:r>
          </a:p>
          <a:p>
            <a:endParaRPr lang="en-IN" sz="1400" dirty="0">
              <a:latin typeface="Consolas" panose="020B0609020204030204" pitchFamily="49" charset="0"/>
            </a:endParaRPr>
          </a:p>
          <a:p>
            <a:r>
              <a:rPr lang="en-IN" sz="1400" dirty="0">
                <a:solidFill>
                  <a:srgbClr val="008080"/>
                </a:solidFill>
                <a:latin typeface="Consolas" panose="020B0609020204030204" pitchFamily="49" charset="0"/>
              </a:rPr>
              <a:t>&lt;</a:t>
            </a:r>
            <a:r>
              <a:rPr lang="en-IN" sz="1400" dirty="0">
                <a:solidFill>
                  <a:srgbClr val="3F7F7F"/>
                </a:solidFill>
                <a:latin typeface="Consolas" panose="020B0609020204030204" pitchFamily="49" charset="0"/>
              </a:rPr>
              <a:t>dependency</a:t>
            </a:r>
            <a:r>
              <a:rPr lang="en-IN" sz="1400" dirty="0">
                <a:solidFill>
                  <a:srgbClr val="008080"/>
                </a:solidFill>
                <a:latin typeface="Consolas" panose="020B0609020204030204" pitchFamily="49" charset="0"/>
              </a:rPr>
              <a:t>&gt;</a:t>
            </a:r>
          </a:p>
          <a:p>
            <a:r>
              <a:rPr lang="en-IN" sz="1400" dirty="0">
                <a:solidFill>
                  <a:srgbClr val="008080"/>
                </a:solidFill>
                <a:latin typeface="Consolas" panose="020B0609020204030204" pitchFamily="49" charset="0"/>
              </a:rPr>
              <a:t>&lt;</a:t>
            </a:r>
            <a:r>
              <a:rPr lang="en-IN" sz="1400" dirty="0" err="1">
                <a:solidFill>
                  <a:srgbClr val="3F7F7F"/>
                </a:solidFill>
                <a:latin typeface="Consolas" panose="020B0609020204030204" pitchFamily="49" charset="0"/>
              </a:rPr>
              <a:t>groupId</a:t>
            </a:r>
            <a:r>
              <a:rPr lang="en-IN" sz="1400" dirty="0">
                <a:solidFill>
                  <a:srgbClr val="008080"/>
                </a:solidFill>
                <a:latin typeface="Consolas" panose="020B0609020204030204" pitchFamily="49" charset="0"/>
              </a:rPr>
              <a:t>&gt;</a:t>
            </a:r>
            <a:r>
              <a:rPr lang="en-IN" sz="1400" dirty="0" err="1">
                <a:solidFill>
                  <a:srgbClr val="000000"/>
                </a:solidFill>
                <a:latin typeface="Consolas" panose="020B0609020204030204" pitchFamily="49" charset="0"/>
              </a:rPr>
              <a:t>mysql</a:t>
            </a:r>
            <a:r>
              <a:rPr lang="en-IN" sz="1400" dirty="0">
                <a:solidFill>
                  <a:srgbClr val="008080"/>
                </a:solidFill>
                <a:latin typeface="Consolas" panose="020B0609020204030204" pitchFamily="49" charset="0"/>
              </a:rPr>
              <a:t>&lt;/</a:t>
            </a:r>
            <a:r>
              <a:rPr lang="en-IN" sz="1400" dirty="0" err="1">
                <a:solidFill>
                  <a:srgbClr val="3F7F7F"/>
                </a:solidFill>
                <a:latin typeface="Consolas" panose="020B0609020204030204" pitchFamily="49" charset="0"/>
              </a:rPr>
              <a:t>groupId</a:t>
            </a:r>
            <a:r>
              <a:rPr lang="en-IN" sz="1400" dirty="0">
                <a:solidFill>
                  <a:srgbClr val="008080"/>
                </a:solidFill>
                <a:latin typeface="Consolas" panose="020B0609020204030204" pitchFamily="49" charset="0"/>
              </a:rPr>
              <a:t>&gt;</a:t>
            </a:r>
          </a:p>
          <a:p>
            <a:r>
              <a:rPr lang="en-IN" sz="1400" dirty="0">
                <a:solidFill>
                  <a:srgbClr val="008080"/>
                </a:solidFill>
                <a:latin typeface="Consolas" panose="020B0609020204030204" pitchFamily="49" charset="0"/>
              </a:rPr>
              <a:t>&lt;</a:t>
            </a:r>
            <a:r>
              <a:rPr lang="en-IN" sz="1400" dirty="0" err="1">
                <a:solidFill>
                  <a:srgbClr val="3F7F7F"/>
                </a:solidFill>
                <a:latin typeface="Consolas" panose="020B0609020204030204" pitchFamily="49" charset="0"/>
              </a:rPr>
              <a:t>artifactId</a:t>
            </a:r>
            <a:r>
              <a:rPr lang="en-IN" sz="1400" dirty="0">
                <a:solidFill>
                  <a:srgbClr val="008080"/>
                </a:solidFill>
                <a:latin typeface="Consolas" panose="020B0609020204030204" pitchFamily="49" charset="0"/>
              </a:rPr>
              <a:t>&gt;</a:t>
            </a:r>
            <a:r>
              <a:rPr lang="en-IN" sz="1400" dirty="0" err="1">
                <a:solidFill>
                  <a:srgbClr val="000000"/>
                </a:solidFill>
                <a:latin typeface="Consolas" panose="020B0609020204030204" pitchFamily="49" charset="0"/>
              </a:rPr>
              <a:t>mysql</a:t>
            </a:r>
            <a:r>
              <a:rPr lang="en-IN" sz="1400" dirty="0">
                <a:solidFill>
                  <a:srgbClr val="000000"/>
                </a:solidFill>
                <a:latin typeface="Consolas" panose="020B0609020204030204" pitchFamily="49" charset="0"/>
              </a:rPr>
              <a:t>-connector-java</a:t>
            </a:r>
            <a:r>
              <a:rPr lang="en-IN" sz="1400" dirty="0">
                <a:solidFill>
                  <a:srgbClr val="008080"/>
                </a:solidFill>
                <a:latin typeface="Consolas" panose="020B0609020204030204" pitchFamily="49" charset="0"/>
              </a:rPr>
              <a:t>&lt;/</a:t>
            </a:r>
            <a:r>
              <a:rPr lang="en-IN" sz="1400" dirty="0" err="1">
                <a:solidFill>
                  <a:srgbClr val="3F7F7F"/>
                </a:solidFill>
                <a:latin typeface="Consolas" panose="020B0609020204030204" pitchFamily="49" charset="0"/>
              </a:rPr>
              <a:t>artifactId</a:t>
            </a:r>
            <a:r>
              <a:rPr lang="en-IN" sz="1400" dirty="0">
                <a:solidFill>
                  <a:srgbClr val="008080"/>
                </a:solidFill>
                <a:latin typeface="Consolas" panose="020B0609020204030204" pitchFamily="49" charset="0"/>
              </a:rPr>
              <a:t>&gt;</a:t>
            </a:r>
          </a:p>
          <a:p>
            <a:r>
              <a:rPr lang="en-IN" sz="1400" dirty="0">
                <a:solidFill>
                  <a:srgbClr val="008080"/>
                </a:solidFill>
                <a:latin typeface="Consolas" panose="020B0609020204030204" pitchFamily="49" charset="0"/>
              </a:rPr>
              <a:t>&lt;</a:t>
            </a:r>
            <a:r>
              <a:rPr lang="en-IN" sz="1400" dirty="0">
                <a:solidFill>
                  <a:srgbClr val="3F7F7F"/>
                </a:solidFill>
                <a:latin typeface="Consolas" panose="020B0609020204030204" pitchFamily="49" charset="0"/>
              </a:rPr>
              <a:t>version</a:t>
            </a:r>
            <a:r>
              <a:rPr lang="en-IN" sz="1400" dirty="0">
                <a:solidFill>
                  <a:srgbClr val="008080"/>
                </a:solidFill>
                <a:latin typeface="Consolas" panose="020B0609020204030204" pitchFamily="49" charset="0"/>
              </a:rPr>
              <a:t>&gt;</a:t>
            </a:r>
            <a:r>
              <a:rPr lang="en-IN" sz="1400" dirty="0">
                <a:solidFill>
                  <a:srgbClr val="000000"/>
                </a:solidFill>
                <a:latin typeface="Consolas" panose="020B0609020204030204" pitchFamily="49" charset="0"/>
              </a:rPr>
              <a:t>5.1.38</a:t>
            </a:r>
            <a:r>
              <a:rPr lang="en-IN" sz="1400" dirty="0">
                <a:solidFill>
                  <a:srgbClr val="008080"/>
                </a:solidFill>
                <a:latin typeface="Consolas" panose="020B0609020204030204" pitchFamily="49" charset="0"/>
              </a:rPr>
              <a:t>&lt;/</a:t>
            </a:r>
            <a:r>
              <a:rPr lang="en-IN" sz="1400" dirty="0">
                <a:solidFill>
                  <a:srgbClr val="3F7F7F"/>
                </a:solidFill>
                <a:latin typeface="Consolas" panose="020B0609020204030204" pitchFamily="49" charset="0"/>
              </a:rPr>
              <a:t>version</a:t>
            </a:r>
            <a:r>
              <a:rPr lang="en-IN" sz="1400" dirty="0">
                <a:solidFill>
                  <a:srgbClr val="008080"/>
                </a:solidFill>
                <a:latin typeface="Consolas" panose="020B0609020204030204" pitchFamily="49" charset="0"/>
              </a:rPr>
              <a:t>&gt;</a:t>
            </a:r>
          </a:p>
          <a:p>
            <a:r>
              <a:rPr lang="en-IN" sz="1400" dirty="0">
                <a:solidFill>
                  <a:srgbClr val="008080"/>
                </a:solidFill>
                <a:latin typeface="Consolas" panose="020B0609020204030204" pitchFamily="49" charset="0"/>
              </a:rPr>
              <a:t>&lt;/</a:t>
            </a:r>
            <a:r>
              <a:rPr lang="en-IN" sz="1400" dirty="0">
                <a:solidFill>
                  <a:srgbClr val="3F7F7F"/>
                </a:solidFill>
                <a:latin typeface="Consolas" panose="020B0609020204030204" pitchFamily="49" charset="0"/>
              </a:rPr>
              <a:t>dependency</a:t>
            </a:r>
            <a:r>
              <a:rPr lang="en-IN" sz="1400" dirty="0">
                <a:solidFill>
                  <a:srgbClr val="008080"/>
                </a:solidFill>
                <a:latin typeface="Consolas" panose="020B0609020204030204" pitchFamily="49" charset="0"/>
              </a:rPr>
              <a:t>&gt;</a:t>
            </a:r>
          </a:p>
          <a:p>
            <a:endParaRPr lang="en-IN" sz="1400" dirty="0">
              <a:latin typeface="Consolas" panose="020B0609020204030204" pitchFamily="49" charset="0"/>
            </a:endParaRPr>
          </a:p>
          <a:p>
            <a:r>
              <a:rPr lang="en-IN" sz="1400" dirty="0">
                <a:solidFill>
                  <a:srgbClr val="008080"/>
                </a:solidFill>
                <a:latin typeface="Consolas" panose="020B0609020204030204" pitchFamily="49" charset="0"/>
              </a:rPr>
              <a:t>&lt;</a:t>
            </a:r>
            <a:r>
              <a:rPr lang="en-IN" sz="1400" dirty="0">
                <a:solidFill>
                  <a:srgbClr val="3F7F7F"/>
                </a:solidFill>
                <a:latin typeface="Consolas" panose="020B0609020204030204" pitchFamily="49" charset="0"/>
              </a:rPr>
              <a:t>dependency</a:t>
            </a:r>
            <a:r>
              <a:rPr lang="en-IN" sz="1400" dirty="0">
                <a:solidFill>
                  <a:srgbClr val="008080"/>
                </a:solidFill>
                <a:latin typeface="Consolas" panose="020B0609020204030204" pitchFamily="49" charset="0"/>
              </a:rPr>
              <a:t>&gt;</a:t>
            </a:r>
          </a:p>
          <a:p>
            <a:r>
              <a:rPr lang="en-IN" sz="1400" dirty="0">
                <a:solidFill>
                  <a:srgbClr val="008080"/>
                </a:solidFill>
                <a:latin typeface="Consolas" panose="020B0609020204030204" pitchFamily="49" charset="0"/>
              </a:rPr>
              <a:t>&lt;</a:t>
            </a:r>
            <a:r>
              <a:rPr lang="en-IN" sz="1400" dirty="0" err="1">
                <a:solidFill>
                  <a:srgbClr val="3F7F7F"/>
                </a:solidFill>
                <a:latin typeface="Consolas" panose="020B0609020204030204" pitchFamily="49" charset="0"/>
              </a:rPr>
              <a:t>groupId</a:t>
            </a:r>
            <a:r>
              <a:rPr lang="en-IN" sz="1400" dirty="0">
                <a:solidFill>
                  <a:srgbClr val="008080"/>
                </a:solidFill>
                <a:latin typeface="Consolas" panose="020B0609020204030204" pitchFamily="49" charset="0"/>
              </a:rPr>
              <a:t>&gt;</a:t>
            </a:r>
            <a:r>
              <a:rPr lang="en-IN" sz="1400" dirty="0" err="1">
                <a:solidFill>
                  <a:srgbClr val="000000"/>
                </a:solidFill>
                <a:latin typeface="Consolas" panose="020B0609020204030204" pitchFamily="49" charset="0"/>
              </a:rPr>
              <a:t>org.javassist</a:t>
            </a:r>
            <a:r>
              <a:rPr lang="en-IN" sz="1400" dirty="0">
                <a:solidFill>
                  <a:srgbClr val="008080"/>
                </a:solidFill>
                <a:latin typeface="Consolas" panose="020B0609020204030204" pitchFamily="49" charset="0"/>
              </a:rPr>
              <a:t>&lt;/</a:t>
            </a:r>
            <a:r>
              <a:rPr lang="en-IN" sz="1400" dirty="0" err="1">
                <a:solidFill>
                  <a:srgbClr val="3F7F7F"/>
                </a:solidFill>
                <a:latin typeface="Consolas" panose="020B0609020204030204" pitchFamily="49" charset="0"/>
              </a:rPr>
              <a:t>groupId</a:t>
            </a:r>
            <a:r>
              <a:rPr lang="en-IN" sz="1400" dirty="0">
                <a:solidFill>
                  <a:srgbClr val="008080"/>
                </a:solidFill>
                <a:latin typeface="Consolas" panose="020B0609020204030204" pitchFamily="49" charset="0"/>
              </a:rPr>
              <a:t>&gt;</a:t>
            </a:r>
          </a:p>
          <a:p>
            <a:r>
              <a:rPr lang="en-IN" sz="1400" dirty="0">
                <a:solidFill>
                  <a:srgbClr val="008080"/>
                </a:solidFill>
                <a:latin typeface="Consolas" panose="020B0609020204030204" pitchFamily="49" charset="0"/>
              </a:rPr>
              <a:t>&lt;</a:t>
            </a:r>
            <a:r>
              <a:rPr lang="en-IN" sz="1400" dirty="0" err="1">
                <a:solidFill>
                  <a:srgbClr val="3F7F7F"/>
                </a:solidFill>
                <a:latin typeface="Consolas" panose="020B0609020204030204" pitchFamily="49" charset="0"/>
              </a:rPr>
              <a:t>artifactId</a:t>
            </a:r>
            <a:r>
              <a:rPr lang="en-IN" sz="1400" dirty="0">
                <a:solidFill>
                  <a:srgbClr val="008080"/>
                </a:solidFill>
                <a:latin typeface="Consolas" panose="020B0609020204030204" pitchFamily="49" charset="0"/>
              </a:rPr>
              <a:t>&gt;</a:t>
            </a:r>
            <a:r>
              <a:rPr lang="en-IN" sz="1400" dirty="0" err="1">
                <a:solidFill>
                  <a:srgbClr val="000000"/>
                </a:solidFill>
                <a:latin typeface="Consolas" panose="020B0609020204030204" pitchFamily="49" charset="0"/>
              </a:rPr>
              <a:t>javassist</a:t>
            </a:r>
            <a:r>
              <a:rPr lang="en-IN" sz="1400" dirty="0">
                <a:solidFill>
                  <a:srgbClr val="008080"/>
                </a:solidFill>
                <a:latin typeface="Consolas" panose="020B0609020204030204" pitchFamily="49" charset="0"/>
              </a:rPr>
              <a:t>&lt;/</a:t>
            </a:r>
            <a:r>
              <a:rPr lang="en-IN" sz="1400" dirty="0" err="1">
                <a:solidFill>
                  <a:srgbClr val="3F7F7F"/>
                </a:solidFill>
                <a:latin typeface="Consolas" panose="020B0609020204030204" pitchFamily="49" charset="0"/>
              </a:rPr>
              <a:t>artifactId</a:t>
            </a:r>
            <a:r>
              <a:rPr lang="en-IN" sz="1400" dirty="0">
                <a:solidFill>
                  <a:srgbClr val="008080"/>
                </a:solidFill>
                <a:latin typeface="Consolas" panose="020B0609020204030204" pitchFamily="49" charset="0"/>
              </a:rPr>
              <a:t>&gt;</a:t>
            </a:r>
          </a:p>
          <a:p>
            <a:r>
              <a:rPr lang="en-IN" sz="1400" dirty="0">
                <a:solidFill>
                  <a:srgbClr val="008080"/>
                </a:solidFill>
                <a:latin typeface="Consolas" panose="020B0609020204030204" pitchFamily="49" charset="0"/>
              </a:rPr>
              <a:t>&lt;</a:t>
            </a:r>
            <a:r>
              <a:rPr lang="en-IN" sz="1400" dirty="0">
                <a:solidFill>
                  <a:srgbClr val="3F7F7F"/>
                </a:solidFill>
                <a:latin typeface="Consolas" panose="020B0609020204030204" pitchFamily="49" charset="0"/>
              </a:rPr>
              <a:t>version</a:t>
            </a:r>
            <a:r>
              <a:rPr lang="en-IN" sz="1400" dirty="0">
                <a:solidFill>
                  <a:srgbClr val="008080"/>
                </a:solidFill>
                <a:latin typeface="Consolas" panose="020B0609020204030204" pitchFamily="49" charset="0"/>
              </a:rPr>
              <a:t>&gt;</a:t>
            </a:r>
            <a:r>
              <a:rPr lang="en-IN" sz="1400" dirty="0">
                <a:solidFill>
                  <a:srgbClr val="000000"/>
                </a:solidFill>
                <a:latin typeface="Consolas" panose="020B0609020204030204" pitchFamily="49" charset="0"/>
              </a:rPr>
              <a:t>3.18.0-GA</a:t>
            </a:r>
            <a:r>
              <a:rPr lang="en-IN" sz="1400" dirty="0">
                <a:solidFill>
                  <a:srgbClr val="008080"/>
                </a:solidFill>
                <a:latin typeface="Consolas" panose="020B0609020204030204" pitchFamily="49" charset="0"/>
              </a:rPr>
              <a:t>&lt;/</a:t>
            </a:r>
            <a:r>
              <a:rPr lang="en-IN" sz="1400" dirty="0">
                <a:solidFill>
                  <a:srgbClr val="3F7F7F"/>
                </a:solidFill>
                <a:latin typeface="Consolas" panose="020B0609020204030204" pitchFamily="49" charset="0"/>
              </a:rPr>
              <a:t>version</a:t>
            </a:r>
            <a:r>
              <a:rPr lang="en-IN" sz="1400" dirty="0">
                <a:solidFill>
                  <a:srgbClr val="008080"/>
                </a:solidFill>
                <a:latin typeface="Consolas" panose="020B0609020204030204" pitchFamily="49" charset="0"/>
              </a:rPr>
              <a:t>&gt;</a:t>
            </a:r>
          </a:p>
          <a:p>
            <a:r>
              <a:rPr lang="en-IN" sz="1400" dirty="0">
                <a:solidFill>
                  <a:srgbClr val="008080"/>
                </a:solidFill>
                <a:latin typeface="Consolas" panose="020B0609020204030204" pitchFamily="49" charset="0"/>
              </a:rPr>
              <a:t>&lt;/</a:t>
            </a:r>
            <a:r>
              <a:rPr lang="en-IN" sz="1400" dirty="0">
                <a:solidFill>
                  <a:srgbClr val="3F7F7F"/>
                </a:solidFill>
                <a:latin typeface="Consolas" panose="020B0609020204030204" pitchFamily="49" charset="0"/>
              </a:rPr>
              <a:t>dependency</a:t>
            </a:r>
            <a:r>
              <a:rPr lang="en-IN" sz="1400" dirty="0">
                <a:solidFill>
                  <a:srgbClr val="008080"/>
                </a:solidFill>
                <a:latin typeface="Consolas" panose="020B0609020204030204" pitchFamily="49" charset="0"/>
              </a:rPr>
              <a:t>&gt;</a:t>
            </a:r>
          </a:p>
        </p:txBody>
      </p:sp>
    </p:spTree>
    <p:extLst>
      <p:ext uri="{BB962C8B-B14F-4D97-AF65-F5344CB8AC3E}">
        <p14:creationId xmlns:p14="http://schemas.microsoft.com/office/powerpoint/2010/main" val="95345766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1676400" y="76200"/>
            <a:ext cx="7239000" cy="8382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3200" b="1" kern="1200">
                <a:solidFill>
                  <a:schemeClr val="bg1"/>
                </a:solidFill>
                <a:latin typeface="+mn-lt"/>
                <a:ea typeface="+mj-ea"/>
                <a:cs typeface="+mj-cs"/>
              </a:defRPr>
            </a:lvl1pPr>
          </a:lstStyle>
          <a:p>
            <a:endParaRPr lang="en-US" sz="2400" dirty="0"/>
          </a:p>
        </p:txBody>
      </p:sp>
      <p:sp>
        <p:nvSpPr>
          <p:cNvPr id="10" name="Title 9"/>
          <p:cNvSpPr>
            <a:spLocks noGrp="1"/>
          </p:cNvSpPr>
          <p:nvPr>
            <p:ph type="title"/>
          </p:nvPr>
        </p:nvSpPr>
        <p:spPr/>
        <p:txBody>
          <a:bodyPr>
            <a:noAutofit/>
          </a:bodyPr>
          <a:lstStyle/>
          <a:p>
            <a:r>
              <a:rPr lang="en-US" sz="1800" dirty="0" err="1"/>
              <a:t>Bidrectional</a:t>
            </a:r>
            <a:r>
              <a:rPr lang="en-US" sz="1800" dirty="0"/>
              <a:t> One to Many and many to one Mapping</a:t>
            </a:r>
            <a:br>
              <a:rPr lang="en-US" sz="1800" b="0" dirty="0"/>
            </a:br>
            <a:r>
              <a:rPr lang="en-IN" sz="1800" dirty="0"/>
              <a:t> Example Duration 15 min</a:t>
            </a:r>
          </a:p>
        </p:txBody>
      </p:sp>
      <p:sp>
        <p:nvSpPr>
          <p:cNvPr id="3" name="Rectangle 2">
            <a:extLst>
              <a:ext uri="{FF2B5EF4-FFF2-40B4-BE49-F238E27FC236}">
                <a16:creationId xmlns:a16="http://schemas.microsoft.com/office/drawing/2014/main" id="{B4E51D1E-8196-4E76-A8BF-A6AC5D114FC2}"/>
              </a:ext>
            </a:extLst>
          </p:cNvPr>
          <p:cNvSpPr/>
          <p:nvPr/>
        </p:nvSpPr>
        <p:spPr>
          <a:xfrm>
            <a:off x="533400" y="914400"/>
            <a:ext cx="7772400" cy="5693866"/>
          </a:xfrm>
          <a:prstGeom prst="rect">
            <a:avLst/>
          </a:prstGeom>
        </p:spPr>
        <p:txBody>
          <a:bodyPr wrap="square">
            <a:spAutoFit/>
          </a:bodyPr>
          <a:lstStyle/>
          <a:p>
            <a:endParaRPr lang="en-IN" sz="1400" dirty="0">
              <a:latin typeface="Consolas" panose="020B0609020204030204" pitchFamily="49" charset="0"/>
            </a:endParaRPr>
          </a:p>
          <a:p>
            <a:r>
              <a:rPr lang="en-IN" sz="1400" dirty="0">
                <a:solidFill>
                  <a:srgbClr val="008080"/>
                </a:solidFill>
                <a:latin typeface="Consolas" panose="020B0609020204030204" pitchFamily="49" charset="0"/>
              </a:rPr>
              <a:t>&lt;/</a:t>
            </a:r>
            <a:r>
              <a:rPr lang="en-IN" sz="1400" dirty="0">
                <a:solidFill>
                  <a:srgbClr val="3F7F7F"/>
                </a:solidFill>
                <a:latin typeface="Consolas" panose="020B0609020204030204" pitchFamily="49" charset="0"/>
              </a:rPr>
              <a:t>dependencies</a:t>
            </a:r>
            <a:r>
              <a:rPr lang="en-IN" sz="1400" dirty="0">
                <a:solidFill>
                  <a:srgbClr val="008080"/>
                </a:solidFill>
                <a:latin typeface="Consolas" panose="020B0609020204030204" pitchFamily="49" charset="0"/>
              </a:rPr>
              <a:t>&gt;</a:t>
            </a:r>
          </a:p>
          <a:p>
            <a:r>
              <a:rPr lang="en-IN" sz="1400" dirty="0">
                <a:solidFill>
                  <a:srgbClr val="000000"/>
                </a:solidFill>
                <a:latin typeface="Consolas" panose="020B0609020204030204" pitchFamily="49" charset="0"/>
              </a:rPr>
              <a:t>  </a:t>
            </a:r>
          </a:p>
          <a:p>
            <a:r>
              <a:rPr lang="en-IN" sz="1400" dirty="0">
                <a:solidFill>
                  <a:srgbClr val="000000"/>
                </a:solidFill>
                <a:latin typeface="Consolas" panose="020B0609020204030204" pitchFamily="49" charset="0"/>
              </a:rPr>
              <a:t>  </a:t>
            </a:r>
            <a:r>
              <a:rPr lang="en-IN" sz="1400" dirty="0">
                <a:solidFill>
                  <a:srgbClr val="008080"/>
                </a:solidFill>
                <a:latin typeface="Consolas" panose="020B0609020204030204" pitchFamily="49" charset="0"/>
              </a:rPr>
              <a:t>&lt;</a:t>
            </a:r>
            <a:r>
              <a:rPr lang="en-IN" sz="1400" dirty="0">
                <a:solidFill>
                  <a:srgbClr val="3F7F7F"/>
                </a:solidFill>
                <a:latin typeface="Consolas" panose="020B0609020204030204" pitchFamily="49" charset="0"/>
              </a:rPr>
              <a:t>build</a:t>
            </a:r>
            <a:r>
              <a:rPr lang="en-IN" sz="1400" dirty="0">
                <a:solidFill>
                  <a:srgbClr val="008080"/>
                </a:solidFill>
                <a:latin typeface="Consolas" panose="020B0609020204030204" pitchFamily="49" charset="0"/>
              </a:rPr>
              <a:t>&gt;</a:t>
            </a:r>
          </a:p>
          <a:p>
            <a:r>
              <a:rPr lang="en-IN" sz="1400" dirty="0">
                <a:solidFill>
                  <a:srgbClr val="000000"/>
                </a:solidFill>
                <a:latin typeface="Consolas" panose="020B0609020204030204" pitchFamily="49" charset="0"/>
              </a:rPr>
              <a:t>    </a:t>
            </a:r>
            <a:r>
              <a:rPr lang="en-IN" sz="1400" dirty="0">
                <a:solidFill>
                  <a:srgbClr val="008080"/>
                </a:solidFill>
                <a:latin typeface="Consolas" panose="020B0609020204030204" pitchFamily="49" charset="0"/>
              </a:rPr>
              <a:t>&lt;</a:t>
            </a:r>
            <a:r>
              <a:rPr lang="en-IN" sz="1400" dirty="0" err="1">
                <a:solidFill>
                  <a:srgbClr val="3F7F7F"/>
                </a:solidFill>
                <a:latin typeface="Consolas" panose="020B0609020204030204" pitchFamily="49" charset="0"/>
              </a:rPr>
              <a:t>sourceDirectory</a:t>
            </a:r>
            <a:r>
              <a:rPr lang="en-IN" sz="1400" dirty="0">
                <a:solidFill>
                  <a:srgbClr val="008080"/>
                </a:solidFill>
                <a:latin typeface="Consolas" panose="020B0609020204030204" pitchFamily="49" charset="0"/>
              </a:rPr>
              <a:t>&gt;</a:t>
            </a:r>
            <a:r>
              <a:rPr lang="en-IN" sz="1400" dirty="0" err="1">
                <a:solidFill>
                  <a:srgbClr val="000000"/>
                </a:solidFill>
                <a:latin typeface="Consolas" panose="020B0609020204030204" pitchFamily="49" charset="0"/>
              </a:rPr>
              <a:t>src</a:t>
            </a:r>
            <a:r>
              <a:rPr lang="en-IN" sz="1400" dirty="0">
                <a:solidFill>
                  <a:srgbClr val="008080"/>
                </a:solidFill>
                <a:latin typeface="Consolas" panose="020B0609020204030204" pitchFamily="49" charset="0"/>
              </a:rPr>
              <a:t>&lt;/</a:t>
            </a:r>
            <a:r>
              <a:rPr lang="en-IN" sz="1400" dirty="0" err="1">
                <a:solidFill>
                  <a:srgbClr val="3F7F7F"/>
                </a:solidFill>
                <a:latin typeface="Consolas" panose="020B0609020204030204" pitchFamily="49" charset="0"/>
              </a:rPr>
              <a:t>sourceDirectory</a:t>
            </a:r>
            <a:r>
              <a:rPr lang="en-IN" sz="1400" dirty="0">
                <a:solidFill>
                  <a:srgbClr val="008080"/>
                </a:solidFill>
                <a:latin typeface="Consolas" panose="020B0609020204030204" pitchFamily="49" charset="0"/>
              </a:rPr>
              <a:t>&gt;</a:t>
            </a:r>
          </a:p>
          <a:p>
            <a:r>
              <a:rPr lang="en-IN" sz="1400" dirty="0">
                <a:solidFill>
                  <a:srgbClr val="000000"/>
                </a:solidFill>
                <a:latin typeface="Consolas" panose="020B0609020204030204" pitchFamily="49" charset="0"/>
              </a:rPr>
              <a:t>    </a:t>
            </a:r>
            <a:r>
              <a:rPr lang="en-IN" sz="1400" dirty="0">
                <a:solidFill>
                  <a:srgbClr val="008080"/>
                </a:solidFill>
                <a:latin typeface="Consolas" panose="020B0609020204030204" pitchFamily="49" charset="0"/>
              </a:rPr>
              <a:t>&lt;</a:t>
            </a:r>
            <a:r>
              <a:rPr lang="en-IN" sz="1400" dirty="0">
                <a:solidFill>
                  <a:srgbClr val="3F7F7F"/>
                </a:solidFill>
                <a:latin typeface="Consolas" panose="020B0609020204030204" pitchFamily="49" charset="0"/>
              </a:rPr>
              <a:t>resources</a:t>
            </a:r>
            <a:r>
              <a:rPr lang="en-IN" sz="1400" dirty="0">
                <a:solidFill>
                  <a:srgbClr val="008080"/>
                </a:solidFill>
                <a:latin typeface="Consolas" panose="020B0609020204030204" pitchFamily="49" charset="0"/>
              </a:rPr>
              <a:t>&gt;</a:t>
            </a:r>
          </a:p>
          <a:p>
            <a:r>
              <a:rPr lang="en-IN" sz="1400" dirty="0">
                <a:solidFill>
                  <a:srgbClr val="000000"/>
                </a:solidFill>
                <a:latin typeface="Consolas" panose="020B0609020204030204" pitchFamily="49" charset="0"/>
              </a:rPr>
              <a:t>      </a:t>
            </a:r>
            <a:r>
              <a:rPr lang="en-IN" sz="1400" dirty="0">
                <a:solidFill>
                  <a:srgbClr val="008080"/>
                </a:solidFill>
                <a:latin typeface="Consolas" panose="020B0609020204030204" pitchFamily="49" charset="0"/>
              </a:rPr>
              <a:t>&lt;</a:t>
            </a:r>
            <a:r>
              <a:rPr lang="en-IN" sz="1400" dirty="0">
                <a:solidFill>
                  <a:srgbClr val="3F7F7F"/>
                </a:solidFill>
                <a:latin typeface="Consolas" panose="020B0609020204030204" pitchFamily="49" charset="0"/>
              </a:rPr>
              <a:t>resource</a:t>
            </a:r>
            <a:r>
              <a:rPr lang="en-IN" sz="1400" dirty="0">
                <a:solidFill>
                  <a:srgbClr val="008080"/>
                </a:solidFill>
                <a:latin typeface="Consolas" panose="020B0609020204030204" pitchFamily="49" charset="0"/>
              </a:rPr>
              <a:t>&gt;</a:t>
            </a:r>
          </a:p>
          <a:p>
            <a:r>
              <a:rPr lang="en-IN" sz="1400" dirty="0">
                <a:solidFill>
                  <a:srgbClr val="000000"/>
                </a:solidFill>
                <a:latin typeface="Consolas" panose="020B0609020204030204" pitchFamily="49" charset="0"/>
              </a:rPr>
              <a:t>        </a:t>
            </a:r>
            <a:r>
              <a:rPr lang="en-IN" sz="1400" dirty="0">
                <a:solidFill>
                  <a:srgbClr val="008080"/>
                </a:solidFill>
                <a:latin typeface="Consolas" panose="020B0609020204030204" pitchFamily="49" charset="0"/>
              </a:rPr>
              <a:t>&lt;</a:t>
            </a:r>
            <a:r>
              <a:rPr lang="en-IN" sz="1400" dirty="0">
                <a:solidFill>
                  <a:srgbClr val="3F7F7F"/>
                </a:solidFill>
                <a:latin typeface="Consolas" panose="020B0609020204030204" pitchFamily="49" charset="0"/>
              </a:rPr>
              <a:t>directory</a:t>
            </a:r>
            <a:r>
              <a:rPr lang="en-IN" sz="1400" dirty="0">
                <a:solidFill>
                  <a:srgbClr val="008080"/>
                </a:solidFill>
                <a:latin typeface="Consolas" panose="020B0609020204030204" pitchFamily="49" charset="0"/>
              </a:rPr>
              <a:t>&gt;</a:t>
            </a:r>
            <a:r>
              <a:rPr lang="en-IN" sz="1400" dirty="0" err="1">
                <a:solidFill>
                  <a:srgbClr val="000000"/>
                </a:solidFill>
                <a:latin typeface="Consolas" panose="020B0609020204030204" pitchFamily="49" charset="0"/>
              </a:rPr>
              <a:t>src</a:t>
            </a:r>
            <a:r>
              <a:rPr lang="en-IN" sz="1400" dirty="0">
                <a:solidFill>
                  <a:srgbClr val="008080"/>
                </a:solidFill>
                <a:latin typeface="Consolas" panose="020B0609020204030204" pitchFamily="49" charset="0"/>
              </a:rPr>
              <a:t>&lt;/</a:t>
            </a:r>
            <a:r>
              <a:rPr lang="en-IN" sz="1400" dirty="0">
                <a:solidFill>
                  <a:srgbClr val="3F7F7F"/>
                </a:solidFill>
                <a:latin typeface="Consolas" panose="020B0609020204030204" pitchFamily="49" charset="0"/>
              </a:rPr>
              <a:t>directory</a:t>
            </a:r>
            <a:r>
              <a:rPr lang="en-IN" sz="1400" dirty="0">
                <a:solidFill>
                  <a:srgbClr val="008080"/>
                </a:solidFill>
                <a:latin typeface="Consolas" panose="020B0609020204030204" pitchFamily="49" charset="0"/>
              </a:rPr>
              <a:t>&gt;</a:t>
            </a:r>
          </a:p>
          <a:p>
            <a:r>
              <a:rPr lang="en-IN" sz="1400" dirty="0">
                <a:solidFill>
                  <a:srgbClr val="000000"/>
                </a:solidFill>
                <a:latin typeface="Consolas" panose="020B0609020204030204" pitchFamily="49" charset="0"/>
              </a:rPr>
              <a:t>        </a:t>
            </a:r>
            <a:r>
              <a:rPr lang="en-IN" sz="1400" dirty="0">
                <a:solidFill>
                  <a:srgbClr val="008080"/>
                </a:solidFill>
                <a:latin typeface="Consolas" panose="020B0609020204030204" pitchFamily="49" charset="0"/>
              </a:rPr>
              <a:t>&lt;</a:t>
            </a:r>
            <a:r>
              <a:rPr lang="en-IN" sz="1400" dirty="0">
                <a:solidFill>
                  <a:srgbClr val="3F7F7F"/>
                </a:solidFill>
                <a:latin typeface="Consolas" panose="020B0609020204030204" pitchFamily="49" charset="0"/>
              </a:rPr>
              <a:t>excludes</a:t>
            </a:r>
            <a:r>
              <a:rPr lang="en-IN" sz="1400" dirty="0">
                <a:solidFill>
                  <a:srgbClr val="008080"/>
                </a:solidFill>
                <a:latin typeface="Consolas" panose="020B0609020204030204" pitchFamily="49" charset="0"/>
              </a:rPr>
              <a:t>&gt;</a:t>
            </a:r>
          </a:p>
          <a:p>
            <a:r>
              <a:rPr lang="en-IN" sz="1400" dirty="0">
                <a:solidFill>
                  <a:srgbClr val="000000"/>
                </a:solidFill>
                <a:latin typeface="Consolas" panose="020B0609020204030204" pitchFamily="49" charset="0"/>
              </a:rPr>
              <a:t>          </a:t>
            </a:r>
            <a:r>
              <a:rPr lang="en-IN" sz="1400" dirty="0">
                <a:solidFill>
                  <a:srgbClr val="008080"/>
                </a:solidFill>
                <a:latin typeface="Consolas" panose="020B0609020204030204" pitchFamily="49" charset="0"/>
              </a:rPr>
              <a:t>&lt;</a:t>
            </a:r>
            <a:r>
              <a:rPr lang="en-IN" sz="1400" dirty="0">
                <a:solidFill>
                  <a:srgbClr val="3F7F7F"/>
                </a:solidFill>
                <a:latin typeface="Consolas" panose="020B0609020204030204" pitchFamily="49" charset="0"/>
              </a:rPr>
              <a:t>exclude</a:t>
            </a:r>
            <a:r>
              <a:rPr lang="en-IN" sz="1400" dirty="0">
                <a:solidFill>
                  <a:srgbClr val="008080"/>
                </a:solidFill>
                <a:latin typeface="Consolas" panose="020B0609020204030204" pitchFamily="49" charset="0"/>
              </a:rPr>
              <a:t>&gt;</a:t>
            </a:r>
            <a:r>
              <a:rPr lang="en-IN" sz="1400" dirty="0">
                <a:solidFill>
                  <a:srgbClr val="000000"/>
                </a:solidFill>
                <a:latin typeface="Consolas" panose="020B0609020204030204" pitchFamily="49" charset="0"/>
              </a:rPr>
              <a:t>**/*.java</a:t>
            </a:r>
            <a:r>
              <a:rPr lang="en-IN" sz="1400" dirty="0">
                <a:solidFill>
                  <a:srgbClr val="008080"/>
                </a:solidFill>
                <a:latin typeface="Consolas" panose="020B0609020204030204" pitchFamily="49" charset="0"/>
              </a:rPr>
              <a:t>&lt;/</a:t>
            </a:r>
            <a:r>
              <a:rPr lang="en-IN" sz="1400" dirty="0">
                <a:solidFill>
                  <a:srgbClr val="3F7F7F"/>
                </a:solidFill>
                <a:latin typeface="Consolas" panose="020B0609020204030204" pitchFamily="49" charset="0"/>
              </a:rPr>
              <a:t>exclude</a:t>
            </a:r>
            <a:r>
              <a:rPr lang="en-IN" sz="1400" dirty="0">
                <a:solidFill>
                  <a:srgbClr val="008080"/>
                </a:solidFill>
                <a:latin typeface="Consolas" panose="020B0609020204030204" pitchFamily="49" charset="0"/>
              </a:rPr>
              <a:t>&gt;</a:t>
            </a:r>
          </a:p>
          <a:p>
            <a:r>
              <a:rPr lang="en-IN" sz="1400" dirty="0">
                <a:solidFill>
                  <a:srgbClr val="000000"/>
                </a:solidFill>
                <a:latin typeface="Consolas" panose="020B0609020204030204" pitchFamily="49" charset="0"/>
              </a:rPr>
              <a:t>        </a:t>
            </a:r>
            <a:r>
              <a:rPr lang="en-IN" sz="1400" dirty="0">
                <a:solidFill>
                  <a:srgbClr val="008080"/>
                </a:solidFill>
                <a:latin typeface="Consolas" panose="020B0609020204030204" pitchFamily="49" charset="0"/>
              </a:rPr>
              <a:t>&lt;/</a:t>
            </a:r>
            <a:r>
              <a:rPr lang="en-IN" sz="1400" dirty="0">
                <a:solidFill>
                  <a:srgbClr val="3F7F7F"/>
                </a:solidFill>
                <a:latin typeface="Consolas" panose="020B0609020204030204" pitchFamily="49" charset="0"/>
              </a:rPr>
              <a:t>excludes</a:t>
            </a:r>
            <a:r>
              <a:rPr lang="en-IN" sz="1400" dirty="0">
                <a:solidFill>
                  <a:srgbClr val="008080"/>
                </a:solidFill>
                <a:latin typeface="Consolas" panose="020B0609020204030204" pitchFamily="49" charset="0"/>
              </a:rPr>
              <a:t>&gt;</a:t>
            </a:r>
          </a:p>
          <a:p>
            <a:r>
              <a:rPr lang="en-IN" sz="1400" dirty="0">
                <a:solidFill>
                  <a:srgbClr val="000000"/>
                </a:solidFill>
                <a:latin typeface="Consolas" panose="020B0609020204030204" pitchFamily="49" charset="0"/>
              </a:rPr>
              <a:t>      </a:t>
            </a:r>
            <a:r>
              <a:rPr lang="en-IN" sz="1400" dirty="0">
                <a:solidFill>
                  <a:srgbClr val="008080"/>
                </a:solidFill>
                <a:latin typeface="Consolas" panose="020B0609020204030204" pitchFamily="49" charset="0"/>
              </a:rPr>
              <a:t>&lt;/</a:t>
            </a:r>
            <a:r>
              <a:rPr lang="en-IN" sz="1400" dirty="0">
                <a:solidFill>
                  <a:srgbClr val="3F7F7F"/>
                </a:solidFill>
                <a:latin typeface="Consolas" panose="020B0609020204030204" pitchFamily="49" charset="0"/>
              </a:rPr>
              <a:t>resource</a:t>
            </a:r>
            <a:r>
              <a:rPr lang="en-IN" sz="1400" dirty="0">
                <a:solidFill>
                  <a:srgbClr val="008080"/>
                </a:solidFill>
                <a:latin typeface="Consolas" panose="020B0609020204030204" pitchFamily="49" charset="0"/>
              </a:rPr>
              <a:t>&gt;</a:t>
            </a:r>
          </a:p>
          <a:p>
            <a:r>
              <a:rPr lang="en-IN" sz="1400" dirty="0">
                <a:solidFill>
                  <a:srgbClr val="000000"/>
                </a:solidFill>
                <a:latin typeface="Consolas" panose="020B0609020204030204" pitchFamily="49" charset="0"/>
              </a:rPr>
              <a:t>    </a:t>
            </a:r>
            <a:r>
              <a:rPr lang="en-IN" sz="1400" dirty="0">
                <a:solidFill>
                  <a:srgbClr val="008080"/>
                </a:solidFill>
                <a:latin typeface="Consolas" panose="020B0609020204030204" pitchFamily="49" charset="0"/>
              </a:rPr>
              <a:t>&lt;/</a:t>
            </a:r>
            <a:r>
              <a:rPr lang="en-IN" sz="1400" dirty="0">
                <a:solidFill>
                  <a:srgbClr val="3F7F7F"/>
                </a:solidFill>
                <a:latin typeface="Consolas" panose="020B0609020204030204" pitchFamily="49" charset="0"/>
              </a:rPr>
              <a:t>resources</a:t>
            </a:r>
            <a:r>
              <a:rPr lang="en-IN" sz="1400" dirty="0">
                <a:solidFill>
                  <a:srgbClr val="008080"/>
                </a:solidFill>
                <a:latin typeface="Consolas" panose="020B0609020204030204" pitchFamily="49" charset="0"/>
              </a:rPr>
              <a:t>&gt;</a:t>
            </a:r>
          </a:p>
          <a:p>
            <a:r>
              <a:rPr lang="en-IN" sz="1400" dirty="0">
                <a:solidFill>
                  <a:srgbClr val="000000"/>
                </a:solidFill>
                <a:latin typeface="Consolas" panose="020B0609020204030204" pitchFamily="49" charset="0"/>
              </a:rPr>
              <a:t>    </a:t>
            </a:r>
            <a:r>
              <a:rPr lang="en-IN" sz="1400" dirty="0">
                <a:solidFill>
                  <a:srgbClr val="008080"/>
                </a:solidFill>
                <a:latin typeface="Consolas" panose="020B0609020204030204" pitchFamily="49" charset="0"/>
              </a:rPr>
              <a:t>&lt;</a:t>
            </a:r>
            <a:r>
              <a:rPr lang="en-IN" sz="1400" dirty="0">
                <a:solidFill>
                  <a:srgbClr val="3F7F7F"/>
                </a:solidFill>
                <a:latin typeface="Consolas" panose="020B0609020204030204" pitchFamily="49" charset="0"/>
              </a:rPr>
              <a:t>plugins</a:t>
            </a:r>
            <a:r>
              <a:rPr lang="en-IN" sz="1400" dirty="0">
                <a:solidFill>
                  <a:srgbClr val="008080"/>
                </a:solidFill>
                <a:latin typeface="Consolas" panose="020B0609020204030204" pitchFamily="49" charset="0"/>
              </a:rPr>
              <a:t>&gt;</a:t>
            </a:r>
          </a:p>
          <a:p>
            <a:r>
              <a:rPr lang="en-IN" sz="1400" dirty="0">
                <a:solidFill>
                  <a:srgbClr val="000000"/>
                </a:solidFill>
                <a:latin typeface="Consolas" panose="020B0609020204030204" pitchFamily="49" charset="0"/>
              </a:rPr>
              <a:t>      </a:t>
            </a:r>
            <a:r>
              <a:rPr lang="en-IN" sz="1400" dirty="0">
                <a:solidFill>
                  <a:srgbClr val="008080"/>
                </a:solidFill>
                <a:latin typeface="Consolas" panose="020B0609020204030204" pitchFamily="49" charset="0"/>
              </a:rPr>
              <a:t>&lt;</a:t>
            </a:r>
            <a:r>
              <a:rPr lang="en-IN" sz="1400" dirty="0">
                <a:solidFill>
                  <a:srgbClr val="3F7F7F"/>
                </a:solidFill>
                <a:latin typeface="Consolas" panose="020B0609020204030204" pitchFamily="49" charset="0"/>
              </a:rPr>
              <a:t>plugin</a:t>
            </a:r>
            <a:r>
              <a:rPr lang="en-IN" sz="1400" dirty="0">
                <a:solidFill>
                  <a:srgbClr val="008080"/>
                </a:solidFill>
                <a:latin typeface="Consolas" panose="020B0609020204030204" pitchFamily="49" charset="0"/>
              </a:rPr>
              <a:t>&gt;</a:t>
            </a:r>
          </a:p>
          <a:p>
            <a:r>
              <a:rPr lang="en-IN" sz="1400" dirty="0">
                <a:solidFill>
                  <a:srgbClr val="000000"/>
                </a:solidFill>
                <a:latin typeface="Consolas" panose="020B0609020204030204" pitchFamily="49" charset="0"/>
              </a:rPr>
              <a:t>        </a:t>
            </a:r>
            <a:r>
              <a:rPr lang="en-IN" sz="1400" dirty="0">
                <a:solidFill>
                  <a:srgbClr val="008080"/>
                </a:solidFill>
                <a:latin typeface="Consolas" panose="020B0609020204030204" pitchFamily="49" charset="0"/>
              </a:rPr>
              <a:t>&lt;</a:t>
            </a:r>
            <a:r>
              <a:rPr lang="en-IN" sz="1400" dirty="0" err="1">
                <a:solidFill>
                  <a:srgbClr val="3F7F7F"/>
                </a:solidFill>
                <a:latin typeface="Consolas" panose="020B0609020204030204" pitchFamily="49" charset="0"/>
              </a:rPr>
              <a:t>artifactId</a:t>
            </a:r>
            <a:r>
              <a:rPr lang="en-IN" sz="1400" dirty="0">
                <a:solidFill>
                  <a:srgbClr val="008080"/>
                </a:solidFill>
                <a:latin typeface="Consolas" panose="020B0609020204030204" pitchFamily="49" charset="0"/>
              </a:rPr>
              <a:t>&gt;</a:t>
            </a:r>
            <a:r>
              <a:rPr lang="en-IN" sz="1400" dirty="0">
                <a:solidFill>
                  <a:srgbClr val="000000"/>
                </a:solidFill>
                <a:latin typeface="Consolas" panose="020B0609020204030204" pitchFamily="49" charset="0"/>
              </a:rPr>
              <a:t>maven-compiler-plugin</a:t>
            </a:r>
            <a:r>
              <a:rPr lang="en-IN" sz="1400" dirty="0">
                <a:solidFill>
                  <a:srgbClr val="008080"/>
                </a:solidFill>
                <a:latin typeface="Consolas" panose="020B0609020204030204" pitchFamily="49" charset="0"/>
              </a:rPr>
              <a:t>&lt;/</a:t>
            </a:r>
            <a:r>
              <a:rPr lang="en-IN" sz="1400" dirty="0" err="1">
                <a:solidFill>
                  <a:srgbClr val="3F7F7F"/>
                </a:solidFill>
                <a:latin typeface="Consolas" panose="020B0609020204030204" pitchFamily="49" charset="0"/>
              </a:rPr>
              <a:t>artifactId</a:t>
            </a:r>
            <a:r>
              <a:rPr lang="en-IN" sz="1400" dirty="0">
                <a:solidFill>
                  <a:srgbClr val="008080"/>
                </a:solidFill>
                <a:latin typeface="Consolas" panose="020B0609020204030204" pitchFamily="49" charset="0"/>
              </a:rPr>
              <a:t>&gt;</a:t>
            </a:r>
          </a:p>
          <a:p>
            <a:r>
              <a:rPr lang="en-IN" sz="1400" dirty="0">
                <a:solidFill>
                  <a:srgbClr val="000000"/>
                </a:solidFill>
                <a:latin typeface="Consolas" panose="020B0609020204030204" pitchFamily="49" charset="0"/>
              </a:rPr>
              <a:t>        </a:t>
            </a:r>
            <a:r>
              <a:rPr lang="en-IN" sz="1400" dirty="0">
                <a:solidFill>
                  <a:srgbClr val="008080"/>
                </a:solidFill>
                <a:latin typeface="Consolas" panose="020B0609020204030204" pitchFamily="49" charset="0"/>
              </a:rPr>
              <a:t>&lt;</a:t>
            </a:r>
            <a:r>
              <a:rPr lang="en-IN" sz="1400" dirty="0">
                <a:solidFill>
                  <a:srgbClr val="3F7F7F"/>
                </a:solidFill>
                <a:latin typeface="Consolas" panose="020B0609020204030204" pitchFamily="49" charset="0"/>
              </a:rPr>
              <a:t>version</a:t>
            </a:r>
            <a:r>
              <a:rPr lang="en-IN" sz="1400" dirty="0">
                <a:solidFill>
                  <a:srgbClr val="008080"/>
                </a:solidFill>
                <a:latin typeface="Consolas" panose="020B0609020204030204" pitchFamily="49" charset="0"/>
              </a:rPr>
              <a:t>&gt;</a:t>
            </a:r>
            <a:r>
              <a:rPr lang="en-IN" sz="1400" dirty="0">
                <a:solidFill>
                  <a:srgbClr val="000000"/>
                </a:solidFill>
                <a:latin typeface="Consolas" panose="020B0609020204030204" pitchFamily="49" charset="0"/>
              </a:rPr>
              <a:t>3.7.0</a:t>
            </a:r>
            <a:r>
              <a:rPr lang="en-IN" sz="1400" dirty="0">
                <a:solidFill>
                  <a:srgbClr val="008080"/>
                </a:solidFill>
                <a:latin typeface="Consolas" panose="020B0609020204030204" pitchFamily="49" charset="0"/>
              </a:rPr>
              <a:t>&lt;/</a:t>
            </a:r>
            <a:r>
              <a:rPr lang="en-IN" sz="1400" dirty="0">
                <a:solidFill>
                  <a:srgbClr val="3F7F7F"/>
                </a:solidFill>
                <a:latin typeface="Consolas" panose="020B0609020204030204" pitchFamily="49" charset="0"/>
              </a:rPr>
              <a:t>version</a:t>
            </a:r>
            <a:r>
              <a:rPr lang="en-IN" sz="1400" dirty="0">
                <a:solidFill>
                  <a:srgbClr val="008080"/>
                </a:solidFill>
                <a:latin typeface="Consolas" panose="020B0609020204030204" pitchFamily="49" charset="0"/>
              </a:rPr>
              <a:t>&gt;</a:t>
            </a:r>
          </a:p>
          <a:p>
            <a:r>
              <a:rPr lang="en-IN" sz="1400" dirty="0">
                <a:solidFill>
                  <a:srgbClr val="000000"/>
                </a:solidFill>
                <a:latin typeface="Consolas" panose="020B0609020204030204" pitchFamily="49" charset="0"/>
              </a:rPr>
              <a:t>        </a:t>
            </a:r>
            <a:r>
              <a:rPr lang="en-IN" sz="1400" dirty="0">
                <a:solidFill>
                  <a:srgbClr val="008080"/>
                </a:solidFill>
                <a:latin typeface="Consolas" panose="020B0609020204030204" pitchFamily="49" charset="0"/>
              </a:rPr>
              <a:t>&lt;</a:t>
            </a:r>
            <a:r>
              <a:rPr lang="en-IN" sz="1400" dirty="0">
                <a:solidFill>
                  <a:srgbClr val="3F7F7F"/>
                </a:solidFill>
                <a:latin typeface="Consolas" panose="020B0609020204030204" pitchFamily="49" charset="0"/>
              </a:rPr>
              <a:t>configuration</a:t>
            </a:r>
            <a:r>
              <a:rPr lang="en-IN" sz="1400" dirty="0">
                <a:solidFill>
                  <a:srgbClr val="008080"/>
                </a:solidFill>
                <a:latin typeface="Consolas" panose="020B0609020204030204" pitchFamily="49" charset="0"/>
              </a:rPr>
              <a:t>&gt;</a:t>
            </a:r>
          </a:p>
          <a:p>
            <a:r>
              <a:rPr lang="en-IN" sz="1400" dirty="0">
                <a:solidFill>
                  <a:srgbClr val="000000"/>
                </a:solidFill>
                <a:latin typeface="Consolas" panose="020B0609020204030204" pitchFamily="49" charset="0"/>
              </a:rPr>
              <a:t>          </a:t>
            </a:r>
            <a:r>
              <a:rPr lang="en-IN" sz="1400" dirty="0">
                <a:solidFill>
                  <a:srgbClr val="008080"/>
                </a:solidFill>
                <a:latin typeface="Consolas" panose="020B0609020204030204" pitchFamily="49" charset="0"/>
              </a:rPr>
              <a:t>&lt;</a:t>
            </a:r>
            <a:r>
              <a:rPr lang="en-IN" sz="1400" dirty="0">
                <a:solidFill>
                  <a:srgbClr val="3F7F7F"/>
                </a:solidFill>
                <a:latin typeface="Consolas" panose="020B0609020204030204" pitchFamily="49" charset="0"/>
              </a:rPr>
              <a:t>source</a:t>
            </a:r>
            <a:r>
              <a:rPr lang="en-IN" sz="1400" dirty="0">
                <a:solidFill>
                  <a:srgbClr val="008080"/>
                </a:solidFill>
                <a:latin typeface="Consolas" panose="020B0609020204030204" pitchFamily="49" charset="0"/>
              </a:rPr>
              <a:t>&gt;</a:t>
            </a:r>
            <a:r>
              <a:rPr lang="en-IN" sz="1400" dirty="0">
                <a:solidFill>
                  <a:srgbClr val="000000"/>
                </a:solidFill>
                <a:latin typeface="Consolas" panose="020B0609020204030204" pitchFamily="49" charset="0"/>
              </a:rPr>
              <a:t>1.6</a:t>
            </a:r>
            <a:r>
              <a:rPr lang="en-IN" sz="1400" dirty="0">
                <a:solidFill>
                  <a:srgbClr val="008080"/>
                </a:solidFill>
                <a:latin typeface="Consolas" panose="020B0609020204030204" pitchFamily="49" charset="0"/>
              </a:rPr>
              <a:t>&lt;/</a:t>
            </a:r>
            <a:r>
              <a:rPr lang="en-IN" sz="1400" dirty="0">
                <a:solidFill>
                  <a:srgbClr val="3F7F7F"/>
                </a:solidFill>
                <a:latin typeface="Consolas" panose="020B0609020204030204" pitchFamily="49" charset="0"/>
              </a:rPr>
              <a:t>source</a:t>
            </a:r>
            <a:r>
              <a:rPr lang="en-IN" sz="1400" dirty="0">
                <a:solidFill>
                  <a:srgbClr val="008080"/>
                </a:solidFill>
                <a:latin typeface="Consolas" panose="020B0609020204030204" pitchFamily="49" charset="0"/>
              </a:rPr>
              <a:t>&gt;</a:t>
            </a:r>
          </a:p>
          <a:p>
            <a:r>
              <a:rPr lang="en-IN" sz="1400" dirty="0">
                <a:solidFill>
                  <a:srgbClr val="000000"/>
                </a:solidFill>
                <a:latin typeface="Consolas" panose="020B0609020204030204" pitchFamily="49" charset="0"/>
              </a:rPr>
              <a:t>          </a:t>
            </a:r>
            <a:r>
              <a:rPr lang="en-IN" sz="1400" dirty="0">
                <a:solidFill>
                  <a:srgbClr val="008080"/>
                </a:solidFill>
                <a:latin typeface="Consolas" panose="020B0609020204030204" pitchFamily="49" charset="0"/>
              </a:rPr>
              <a:t>&lt;</a:t>
            </a:r>
            <a:r>
              <a:rPr lang="en-IN" sz="1400" dirty="0">
                <a:solidFill>
                  <a:srgbClr val="3F7F7F"/>
                </a:solidFill>
                <a:latin typeface="Consolas" panose="020B0609020204030204" pitchFamily="49" charset="0"/>
              </a:rPr>
              <a:t>target</a:t>
            </a:r>
            <a:r>
              <a:rPr lang="en-IN" sz="1400" dirty="0">
                <a:solidFill>
                  <a:srgbClr val="008080"/>
                </a:solidFill>
                <a:latin typeface="Consolas" panose="020B0609020204030204" pitchFamily="49" charset="0"/>
              </a:rPr>
              <a:t>&gt;</a:t>
            </a:r>
            <a:r>
              <a:rPr lang="en-IN" sz="1400" dirty="0">
                <a:solidFill>
                  <a:srgbClr val="000000"/>
                </a:solidFill>
                <a:latin typeface="Consolas" panose="020B0609020204030204" pitchFamily="49" charset="0"/>
              </a:rPr>
              <a:t>1.6</a:t>
            </a:r>
            <a:r>
              <a:rPr lang="en-IN" sz="1400" dirty="0">
                <a:solidFill>
                  <a:srgbClr val="008080"/>
                </a:solidFill>
                <a:latin typeface="Consolas" panose="020B0609020204030204" pitchFamily="49" charset="0"/>
              </a:rPr>
              <a:t>&lt;/</a:t>
            </a:r>
            <a:r>
              <a:rPr lang="en-IN" sz="1400" dirty="0">
                <a:solidFill>
                  <a:srgbClr val="3F7F7F"/>
                </a:solidFill>
                <a:latin typeface="Consolas" panose="020B0609020204030204" pitchFamily="49" charset="0"/>
              </a:rPr>
              <a:t>target</a:t>
            </a:r>
            <a:r>
              <a:rPr lang="en-IN" sz="1400" dirty="0">
                <a:solidFill>
                  <a:srgbClr val="008080"/>
                </a:solidFill>
                <a:latin typeface="Consolas" panose="020B0609020204030204" pitchFamily="49" charset="0"/>
              </a:rPr>
              <a:t>&gt;</a:t>
            </a:r>
          </a:p>
          <a:p>
            <a:r>
              <a:rPr lang="en-IN" sz="1400" dirty="0">
                <a:solidFill>
                  <a:srgbClr val="000000"/>
                </a:solidFill>
                <a:latin typeface="Consolas" panose="020B0609020204030204" pitchFamily="49" charset="0"/>
              </a:rPr>
              <a:t>        </a:t>
            </a:r>
            <a:r>
              <a:rPr lang="en-IN" sz="1400" dirty="0">
                <a:solidFill>
                  <a:srgbClr val="008080"/>
                </a:solidFill>
                <a:latin typeface="Consolas" panose="020B0609020204030204" pitchFamily="49" charset="0"/>
              </a:rPr>
              <a:t>&lt;/</a:t>
            </a:r>
            <a:r>
              <a:rPr lang="en-IN" sz="1400" dirty="0">
                <a:solidFill>
                  <a:srgbClr val="3F7F7F"/>
                </a:solidFill>
                <a:latin typeface="Consolas" panose="020B0609020204030204" pitchFamily="49" charset="0"/>
              </a:rPr>
              <a:t>configuration</a:t>
            </a:r>
            <a:r>
              <a:rPr lang="en-IN" sz="1400" dirty="0">
                <a:solidFill>
                  <a:srgbClr val="008080"/>
                </a:solidFill>
                <a:latin typeface="Consolas" panose="020B0609020204030204" pitchFamily="49" charset="0"/>
              </a:rPr>
              <a:t>&gt;</a:t>
            </a:r>
          </a:p>
          <a:p>
            <a:r>
              <a:rPr lang="en-IN" sz="1400" dirty="0">
                <a:solidFill>
                  <a:srgbClr val="000000"/>
                </a:solidFill>
                <a:latin typeface="Consolas" panose="020B0609020204030204" pitchFamily="49" charset="0"/>
              </a:rPr>
              <a:t>      </a:t>
            </a:r>
            <a:r>
              <a:rPr lang="en-IN" sz="1400" dirty="0">
                <a:solidFill>
                  <a:srgbClr val="008080"/>
                </a:solidFill>
                <a:latin typeface="Consolas" panose="020B0609020204030204" pitchFamily="49" charset="0"/>
              </a:rPr>
              <a:t>&lt;/</a:t>
            </a:r>
            <a:r>
              <a:rPr lang="en-IN" sz="1400" dirty="0">
                <a:solidFill>
                  <a:srgbClr val="3F7F7F"/>
                </a:solidFill>
                <a:latin typeface="Consolas" panose="020B0609020204030204" pitchFamily="49" charset="0"/>
              </a:rPr>
              <a:t>plugin</a:t>
            </a:r>
            <a:r>
              <a:rPr lang="en-IN" sz="1400" dirty="0">
                <a:solidFill>
                  <a:srgbClr val="008080"/>
                </a:solidFill>
                <a:latin typeface="Consolas" panose="020B0609020204030204" pitchFamily="49" charset="0"/>
              </a:rPr>
              <a:t>&gt;</a:t>
            </a:r>
          </a:p>
          <a:p>
            <a:r>
              <a:rPr lang="en-IN" sz="1400" dirty="0">
                <a:solidFill>
                  <a:srgbClr val="000000"/>
                </a:solidFill>
                <a:latin typeface="Consolas" panose="020B0609020204030204" pitchFamily="49" charset="0"/>
              </a:rPr>
              <a:t>    </a:t>
            </a:r>
            <a:r>
              <a:rPr lang="en-IN" sz="1400" dirty="0">
                <a:solidFill>
                  <a:srgbClr val="008080"/>
                </a:solidFill>
                <a:latin typeface="Consolas" panose="020B0609020204030204" pitchFamily="49" charset="0"/>
              </a:rPr>
              <a:t>&lt;/</a:t>
            </a:r>
            <a:r>
              <a:rPr lang="en-IN" sz="1400" dirty="0">
                <a:solidFill>
                  <a:srgbClr val="3F7F7F"/>
                </a:solidFill>
                <a:latin typeface="Consolas" panose="020B0609020204030204" pitchFamily="49" charset="0"/>
              </a:rPr>
              <a:t>plugins</a:t>
            </a:r>
            <a:r>
              <a:rPr lang="en-IN" sz="1400" dirty="0">
                <a:solidFill>
                  <a:srgbClr val="008080"/>
                </a:solidFill>
                <a:latin typeface="Consolas" panose="020B0609020204030204" pitchFamily="49" charset="0"/>
              </a:rPr>
              <a:t>&gt;</a:t>
            </a:r>
          </a:p>
          <a:p>
            <a:r>
              <a:rPr lang="en-IN" sz="1400" dirty="0">
                <a:solidFill>
                  <a:srgbClr val="000000"/>
                </a:solidFill>
                <a:latin typeface="Consolas" panose="020B0609020204030204" pitchFamily="49" charset="0"/>
              </a:rPr>
              <a:t>  </a:t>
            </a:r>
            <a:r>
              <a:rPr lang="en-IN" sz="1400" dirty="0">
                <a:solidFill>
                  <a:srgbClr val="008080"/>
                </a:solidFill>
                <a:latin typeface="Consolas" panose="020B0609020204030204" pitchFamily="49" charset="0"/>
              </a:rPr>
              <a:t>&lt;/</a:t>
            </a:r>
            <a:r>
              <a:rPr lang="en-IN" sz="1400" dirty="0">
                <a:solidFill>
                  <a:srgbClr val="3F7F7F"/>
                </a:solidFill>
                <a:latin typeface="Consolas" panose="020B0609020204030204" pitchFamily="49" charset="0"/>
              </a:rPr>
              <a:t>build</a:t>
            </a:r>
            <a:r>
              <a:rPr lang="en-IN" sz="1400" dirty="0">
                <a:solidFill>
                  <a:srgbClr val="008080"/>
                </a:solidFill>
                <a:latin typeface="Consolas" panose="020B0609020204030204" pitchFamily="49" charset="0"/>
              </a:rPr>
              <a:t>&gt;</a:t>
            </a:r>
          </a:p>
          <a:p>
            <a:r>
              <a:rPr lang="en-IN" sz="1400" dirty="0">
                <a:solidFill>
                  <a:srgbClr val="008080"/>
                </a:solidFill>
                <a:latin typeface="Consolas" panose="020B0609020204030204" pitchFamily="49" charset="0"/>
              </a:rPr>
              <a:t>&lt;/</a:t>
            </a:r>
            <a:r>
              <a:rPr lang="en-IN" sz="1400" dirty="0">
                <a:solidFill>
                  <a:srgbClr val="3F7F7F"/>
                </a:solidFill>
                <a:latin typeface="Consolas" panose="020B0609020204030204" pitchFamily="49" charset="0"/>
              </a:rPr>
              <a:t>project</a:t>
            </a:r>
            <a:r>
              <a:rPr lang="en-IN" sz="1400" dirty="0">
                <a:solidFill>
                  <a:srgbClr val="008080"/>
                </a:solidFill>
                <a:latin typeface="Consolas" panose="020B0609020204030204" pitchFamily="49" charset="0"/>
              </a:rPr>
              <a:t>&gt;</a:t>
            </a:r>
            <a:endParaRPr lang="en-IN" sz="1400" dirty="0"/>
          </a:p>
        </p:txBody>
      </p:sp>
    </p:spTree>
    <p:extLst>
      <p:ext uri="{BB962C8B-B14F-4D97-AF65-F5344CB8AC3E}">
        <p14:creationId xmlns:p14="http://schemas.microsoft.com/office/powerpoint/2010/main" val="39861563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1676400" y="76200"/>
            <a:ext cx="7239000" cy="8382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3200" b="1" kern="1200">
                <a:solidFill>
                  <a:schemeClr val="bg1"/>
                </a:solidFill>
                <a:latin typeface="+mn-lt"/>
                <a:ea typeface="+mj-ea"/>
                <a:cs typeface="+mj-cs"/>
              </a:defRPr>
            </a:lvl1pPr>
          </a:lstStyle>
          <a:p>
            <a:endParaRPr lang="en-US" sz="2400" dirty="0"/>
          </a:p>
        </p:txBody>
      </p:sp>
      <p:sp>
        <p:nvSpPr>
          <p:cNvPr id="10" name="Title 9"/>
          <p:cNvSpPr>
            <a:spLocks noGrp="1"/>
          </p:cNvSpPr>
          <p:nvPr>
            <p:ph type="title"/>
          </p:nvPr>
        </p:nvSpPr>
        <p:spPr/>
        <p:txBody>
          <a:bodyPr>
            <a:noAutofit/>
          </a:bodyPr>
          <a:lstStyle/>
          <a:p>
            <a:r>
              <a:rPr lang="en-US" sz="1800" dirty="0" err="1"/>
              <a:t>Bidrectional</a:t>
            </a:r>
            <a:r>
              <a:rPr lang="en-US" sz="1800" dirty="0"/>
              <a:t> One to Many and many to one Mapping</a:t>
            </a:r>
            <a:br>
              <a:rPr lang="en-US" sz="1800" b="0" dirty="0"/>
            </a:br>
            <a:r>
              <a:rPr lang="en-IN" sz="1800" dirty="0"/>
              <a:t> Example Duration 15 min</a:t>
            </a:r>
          </a:p>
        </p:txBody>
      </p:sp>
      <p:sp>
        <p:nvSpPr>
          <p:cNvPr id="3" name="Rectangle 2">
            <a:extLst>
              <a:ext uri="{FF2B5EF4-FFF2-40B4-BE49-F238E27FC236}">
                <a16:creationId xmlns:a16="http://schemas.microsoft.com/office/drawing/2014/main" id="{12C4ECA5-8AC6-4854-88FC-6F75EFEEDA65}"/>
              </a:ext>
            </a:extLst>
          </p:cNvPr>
          <p:cNvSpPr/>
          <p:nvPr/>
        </p:nvSpPr>
        <p:spPr>
          <a:xfrm>
            <a:off x="76200" y="940191"/>
            <a:ext cx="8991600" cy="5909310"/>
          </a:xfrm>
          <a:prstGeom prst="rect">
            <a:avLst/>
          </a:prstGeom>
        </p:spPr>
        <p:txBody>
          <a:bodyPr wrap="square">
            <a:spAutoFit/>
          </a:bodyPr>
          <a:lstStyle/>
          <a:p>
            <a:r>
              <a:rPr lang="en-IN" sz="1400" b="1" dirty="0">
                <a:latin typeface="Calibri" panose="020F0502020204030204" pitchFamily="34" charset="0"/>
                <a:cs typeface="Calibri" panose="020F0502020204030204" pitchFamily="34" charset="0"/>
              </a:rPr>
              <a:t>Doctor.java file the database entity classes</a:t>
            </a:r>
          </a:p>
          <a:p>
            <a:endParaRPr lang="en-IN" sz="1400" b="1" dirty="0">
              <a:solidFill>
                <a:srgbClr val="7F0055"/>
              </a:solidFill>
              <a:latin typeface="Calibri" panose="020F0502020204030204" pitchFamily="34" charset="0"/>
              <a:cs typeface="Calibri" panose="020F0502020204030204" pitchFamily="34" charset="0"/>
            </a:endParaRPr>
          </a:p>
          <a:p>
            <a:r>
              <a:rPr lang="en-IN" sz="1400" b="1" dirty="0">
                <a:solidFill>
                  <a:srgbClr val="7F0055"/>
                </a:solidFill>
                <a:latin typeface="Calibri" panose="020F0502020204030204" pitchFamily="34" charset="0"/>
                <a:cs typeface="Calibri" panose="020F0502020204030204" pitchFamily="34" charset="0"/>
              </a:rPr>
              <a:t>package</a:t>
            </a:r>
            <a:r>
              <a:rPr lang="en-IN" sz="1400" b="1" dirty="0">
                <a:solidFill>
                  <a:srgbClr val="000000"/>
                </a:solidFill>
                <a:latin typeface="Calibri" panose="020F0502020204030204" pitchFamily="34" charset="0"/>
                <a:cs typeface="Calibri" panose="020F0502020204030204" pitchFamily="34" charset="0"/>
              </a:rPr>
              <a:t> str;</a:t>
            </a:r>
          </a:p>
          <a:p>
            <a:r>
              <a:rPr lang="en-IN" sz="1400" b="1" dirty="0">
                <a:solidFill>
                  <a:srgbClr val="7F0055"/>
                </a:solidFill>
                <a:latin typeface="Calibri" panose="020F0502020204030204" pitchFamily="34" charset="0"/>
                <a:cs typeface="Calibri" panose="020F0502020204030204" pitchFamily="34" charset="0"/>
              </a:rPr>
              <a:t>import</a:t>
            </a:r>
            <a:r>
              <a:rPr lang="en-IN" sz="1400" b="1" dirty="0">
                <a:solidFill>
                  <a:srgbClr val="000000"/>
                </a:solidFill>
                <a:latin typeface="Calibri" panose="020F0502020204030204" pitchFamily="34" charset="0"/>
                <a:cs typeface="Calibri" panose="020F0502020204030204" pitchFamily="34" charset="0"/>
              </a:rPr>
              <a:t> </a:t>
            </a:r>
            <a:r>
              <a:rPr lang="en-IN" sz="1400" b="1" dirty="0" err="1">
                <a:solidFill>
                  <a:srgbClr val="000000"/>
                </a:solidFill>
                <a:latin typeface="Calibri" panose="020F0502020204030204" pitchFamily="34" charset="0"/>
                <a:cs typeface="Calibri" panose="020F0502020204030204" pitchFamily="34" charset="0"/>
              </a:rPr>
              <a:t>java.util.Set</a:t>
            </a:r>
            <a:r>
              <a:rPr lang="en-IN" sz="1400" b="1" dirty="0">
                <a:solidFill>
                  <a:srgbClr val="000000"/>
                </a:solidFill>
                <a:latin typeface="Calibri" panose="020F0502020204030204" pitchFamily="34" charset="0"/>
                <a:cs typeface="Calibri" panose="020F0502020204030204" pitchFamily="34" charset="0"/>
              </a:rPr>
              <a:t>;</a:t>
            </a:r>
          </a:p>
          <a:p>
            <a:r>
              <a:rPr lang="en-IN" sz="1400" b="1" dirty="0">
                <a:solidFill>
                  <a:srgbClr val="7F0055"/>
                </a:solidFill>
                <a:latin typeface="Calibri" panose="020F0502020204030204" pitchFamily="34" charset="0"/>
                <a:cs typeface="Calibri" panose="020F0502020204030204" pitchFamily="34" charset="0"/>
              </a:rPr>
              <a:t>public</a:t>
            </a:r>
            <a:r>
              <a:rPr lang="en-IN" sz="1400" b="1" dirty="0">
                <a:solidFill>
                  <a:srgbClr val="000000"/>
                </a:solidFill>
                <a:latin typeface="Calibri" panose="020F0502020204030204" pitchFamily="34" charset="0"/>
                <a:cs typeface="Calibri" panose="020F0502020204030204" pitchFamily="34" charset="0"/>
              </a:rPr>
              <a:t> </a:t>
            </a:r>
            <a:r>
              <a:rPr lang="en-IN" sz="1400" b="1" dirty="0">
                <a:solidFill>
                  <a:srgbClr val="7F0055"/>
                </a:solidFill>
                <a:latin typeface="Calibri" panose="020F0502020204030204" pitchFamily="34" charset="0"/>
                <a:cs typeface="Calibri" panose="020F0502020204030204" pitchFamily="34" charset="0"/>
              </a:rPr>
              <a:t>class</a:t>
            </a:r>
            <a:r>
              <a:rPr lang="en-IN" sz="1400" b="1" dirty="0">
                <a:solidFill>
                  <a:srgbClr val="000000"/>
                </a:solidFill>
                <a:latin typeface="Calibri" panose="020F0502020204030204" pitchFamily="34" charset="0"/>
                <a:cs typeface="Calibri" panose="020F0502020204030204" pitchFamily="34" charset="0"/>
              </a:rPr>
              <a:t> Doctor {</a:t>
            </a:r>
          </a:p>
          <a:p>
            <a:r>
              <a:rPr lang="en-IN" sz="1400" b="1" dirty="0">
                <a:solidFill>
                  <a:srgbClr val="7F0055"/>
                </a:solidFill>
                <a:latin typeface="Calibri" panose="020F0502020204030204" pitchFamily="34" charset="0"/>
                <a:cs typeface="Calibri" panose="020F0502020204030204" pitchFamily="34" charset="0"/>
              </a:rPr>
              <a:t>private</a:t>
            </a:r>
            <a:r>
              <a:rPr lang="en-IN" sz="1400" b="1" dirty="0">
                <a:solidFill>
                  <a:srgbClr val="000000"/>
                </a:solidFill>
                <a:latin typeface="Calibri" panose="020F0502020204030204" pitchFamily="34" charset="0"/>
                <a:cs typeface="Calibri" panose="020F0502020204030204" pitchFamily="34" charset="0"/>
              </a:rPr>
              <a:t> </a:t>
            </a:r>
            <a:r>
              <a:rPr lang="en-IN" sz="1400" b="1" dirty="0">
                <a:solidFill>
                  <a:srgbClr val="7F0055"/>
                </a:solidFill>
                <a:latin typeface="Calibri" panose="020F0502020204030204" pitchFamily="34" charset="0"/>
                <a:cs typeface="Calibri" panose="020F0502020204030204" pitchFamily="34" charset="0"/>
              </a:rPr>
              <a:t>int</a:t>
            </a:r>
            <a:r>
              <a:rPr lang="en-IN" sz="1400" b="1" dirty="0">
                <a:solidFill>
                  <a:srgbClr val="000000"/>
                </a:solidFill>
                <a:latin typeface="Calibri" panose="020F0502020204030204" pitchFamily="34" charset="0"/>
                <a:cs typeface="Calibri" panose="020F0502020204030204" pitchFamily="34" charset="0"/>
              </a:rPr>
              <a:t> </a:t>
            </a:r>
            <a:r>
              <a:rPr lang="en-IN" sz="1400" b="1" dirty="0" err="1">
                <a:solidFill>
                  <a:srgbClr val="0000C0"/>
                </a:solidFill>
                <a:latin typeface="Calibri" panose="020F0502020204030204" pitchFamily="34" charset="0"/>
                <a:cs typeface="Calibri" panose="020F0502020204030204" pitchFamily="34" charset="0"/>
              </a:rPr>
              <a:t>doctid</a:t>
            </a:r>
            <a:r>
              <a:rPr lang="en-IN" sz="1400" b="1" dirty="0">
                <a:solidFill>
                  <a:srgbClr val="000000"/>
                </a:solidFill>
                <a:latin typeface="Calibri" panose="020F0502020204030204" pitchFamily="34" charset="0"/>
                <a:cs typeface="Calibri" panose="020F0502020204030204" pitchFamily="34" charset="0"/>
              </a:rPr>
              <a:t>;</a:t>
            </a:r>
          </a:p>
          <a:p>
            <a:r>
              <a:rPr lang="en-IN" sz="1400" b="1" dirty="0">
                <a:solidFill>
                  <a:srgbClr val="7F0055"/>
                </a:solidFill>
                <a:latin typeface="Calibri" panose="020F0502020204030204" pitchFamily="34" charset="0"/>
                <a:cs typeface="Calibri" panose="020F0502020204030204" pitchFamily="34" charset="0"/>
              </a:rPr>
              <a:t>private</a:t>
            </a:r>
            <a:r>
              <a:rPr lang="en-IN" sz="1400" b="1" dirty="0">
                <a:solidFill>
                  <a:srgbClr val="000000"/>
                </a:solidFill>
                <a:latin typeface="Calibri" panose="020F0502020204030204" pitchFamily="34" charset="0"/>
                <a:cs typeface="Calibri" panose="020F0502020204030204" pitchFamily="34" charset="0"/>
              </a:rPr>
              <a:t> String </a:t>
            </a:r>
            <a:r>
              <a:rPr lang="en-IN" sz="1400" b="1" dirty="0" err="1">
                <a:solidFill>
                  <a:srgbClr val="0000C0"/>
                </a:solidFill>
                <a:latin typeface="Calibri" panose="020F0502020204030204" pitchFamily="34" charset="0"/>
                <a:cs typeface="Calibri" panose="020F0502020204030204" pitchFamily="34" charset="0"/>
              </a:rPr>
              <a:t>doctname</a:t>
            </a:r>
            <a:r>
              <a:rPr lang="en-IN" sz="1400" b="1" dirty="0">
                <a:solidFill>
                  <a:srgbClr val="000000"/>
                </a:solidFill>
                <a:latin typeface="Calibri" panose="020F0502020204030204" pitchFamily="34" charset="0"/>
                <a:cs typeface="Calibri" panose="020F0502020204030204" pitchFamily="34" charset="0"/>
              </a:rPr>
              <a:t>;</a:t>
            </a:r>
          </a:p>
          <a:p>
            <a:r>
              <a:rPr lang="en-IN" sz="1400" b="1" dirty="0">
                <a:solidFill>
                  <a:srgbClr val="7F0055"/>
                </a:solidFill>
                <a:latin typeface="Calibri" panose="020F0502020204030204" pitchFamily="34" charset="0"/>
                <a:cs typeface="Calibri" panose="020F0502020204030204" pitchFamily="34" charset="0"/>
              </a:rPr>
              <a:t>private</a:t>
            </a:r>
            <a:r>
              <a:rPr lang="en-IN" sz="1400" b="1" dirty="0">
                <a:solidFill>
                  <a:srgbClr val="000000"/>
                </a:solidFill>
                <a:latin typeface="Calibri" panose="020F0502020204030204" pitchFamily="34" charset="0"/>
                <a:cs typeface="Calibri" panose="020F0502020204030204" pitchFamily="34" charset="0"/>
              </a:rPr>
              <a:t> </a:t>
            </a:r>
            <a:r>
              <a:rPr lang="en-IN" sz="1400" b="1" u="sng" dirty="0">
                <a:solidFill>
                  <a:srgbClr val="000000"/>
                </a:solidFill>
                <a:latin typeface="Calibri" panose="020F0502020204030204" pitchFamily="34" charset="0"/>
                <a:cs typeface="Calibri" panose="020F0502020204030204" pitchFamily="34" charset="0"/>
              </a:rPr>
              <a:t>Set </a:t>
            </a:r>
            <a:r>
              <a:rPr lang="en-IN" sz="1400" b="1" u="sng" dirty="0">
                <a:solidFill>
                  <a:srgbClr val="0000C0"/>
                </a:solidFill>
                <a:latin typeface="Calibri" panose="020F0502020204030204" pitchFamily="34" charset="0"/>
                <a:cs typeface="Calibri" panose="020F0502020204030204" pitchFamily="34" charset="0"/>
              </a:rPr>
              <a:t>patients</a:t>
            </a:r>
            <a:r>
              <a:rPr lang="en-IN" sz="1400" b="1" u="sng" dirty="0">
                <a:solidFill>
                  <a:srgbClr val="000000"/>
                </a:solidFill>
                <a:latin typeface="Calibri" panose="020F0502020204030204" pitchFamily="34" charset="0"/>
                <a:cs typeface="Calibri" panose="020F0502020204030204" pitchFamily="34" charset="0"/>
              </a:rPr>
              <a:t>;</a:t>
            </a:r>
          </a:p>
          <a:p>
            <a:r>
              <a:rPr lang="en-IN" sz="1400" b="1" dirty="0">
                <a:solidFill>
                  <a:srgbClr val="7F0055"/>
                </a:solidFill>
                <a:latin typeface="Calibri" panose="020F0502020204030204" pitchFamily="34" charset="0"/>
                <a:cs typeface="Calibri" panose="020F0502020204030204" pitchFamily="34" charset="0"/>
              </a:rPr>
              <a:t>public</a:t>
            </a:r>
            <a:r>
              <a:rPr lang="en-IN" sz="1400" b="1" dirty="0">
                <a:solidFill>
                  <a:srgbClr val="000000"/>
                </a:solidFill>
                <a:latin typeface="Calibri" panose="020F0502020204030204" pitchFamily="34" charset="0"/>
                <a:cs typeface="Calibri" panose="020F0502020204030204" pitchFamily="34" charset="0"/>
              </a:rPr>
              <a:t> </a:t>
            </a:r>
            <a:r>
              <a:rPr lang="en-IN" sz="1400" b="1" dirty="0">
                <a:solidFill>
                  <a:srgbClr val="7F0055"/>
                </a:solidFill>
                <a:latin typeface="Calibri" panose="020F0502020204030204" pitchFamily="34" charset="0"/>
                <a:cs typeface="Calibri" panose="020F0502020204030204" pitchFamily="34" charset="0"/>
              </a:rPr>
              <a:t>int</a:t>
            </a:r>
            <a:r>
              <a:rPr lang="en-IN" sz="1400" b="1" dirty="0">
                <a:solidFill>
                  <a:srgbClr val="000000"/>
                </a:solidFill>
                <a:latin typeface="Calibri" panose="020F0502020204030204" pitchFamily="34" charset="0"/>
                <a:cs typeface="Calibri" panose="020F0502020204030204" pitchFamily="34" charset="0"/>
              </a:rPr>
              <a:t> </a:t>
            </a:r>
            <a:r>
              <a:rPr lang="en-IN" sz="1400" b="1" dirty="0" err="1">
                <a:solidFill>
                  <a:srgbClr val="000000"/>
                </a:solidFill>
                <a:latin typeface="Calibri" panose="020F0502020204030204" pitchFamily="34" charset="0"/>
                <a:cs typeface="Calibri" panose="020F0502020204030204" pitchFamily="34" charset="0"/>
              </a:rPr>
              <a:t>getDoctid</a:t>
            </a:r>
            <a:r>
              <a:rPr lang="en-IN" sz="1400" b="1" dirty="0">
                <a:solidFill>
                  <a:srgbClr val="000000"/>
                </a:solidFill>
                <a:latin typeface="Calibri" panose="020F0502020204030204" pitchFamily="34" charset="0"/>
                <a:cs typeface="Calibri" panose="020F0502020204030204" pitchFamily="34" charset="0"/>
              </a:rPr>
              <a:t>() {</a:t>
            </a:r>
          </a:p>
          <a:p>
            <a:r>
              <a:rPr lang="en-IN" sz="1400" b="1" dirty="0">
                <a:solidFill>
                  <a:srgbClr val="7F0055"/>
                </a:solidFill>
                <a:latin typeface="Calibri" panose="020F0502020204030204" pitchFamily="34" charset="0"/>
                <a:cs typeface="Calibri" panose="020F0502020204030204" pitchFamily="34" charset="0"/>
              </a:rPr>
              <a:t>return</a:t>
            </a:r>
            <a:r>
              <a:rPr lang="en-IN" sz="1400" b="1" dirty="0">
                <a:solidFill>
                  <a:srgbClr val="000000"/>
                </a:solidFill>
                <a:latin typeface="Calibri" panose="020F0502020204030204" pitchFamily="34" charset="0"/>
                <a:cs typeface="Calibri" panose="020F0502020204030204" pitchFamily="34" charset="0"/>
              </a:rPr>
              <a:t> </a:t>
            </a:r>
            <a:r>
              <a:rPr lang="en-IN" sz="1400" b="1" dirty="0" err="1">
                <a:solidFill>
                  <a:srgbClr val="0000C0"/>
                </a:solidFill>
                <a:latin typeface="Calibri" panose="020F0502020204030204" pitchFamily="34" charset="0"/>
                <a:cs typeface="Calibri" panose="020F0502020204030204" pitchFamily="34" charset="0"/>
              </a:rPr>
              <a:t>doctid</a:t>
            </a:r>
            <a:r>
              <a:rPr lang="en-IN" sz="1400" b="1" dirty="0">
                <a:solidFill>
                  <a:srgbClr val="000000"/>
                </a:solidFill>
                <a:latin typeface="Calibri" panose="020F0502020204030204" pitchFamily="34" charset="0"/>
                <a:cs typeface="Calibri" panose="020F0502020204030204" pitchFamily="34" charset="0"/>
              </a:rPr>
              <a:t>;</a:t>
            </a:r>
          </a:p>
          <a:p>
            <a:r>
              <a:rPr lang="en-IN" sz="1400" dirty="0">
                <a:solidFill>
                  <a:srgbClr val="000000"/>
                </a:solidFill>
                <a:latin typeface="Calibri" panose="020F0502020204030204" pitchFamily="34" charset="0"/>
                <a:cs typeface="Calibri" panose="020F0502020204030204" pitchFamily="34" charset="0"/>
              </a:rPr>
              <a:t>}</a:t>
            </a:r>
          </a:p>
          <a:p>
            <a:r>
              <a:rPr lang="en-IN" sz="1400" b="1" dirty="0">
                <a:solidFill>
                  <a:srgbClr val="7F0055"/>
                </a:solidFill>
                <a:latin typeface="Calibri" panose="020F0502020204030204" pitchFamily="34" charset="0"/>
                <a:cs typeface="Calibri" panose="020F0502020204030204" pitchFamily="34" charset="0"/>
              </a:rPr>
              <a:t>public</a:t>
            </a:r>
            <a:r>
              <a:rPr lang="en-IN" sz="1400" b="1" dirty="0">
                <a:solidFill>
                  <a:srgbClr val="000000"/>
                </a:solidFill>
                <a:latin typeface="Calibri" panose="020F0502020204030204" pitchFamily="34" charset="0"/>
                <a:cs typeface="Calibri" panose="020F0502020204030204" pitchFamily="34" charset="0"/>
              </a:rPr>
              <a:t> </a:t>
            </a:r>
            <a:r>
              <a:rPr lang="en-IN" sz="1400" b="1" dirty="0">
                <a:solidFill>
                  <a:srgbClr val="7F0055"/>
                </a:solidFill>
                <a:latin typeface="Calibri" panose="020F0502020204030204" pitchFamily="34" charset="0"/>
                <a:cs typeface="Calibri" panose="020F0502020204030204" pitchFamily="34" charset="0"/>
              </a:rPr>
              <a:t>void</a:t>
            </a:r>
            <a:r>
              <a:rPr lang="en-IN" sz="1400" b="1" dirty="0">
                <a:solidFill>
                  <a:srgbClr val="000000"/>
                </a:solidFill>
                <a:latin typeface="Calibri" panose="020F0502020204030204" pitchFamily="34" charset="0"/>
                <a:cs typeface="Calibri" panose="020F0502020204030204" pitchFamily="34" charset="0"/>
              </a:rPr>
              <a:t> </a:t>
            </a:r>
            <a:r>
              <a:rPr lang="en-IN" sz="1400" b="1" dirty="0" err="1">
                <a:solidFill>
                  <a:srgbClr val="000000"/>
                </a:solidFill>
                <a:latin typeface="Calibri" panose="020F0502020204030204" pitchFamily="34" charset="0"/>
                <a:cs typeface="Calibri" panose="020F0502020204030204" pitchFamily="34" charset="0"/>
              </a:rPr>
              <a:t>setDoctid</a:t>
            </a:r>
            <a:r>
              <a:rPr lang="en-IN" sz="1400" b="1" dirty="0">
                <a:solidFill>
                  <a:srgbClr val="000000"/>
                </a:solidFill>
                <a:latin typeface="Calibri" panose="020F0502020204030204" pitchFamily="34" charset="0"/>
                <a:cs typeface="Calibri" panose="020F0502020204030204" pitchFamily="34" charset="0"/>
              </a:rPr>
              <a:t>(</a:t>
            </a:r>
            <a:r>
              <a:rPr lang="en-IN" sz="1400" b="1" dirty="0">
                <a:solidFill>
                  <a:srgbClr val="7F0055"/>
                </a:solidFill>
                <a:latin typeface="Calibri" panose="020F0502020204030204" pitchFamily="34" charset="0"/>
                <a:cs typeface="Calibri" panose="020F0502020204030204" pitchFamily="34" charset="0"/>
              </a:rPr>
              <a:t>int</a:t>
            </a:r>
            <a:r>
              <a:rPr lang="en-IN" sz="1400" b="1" dirty="0">
                <a:solidFill>
                  <a:srgbClr val="000000"/>
                </a:solidFill>
                <a:latin typeface="Calibri" panose="020F0502020204030204" pitchFamily="34" charset="0"/>
                <a:cs typeface="Calibri" panose="020F0502020204030204" pitchFamily="34" charset="0"/>
              </a:rPr>
              <a:t> </a:t>
            </a:r>
            <a:r>
              <a:rPr lang="en-IN" sz="1400" b="1" dirty="0" err="1">
                <a:solidFill>
                  <a:srgbClr val="6A3E3E"/>
                </a:solidFill>
                <a:latin typeface="Calibri" panose="020F0502020204030204" pitchFamily="34" charset="0"/>
                <a:cs typeface="Calibri" panose="020F0502020204030204" pitchFamily="34" charset="0"/>
              </a:rPr>
              <a:t>doctid</a:t>
            </a:r>
            <a:r>
              <a:rPr lang="en-IN" sz="1400" b="1" dirty="0">
                <a:solidFill>
                  <a:srgbClr val="000000"/>
                </a:solidFill>
                <a:latin typeface="Calibri" panose="020F0502020204030204" pitchFamily="34" charset="0"/>
                <a:cs typeface="Calibri" panose="020F0502020204030204" pitchFamily="34" charset="0"/>
              </a:rPr>
              <a:t>) {</a:t>
            </a:r>
          </a:p>
          <a:p>
            <a:r>
              <a:rPr lang="en-IN" sz="1400" b="1" dirty="0" err="1">
                <a:solidFill>
                  <a:srgbClr val="7F0055"/>
                </a:solidFill>
                <a:latin typeface="Calibri" panose="020F0502020204030204" pitchFamily="34" charset="0"/>
                <a:cs typeface="Calibri" panose="020F0502020204030204" pitchFamily="34" charset="0"/>
              </a:rPr>
              <a:t>this</a:t>
            </a:r>
            <a:r>
              <a:rPr lang="en-IN" sz="1400" b="1" dirty="0" err="1">
                <a:solidFill>
                  <a:srgbClr val="000000"/>
                </a:solidFill>
                <a:latin typeface="Calibri" panose="020F0502020204030204" pitchFamily="34" charset="0"/>
                <a:cs typeface="Calibri" panose="020F0502020204030204" pitchFamily="34" charset="0"/>
              </a:rPr>
              <a:t>.</a:t>
            </a:r>
            <a:r>
              <a:rPr lang="en-IN" sz="1400" b="1" dirty="0" err="1">
                <a:solidFill>
                  <a:srgbClr val="0000C0"/>
                </a:solidFill>
                <a:latin typeface="Calibri" panose="020F0502020204030204" pitchFamily="34" charset="0"/>
                <a:cs typeface="Calibri" panose="020F0502020204030204" pitchFamily="34" charset="0"/>
              </a:rPr>
              <a:t>doctid</a:t>
            </a:r>
            <a:r>
              <a:rPr lang="en-IN" sz="1400" b="1" dirty="0">
                <a:solidFill>
                  <a:srgbClr val="000000"/>
                </a:solidFill>
                <a:latin typeface="Calibri" panose="020F0502020204030204" pitchFamily="34" charset="0"/>
                <a:cs typeface="Calibri" panose="020F0502020204030204" pitchFamily="34" charset="0"/>
              </a:rPr>
              <a:t> = </a:t>
            </a:r>
            <a:r>
              <a:rPr lang="en-IN" sz="1400" b="1" dirty="0" err="1">
                <a:solidFill>
                  <a:srgbClr val="6A3E3E"/>
                </a:solidFill>
                <a:latin typeface="Calibri" panose="020F0502020204030204" pitchFamily="34" charset="0"/>
                <a:cs typeface="Calibri" panose="020F0502020204030204" pitchFamily="34" charset="0"/>
              </a:rPr>
              <a:t>doctid</a:t>
            </a:r>
            <a:r>
              <a:rPr lang="en-IN" sz="1400" b="1" dirty="0">
                <a:solidFill>
                  <a:srgbClr val="000000"/>
                </a:solidFill>
                <a:latin typeface="Calibri" panose="020F0502020204030204" pitchFamily="34" charset="0"/>
                <a:cs typeface="Calibri" panose="020F0502020204030204" pitchFamily="34" charset="0"/>
              </a:rPr>
              <a:t>;</a:t>
            </a:r>
          </a:p>
          <a:p>
            <a:r>
              <a:rPr lang="en-IN" sz="1400" dirty="0">
                <a:solidFill>
                  <a:srgbClr val="000000"/>
                </a:solidFill>
                <a:latin typeface="Calibri" panose="020F0502020204030204" pitchFamily="34" charset="0"/>
                <a:cs typeface="Calibri" panose="020F0502020204030204" pitchFamily="34" charset="0"/>
              </a:rPr>
              <a:t>}</a:t>
            </a:r>
          </a:p>
          <a:p>
            <a:r>
              <a:rPr lang="en-IN" sz="1400" b="1" dirty="0">
                <a:solidFill>
                  <a:srgbClr val="7F0055"/>
                </a:solidFill>
                <a:latin typeface="Calibri" panose="020F0502020204030204" pitchFamily="34" charset="0"/>
                <a:cs typeface="Calibri" panose="020F0502020204030204" pitchFamily="34" charset="0"/>
              </a:rPr>
              <a:t>public</a:t>
            </a:r>
            <a:r>
              <a:rPr lang="en-IN" sz="1400" b="1" dirty="0">
                <a:solidFill>
                  <a:srgbClr val="000000"/>
                </a:solidFill>
                <a:latin typeface="Calibri" panose="020F0502020204030204" pitchFamily="34" charset="0"/>
                <a:cs typeface="Calibri" panose="020F0502020204030204" pitchFamily="34" charset="0"/>
              </a:rPr>
              <a:t> String </a:t>
            </a:r>
            <a:r>
              <a:rPr lang="en-IN" sz="1400" b="1" dirty="0" err="1">
                <a:solidFill>
                  <a:srgbClr val="000000"/>
                </a:solidFill>
                <a:latin typeface="Calibri" panose="020F0502020204030204" pitchFamily="34" charset="0"/>
                <a:cs typeface="Calibri" panose="020F0502020204030204" pitchFamily="34" charset="0"/>
              </a:rPr>
              <a:t>getDoctname</a:t>
            </a:r>
            <a:r>
              <a:rPr lang="en-IN" sz="1400" b="1" dirty="0">
                <a:solidFill>
                  <a:srgbClr val="000000"/>
                </a:solidFill>
                <a:latin typeface="Calibri" panose="020F0502020204030204" pitchFamily="34" charset="0"/>
                <a:cs typeface="Calibri" panose="020F0502020204030204" pitchFamily="34" charset="0"/>
              </a:rPr>
              <a:t>() {</a:t>
            </a:r>
          </a:p>
          <a:p>
            <a:r>
              <a:rPr lang="en-IN" sz="1400" b="1" dirty="0">
                <a:solidFill>
                  <a:srgbClr val="7F0055"/>
                </a:solidFill>
                <a:latin typeface="Calibri" panose="020F0502020204030204" pitchFamily="34" charset="0"/>
                <a:cs typeface="Calibri" panose="020F0502020204030204" pitchFamily="34" charset="0"/>
              </a:rPr>
              <a:t>return</a:t>
            </a:r>
            <a:r>
              <a:rPr lang="en-IN" sz="1400" b="1" dirty="0">
                <a:solidFill>
                  <a:srgbClr val="000000"/>
                </a:solidFill>
                <a:latin typeface="Calibri" panose="020F0502020204030204" pitchFamily="34" charset="0"/>
                <a:cs typeface="Calibri" panose="020F0502020204030204" pitchFamily="34" charset="0"/>
              </a:rPr>
              <a:t> </a:t>
            </a:r>
            <a:r>
              <a:rPr lang="en-IN" sz="1400" b="1" dirty="0" err="1">
                <a:solidFill>
                  <a:srgbClr val="0000C0"/>
                </a:solidFill>
                <a:latin typeface="Calibri" panose="020F0502020204030204" pitchFamily="34" charset="0"/>
                <a:cs typeface="Calibri" panose="020F0502020204030204" pitchFamily="34" charset="0"/>
              </a:rPr>
              <a:t>doctname</a:t>
            </a:r>
            <a:r>
              <a:rPr lang="en-IN" sz="1400" b="1" dirty="0">
                <a:solidFill>
                  <a:srgbClr val="000000"/>
                </a:solidFill>
                <a:latin typeface="Calibri" panose="020F0502020204030204" pitchFamily="34" charset="0"/>
                <a:cs typeface="Calibri" panose="020F0502020204030204" pitchFamily="34" charset="0"/>
              </a:rPr>
              <a:t>;</a:t>
            </a:r>
          </a:p>
          <a:p>
            <a:r>
              <a:rPr lang="en-IN" sz="1400" dirty="0">
                <a:solidFill>
                  <a:srgbClr val="000000"/>
                </a:solidFill>
                <a:latin typeface="Calibri" panose="020F0502020204030204" pitchFamily="34" charset="0"/>
                <a:cs typeface="Calibri" panose="020F0502020204030204" pitchFamily="34" charset="0"/>
              </a:rPr>
              <a:t>}</a:t>
            </a:r>
          </a:p>
          <a:p>
            <a:r>
              <a:rPr lang="en-IN" sz="1400" b="1" dirty="0">
                <a:solidFill>
                  <a:srgbClr val="7F0055"/>
                </a:solidFill>
                <a:latin typeface="Calibri" panose="020F0502020204030204" pitchFamily="34" charset="0"/>
                <a:cs typeface="Calibri" panose="020F0502020204030204" pitchFamily="34" charset="0"/>
              </a:rPr>
              <a:t>public</a:t>
            </a:r>
            <a:r>
              <a:rPr lang="en-IN" sz="1400" b="1" dirty="0">
                <a:solidFill>
                  <a:srgbClr val="000000"/>
                </a:solidFill>
                <a:latin typeface="Calibri" panose="020F0502020204030204" pitchFamily="34" charset="0"/>
                <a:cs typeface="Calibri" panose="020F0502020204030204" pitchFamily="34" charset="0"/>
              </a:rPr>
              <a:t> </a:t>
            </a:r>
            <a:r>
              <a:rPr lang="en-IN" sz="1400" b="1" dirty="0">
                <a:solidFill>
                  <a:srgbClr val="7F0055"/>
                </a:solidFill>
                <a:latin typeface="Calibri" panose="020F0502020204030204" pitchFamily="34" charset="0"/>
                <a:cs typeface="Calibri" panose="020F0502020204030204" pitchFamily="34" charset="0"/>
              </a:rPr>
              <a:t>void</a:t>
            </a:r>
            <a:r>
              <a:rPr lang="en-IN" sz="1400" b="1" dirty="0">
                <a:solidFill>
                  <a:srgbClr val="000000"/>
                </a:solidFill>
                <a:latin typeface="Calibri" panose="020F0502020204030204" pitchFamily="34" charset="0"/>
                <a:cs typeface="Calibri" panose="020F0502020204030204" pitchFamily="34" charset="0"/>
              </a:rPr>
              <a:t> </a:t>
            </a:r>
            <a:r>
              <a:rPr lang="en-IN" sz="1400" b="1" dirty="0" err="1">
                <a:solidFill>
                  <a:srgbClr val="000000"/>
                </a:solidFill>
                <a:latin typeface="Calibri" panose="020F0502020204030204" pitchFamily="34" charset="0"/>
                <a:cs typeface="Calibri" panose="020F0502020204030204" pitchFamily="34" charset="0"/>
              </a:rPr>
              <a:t>setDoctname</a:t>
            </a:r>
            <a:r>
              <a:rPr lang="en-IN" sz="1400" b="1" dirty="0">
                <a:solidFill>
                  <a:srgbClr val="000000"/>
                </a:solidFill>
                <a:latin typeface="Calibri" panose="020F0502020204030204" pitchFamily="34" charset="0"/>
                <a:cs typeface="Calibri" panose="020F0502020204030204" pitchFamily="34" charset="0"/>
              </a:rPr>
              <a:t>(String </a:t>
            </a:r>
            <a:r>
              <a:rPr lang="en-IN" sz="1400" b="1" dirty="0" err="1">
                <a:solidFill>
                  <a:srgbClr val="6A3E3E"/>
                </a:solidFill>
                <a:latin typeface="Calibri" panose="020F0502020204030204" pitchFamily="34" charset="0"/>
                <a:cs typeface="Calibri" panose="020F0502020204030204" pitchFamily="34" charset="0"/>
              </a:rPr>
              <a:t>doctname</a:t>
            </a:r>
            <a:r>
              <a:rPr lang="en-IN" sz="1400" b="1" dirty="0">
                <a:solidFill>
                  <a:srgbClr val="000000"/>
                </a:solidFill>
                <a:latin typeface="Calibri" panose="020F0502020204030204" pitchFamily="34" charset="0"/>
                <a:cs typeface="Calibri" panose="020F0502020204030204" pitchFamily="34" charset="0"/>
              </a:rPr>
              <a:t>) {</a:t>
            </a:r>
          </a:p>
          <a:p>
            <a:r>
              <a:rPr lang="en-IN" sz="1400" b="1" dirty="0" err="1">
                <a:solidFill>
                  <a:srgbClr val="7F0055"/>
                </a:solidFill>
                <a:latin typeface="Calibri" panose="020F0502020204030204" pitchFamily="34" charset="0"/>
                <a:cs typeface="Calibri" panose="020F0502020204030204" pitchFamily="34" charset="0"/>
              </a:rPr>
              <a:t>this</a:t>
            </a:r>
            <a:r>
              <a:rPr lang="en-IN" sz="1400" b="1" dirty="0" err="1">
                <a:solidFill>
                  <a:srgbClr val="000000"/>
                </a:solidFill>
                <a:latin typeface="Calibri" panose="020F0502020204030204" pitchFamily="34" charset="0"/>
                <a:cs typeface="Calibri" panose="020F0502020204030204" pitchFamily="34" charset="0"/>
              </a:rPr>
              <a:t>.</a:t>
            </a:r>
            <a:r>
              <a:rPr lang="en-IN" sz="1400" b="1" dirty="0" err="1">
                <a:solidFill>
                  <a:srgbClr val="0000C0"/>
                </a:solidFill>
                <a:latin typeface="Calibri" panose="020F0502020204030204" pitchFamily="34" charset="0"/>
                <a:cs typeface="Calibri" panose="020F0502020204030204" pitchFamily="34" charset="0"/>
              </a:rPr>
              <a:t>doctname</a:t>
            </a:r>
            <a:r>
              <a:rPr lang="en-IN" sz="1400" b="1" dirty="0">
                <a:solidFill>
                  <a:srgbClr val="000000"/>
                </a:solidFill>
                <a:latin typeface="Calibri" panose="020F0502020204030204" pitchFamily="34" charset="0"/>
                <a:cs typeface="Calibri" panose="020F0502020204030204" pitchFamily="34" charset="0"/>
              </a:rPr>
              <a:t> = </a:t>
            </a:r>
            <a:r>
              <a:rPr lang="en-IN" sz="1400" b="1" dirty="0" err="1">
                <a:solidFill>
                  <a:srgbClr val="6A3E3E"/>
                </a:solidFill>
                <a:latin typeface="Calibri" panose="020F0502020204030204" pitchFamily="34" charset="0"/>
                <a:cs typeface="Calibri" panose="020F0502020204030204" pitchFamily="34" charset="0"/>
              </a:rPr>
              <a:t>doctname</a:t>
            </a:r>
            <a:r>
              <a:rPr lang="en-IN" sz="1400" b="1" dirty="0">
                <a:solidFill>
                  <a:srgbClr val="000000"/>
                </a:solidFill>
                <a:latin typeface="Calibri" panose="020F0502020204030204" pitchFamily="34" charset="0"/>
                <a:cs typeface="Calibri" panose="020F0502020204030204" pitchFamily="34" charset="0"/>
              </a:rPr>
              <a:t>;</a:t>
            </a:r>
          </a:p>
          <a:p>
            <a:r>
              <a:rPr lang="en-IN" sz="1400" dirty="0">
                <a:solidFill>
                  <a:srgbClr val="000000"/>
                </a:solidFill>
                <a:latin typeface="Calibri" panose="020F0502020204030204" pitchFamily="34" charset="0"/>
                <a:cs typeface="Calibri" panose="020F0502020204030204" pitchFamily="34" charset="0"/>
              </a:rPr>
              <a:t>}</a:t>
            </a:r>
          </a:p>
          <a:p>
            <a:r>
              <a:rPr lang="en-IN" sz="1400" b="1" dirty="0">
                <a:solidFill>
                  <a:srgbClr val="7F0055"/>
                </a:solidFill>
                <a:latin typeface="Calibri" panose="020F0502020204030204" pitchFamily="34" charset="0"/>
                <a:cs typeface="Calibri" panose="020F0502020204030204" pitchFamily="34" charset="0"/>
              </a:rPr>
              <a:t>public</a:t>
            </a:r>
            <a:r>
              <a:rPr lang="en-IN" sz="1400" b="1" dirty="0">
                <a:solidFill>
                  <a:srgbClr val="000000"/>
                </a:solidFill>
                <a:latin typeface="Calibri" panose="020F0502020204030204" pitchFamily="34" charset="0"/>
                <a:cs typeface="Calibri" panose="020F0502020204030204" pitchFamily="34" charset="0"/>
              </a:rPr>
              <a:t> </a:t>
            </a:r>
            <a:r>
              <a:rPr lang="en-IN" sz="1400" b="1" u="sng" dirty="0">
                <a:solidFill>
                  <a:srgbClr val="000000"/>
                </a:solidFill>
                <a:latin typeface="Calibri" panose="020F0502020204030204" pitchFamily="34" charset="0"/>
                <a:cs typeface="Calibri" panose="020F0502020204030204" pitchFamily="34" charset="0"/>
              </a:rPr>
              <a:t>Set </a:t>
            </a:r>
            <a:r>
              <a:rPr lang="en-IN" sz="1400" b="1" u="sng" dirty="0" err="1">
                <a:solidFill>
                  <a:srgbClr val="000000"/>
                </a:solidFill>
                <a:latin typeface="Calibri" panose="020F0502020204030204" pitchFamily="34" charset="0"/>
                <a:cs typeface="Calibri" panose="020F0502020204030204" pitchFamily="34" charset="0"/>
              </a:rPr>
              <a:t>getPatients</a:t>
            </a:r>
            <a:r>
              <a:rPr lang="en-IN" sz="1400" b="1" u="sng" dirty="0">
                <a:solidFill>
                  <a:srgbClr val="000000"/>
                </a:solidFill>
                <a:latin typeface="Calibri" panose="020F0502020204030204" pitchFamily="34" charset="0"/>
                <a:cs typeface="Calibri" panose="020F0502020204030204" pitchFamily="34" charset="0"/>
              </a:rPr>
              <a:t>() {</a:t>
            </a:r>
          </a:p>
          <a:p>
            <a:r>
              <a:rPr lang="en-IN" sz="1400" b="1" dirty="0">
                <a:solidFill>
                  <a:srgbClr val="7F0055"/>
                </a:solidFill>
                <a:latin typeface="Calibri" panose="020F0502020204030204" pitchFamily="34" charset="0"/>
                <a:cs typeface="Calibri" panose="020F0502020204030204" pitchFamily="34" charset="0"/>
              </a:rPr>
              <a:t>return</a:t>
            </a:r>
            <a:r>
              <a:rPr lang="en-IN" sz="1400" b="1" dirty="0">
                <a:solidFill>
                  <a:srgbClr val="000000"/>
                </a:solidFill>
                <a:latin typeface="Calibri" panose="020F0502020204030204" pitchFamily="34" charset="0"/>
                <a:cs typeface="Calibri" panose="020F0502020204030204" pitchFamily="34" charset="0"/>
              </a:rPr>
              <a:t> </a:t>
            </a:r>
            <a:r>
              <a:rPr lang="en-IN" sz="1400" b="1" dirty="0">
                <a:solidFill>
                  <a:srgbClr val="0000C0"/>
                </a:solidFill>
                <a:latin typeface="Calibri" panose="020F0502020204030204" pitchFamily="34" charset="0"/>
                <a:cs typeface="Calibri" panose="020F0502020204030204" pitchFamily="34" charset="0"/>
              </a:rPr>
              <a:t>patients</a:t>
            </a:r>
            <a:r>
              <a:rPr lang="en-IN" sz="1400" b="1" dirty="0">
                <a:solidFill>
                  <a:srgbClr val="000000"/>
                </a:solidFill>
                <a:latin typeface="Calibri" panose="020F0502020204030204" pitchFamily="34" charset="0"/>
                <a:cs typeface="Calibri" panose="020F0502020204030204" pitchFamily="34" charset="0"/>
              </a:rPr>
              <a:t>;</a:t>
            </a:r>
          </a:p>
          <a:p>
            <a:r>
              <a:rPr lang="en-IN" sz="1400" dirty="0">
                <a:solidFill>
                  <a:srgbClr val="000000"/>
                </a:solidFill>
                <a:latin typeface="Calibri" panose="020F0502020204030204" pitchFamily="34" charset="0"/>
                <a:cs typeface="Calibri" panose="020F0502020204030204" pitchFamily="34" charset="0"/>
              </a:rPr>
              <a:t>}</a:t>
            </a:r>
          </a:p>
          <a:p>
            <a:r>
              <a:rPr lang="en-IN" sz="1400" b="1" dirty="0">
                <a:solidFill>
                  <a:srgbClr val="7F0055"/>
                </a:solidFill>
                <a:latin typeface="Calibri" panose="020F0502020204030204" pitchFamily="34" charset="0"/>
                <a:cs typeface="Calibri" panose="020F0502020204030204" pitchFamily="34" charset="0"/>
              </a:rPr>
              <a:t>public</a:t>
            </a:r>
            <a:r>
              <a:rPr lang="en-IN" sz="1400" b="1" dirty="0">
                <a:solidFill>
                  <a:srgbClr val="000000"/>
                </a:solidFill>
                <a:latin typeface="Calibri" panose="020F0502020204030204" pitchFamily="34" charset="0"/>
                <a:cs typeface="Calibri" panose="020F0502020204030204" pitchFamily="34" charset="0"/>
              </a:rPr>
              <a:t> </a:t>
            </a:r>
            <a:r>
              <a:rPr lang="en-IN" sz="1400" b="1" dirty="0">
                <a:solidFill>
                  <a:srgbClr val="7F0055"/>
                </a:solidFill>
                <a:latin typeface="Calibri" panose="020F0502020204030204" pitchFamily="34" charset="0"/>
                <a:cs typeface="Calibri" panose="020F0502020204030204" pitchFamily="34" charset="0"/>
              </a:rPr>
              <a:t>void</a:t>
            </a:r>
            <a:r>
              <a:rPr lang="en-IN" sz="1400" b="1" dirty="0">
                <a:solidFill>
                  <a:srgbClr val="000000"/>
                </a:solidFill>
                <a:latin typeface="Calibri" panose="020F0502020204030204" pitchFamily="34" charset="0"/>
                <a:cs typeface="Calibri" panose="020F0502020204030204" pitchFamily="34" charset="0"/>
              </a:rPr>
              <a:t> </a:t>
            </a:r>
            <a:r>
              <a:rPr lang="en-IN" sz="1400" b="1" dirty="0" err="1">
                <a:solidFill>
                  <a:srgbClr val="000000"/>
                </a:solidFill>
                <a:latin typeface="Calibri" panose="020F0502020204030204" pitchFamily="34" charset="0"/>
                <a:cs typeface="Calibri" panose="020F0502020204030204" pitchFamily="34" charset="0"/>
              </a:rPr>
              <a:t>setPatients</a:t>
            </a:r>
            <a:r>
              <a:rPr lang="en-IN" sz="1400" b="1" dirty="0">
                <a:solidFill>
                  <a:srgbClr val="000000"/>
                </a:solidFill>
                <a:latin typeface="Calibri" panose="020F0502020204030204" pitchFamily="34" charset="0"/>
                <a:cs typeface="Calibri" panose="020F0502020204030204" pitchFamily="34" charset="0"/>
              </a:rPr>
              <a:t>(</a:t>
            </a:r>
            <a:r>
              <a:rPr lang="en-IN" sz="1400" b="1" u="sng" dirty="0">
                <a:solidFill>
                  <a:srgbClr val="000000"/>
                </a:solidFill>
                <a:latin typeface="Calibri" panose="020F0502020204030204" pitchFamily="34" charset="0"/>
                <a:cs typeface="Calibri" panose="020F0502020204030204" pitchFamily="34" charset="0"/>
              </a:rPr>
              <a:t>Set </a:t>
            </a:r>
            <a:r>
              <a:rPr lang="en-IN" sz="1400" b="1" u="sng" dirty="0">
                <a:solidFill>
                  <a:srgbClr val="6A3E3E"/>
                </a:solidFill>
                <a:latin typeface="Calibri" panose="020F0502020204030204" pitchFamily="34" charset="0"/>
                <a:cs typeface="Calibri" panose="020F0502020204030204" pitchFamily="34" charset="0"/>
              </a:rPr>
              <a:t>patients</a:t>
            </a:r>
            <a:r>
              <a:rPr lang="en-IN" sz="1400" b="1" u="sng" dirty="0">
                <a:solidFill>
                  <a:srgbClr val="000000"/>
                </a:solidFill>
                <a:latin typeface="Calibri" panose="020F0502020204030204" pitchFamily="34" charset="0"/>
                <a:cs typeface="Calibri" panose="020F0502020204030204" pitchFamily="34" charset="0"/>
              </a:rPr>
              <a:t>) {</a:t>
            </a:r>
          </a:p>
          <a:p>
            <a:r>
              <a:rPr lang="en-IN" sz="1400" b="1" dirty="0" err="1">
                <a:solidFill>
                  <a:srgbClr val="7F0055"/>
                </a:solidFill>
                <a:latin typeface="Calibri" panose="020F0502020204030204" pitchFamily="34" charset="0"/>
                <a:cs typeface="Calibri" panose="020F0502020204030204" pitchFamily="34" charset="0"/>
              </a:rPr>
              <a:t>this</a:t>
            </a:r>
            <a:r>
              <a:rPr lang="en-IN" sz="1400" b="1" dirty="0" err="1">
                <a:solidFill>
                  <a:srgbClr val="000000"/>
                </a:solidFill>
                <a:latin typeface="Calibri" panose="020F0502020204030204" pitchFamily="34" charset="0"/>
                <a:cs typeface="Calibri" panose="020F0502020204030204" pitchFamily="34" charset="0"/>
              </a:rPr>
              <a:t>.</a:t>
            </a:r>
            <a:r>
              <a:rPr lang="en-IN" sz="1400" b="1" dirty="0" err="1">
                <a:solidFill>
                  <a:srgbClr val="0000C0"/>
                </a:solidFill>
                <a:latin typeface="Calibri" panose="020F0502020204030204" pitchFamily="34" charset="0"/>
                <a:cs typeface="Calibri" panose="020F0502020204030204" pitchFamily="34" charset="0"/>
              </a:rPr>
              <a:t>patients</a:t>
            </a:r>
            <a:r>
              <a:rPr lang="en-IN" sz="1400" b="1" dirty="0">
                <a:solidFill>
                  <a:srgbClr val="000000"/>
                </a:solidFill>
                <a:latin typeface="Calibri" panose="020F0502020204030204" pitchFamily="34" charset="0"/>
                <a:cs typeface="Calibri" panose="020F0502020204030204" pitchFamily="34" charset="0"/>
              </a:rPr>
              <a:t> = </a:t>
            </a:r>
            <a:r>
              <a:rPr lang="en-IN" sz="1400" b="1" dirty="0">
                <a:solidFill>
                  <a:srgbClr val="6A3E3E"/>
                </a:solidFill>
                <a:latin typeface="Calibri" panose="020F0502020204030204" pitchFamily="34" charset="0"/>
                <a:cs typeface="Calibri" panose="020F0502020204030204" pitchFamily="34" charset="0"/>
              </a:rPr>
              <a:t>patients</a:t>
            </a:r>
            <a:r>
              <a:rPr lang="en-IN" sz="1400" b="1" dirty="0">
                <a:solidFill>
                  <a:srgbClr val="000000"/>
                </a:solidFill>
                <a:latin typeface="Calibri" panose="020F0502020204030204" pitchFamily="34" charset="0"/>
                <a:cs typeface="Calibri" panose="020F0502020204030204" pitchFamily="34" charset="0"/>
              </a:rPr>
              <a:t>;</a:t>
            </a:r>
          </a:p>
          <a:p>
            <a:r>
              <a:rPr lang="en-IN" sz="1400" dirty="0">
                <a:solidFill>
                  <a:srgbClr val="000000"/>
                </a:solidFill>
                <a:latin typeface="Calibri" panose="020F0502020204030204" pitchFamily="34" charset="0"/>
                <a:cs typeface="Calibri" panose="020F0502020204030204" pitchFamily="34" charset="0"/>
              </a:rPr>
              <a:t>}</a:t>
            </a:r>
          </a:p>
          <a:p>
            <a:r>
              <a:rPr lang="en-IN" sz="1400" dirty="0">
                <a:solidFill>
                  <a:srgbClr val="000000"/>
                </a:solidFill>
                <a:latin typeface="Calibri" panose="020F0502020204030204" pitchFamily="34" charset="0"/>
                <a:cs typeface="Calibri" panose="020F0502020204030204" pitchFamily="34" charset="0"/>
              </a:rPr>
              <a:t>}</a:t>
            </a:r>
          </a:p>
        </p:txBody>
      </p:sp>
    </p:spTree>
    <p:extLst>
      <p:ext uri="{BB962C8B-B14F-4D97-AF65-F5344CB8AC3E}">
        <p14:creationId xmlns:p14="http://schemas.microsoft.com/office/powerpoint/2010/main" val="124368616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1676400" y="76200"/>
            <a:ext cx="7620000" cy="8382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3200" b="1" kern="1200">
                <a:solidFill>
                  <a:schemeClr val="bg1"/>
                </a:solidFill>
                <a:latin typeface="+mn-lt"/>
                <a:ea typeface="+mj-ea"/>
                <a:cs typeface="+mj-cs"/>
              </a:defRPr>
            </a:lvl1pPr>
          </a:lstStyle>
          <a:p>
            <a:endParaRPr lang="en-US" sz="2400" dirty="0"/>
          </a:p>
        </p:txBody>
      </p:sp>
      <p:sp>
        <p:nvSpPr>
          <p:cNvPr id="10" name="Title 9"/>
          <p:cNvSpPr>
            <a:spLocks noGrp="1"/>
          </p:cNvSpPr>
          <p:nvPr>
            <p:ph type="title"/>
          </p:nvPr>
        </p:nvSpPr>
        <p:spPr/>
        <p:txBody>
          <a:bodyPr>
            <a:noAutofit/>
          </a:bodyPr>
          <a:lstStyle/>
          <a:p>
            <a:r>
              <a:rPr lang="en-US" sz="1800" dirty="0"/>
              <a:t>One to Many and many to one Mapping</a:t>
            </a:r>
            <a:br>
              <a:rPr lang="en-US" sz="1800" b="0" dirty="0"/>
            </a:br>
            <a:r>
              <a:rPr lang="en-IN" sz="1800" dirty="0"/>
              <a:t> Example Duration 15 min</a:t>
            </a:r>
          </a:p>
        </p:txBody>
      </p:sp>
      <p:sp>
        <p:nvSpPr>
          <p:cNvPr id="2" name="Rectangle 1">
            <a:extLst>
              <a:ext uri="{FF2B5EF4-FFF2-40B4-BE49-F238E27FC236}">
                <a16:creationId xmlns:a16="http://schemas.microsoft.com/office/drawing/2014/main" id="{F6123A49-CE56-4CC8-98E3-57C437BA3AF5}"/>
              </a:ext>
            </a:extLst>
          </p:cNvPr>
          <p:cNvSpPr/>
          <p:nvPr/>
        </p:nvSpPr>
        <p:spPr>
          <a:xfrm>
            <a:off x="228600" y="870707"/>
            <a:ext cx="8686800" cy="5909310"/>
          </a:xfrm>
          <a:prstGeom prst="rect">
            <a:avLst/>
          </a:prstGeom>
        </p:spPr>
        <p:txBody>
          <a:bodyPr wrap="square">
            <a:spAutoFit/>
          </a:bodyPr>
          <a:lstStyle/>
          <a:p>
            <a:r>
              <a:rPr lang="en-IN" sz="1400" b="1" dirty="0">
                <a:latin typeface="Calibri" panose="020F0502020204030204" pitchFamily="34" charset="0"/>
                <a:cs typeface="Calibri" panose="020F0502020204030204" pitchFamily="34" charset="0"/>
              </a:rPr>
              <a:t>Patient.java file One doctor class is mapping to many patients.</a:t>
            </a:r>
          </a:p>
          <a:p>
            <a:endParaRPr lang="en-IN" sz="1400" b="1" dirty="0">
              <a:solidFill>
                <a:srgbClr val="7F0055"/>
              </a:solidFill>
              <a:latin typeface="Calibri" panose="020F0502020204030204" pitchFamily="34" charset="0"/>
              <a:cs typeface="Calibri" panose="020F0502020204030204" pitchFamily="34" charset="0"/>
            </a:endParaRPr>
          </a:p>
          <a:p>
            <a:r>
              <a:rPr lang="en-IN" sz="1400" b="1" dirty="0">
                <a:solidFill>
                  <a:srgbClr val="7F0055"/>
                </a:solidFill>
                <a:latin typeface="Calibri" panose="020F0502020204030204" pitchFamily="34" charset="0"/>
                <a:cs typeface="Calibri" panose="020F0502020204030204" pitchFamily="34" charset="0"/>
              </a:rPr>
              <a:t>package</a:t>
            </a:r>
            <a:r>
              <a:rPr lang="en-IN" sz="1400" b="1" dirty="0">
                <a:solidFill>
                  <a:srgbClr val="000000"/>
                </a:solidFill>
                <a:latin typeface="Calibri" panose="020F0502020204030204" pitchFamily="34" charset="0"/>
                <a:cs typeface="Calibri" panose="020F0502020204030204" pitchFamily="34" charset="0"/>
              </a:rPr>
              <a:t> str;</a:t>
            </a:r>
          </a:p>
          <a:p>
            <a:r>
              <a:rPr lang="en-IN" sz="1400" b="1" dirty="0">
                <a:solidFill>
                  <a:srgbClr val="7F0055"/>
                </a:solidFill>
                <a:latin typeface="Calibri" panose="020F0502020204030204" pitchFamily="34" charset="0"/>
                <a:cs typeface="Calibri" panose="020F0502020204030204" pitchFamily="34" charset="0"/>
              </a:rPr>
              <a:t>public</a:t>
            </a:r>
            <a:r>
              <a:rPr lang="en-IN" sz="1400" b="1" dirty="0">
                <a:solidFill>
                  <a:srgbClr val="000000"/>
                </a:solidFill>
                <a:latin typeface="Calibri" panose="020F0502020204030204" pitchFamily="34" charset="0"/>
                <a:cs typeface="Calibri" panose="020F0502020204030204" pitchFamily="34" charset="0"/>
              </a:rPr>
              <a:t> </a:t>
            </a:r>
            <a:r>
              <a:rPr lang="en-IN" sz="1400" b="1" dirty="0">
                <a:solidFill>
                  <a:srgbClr val="7F0055"/>
                </a:solidFill>
                <a:latin typeface="Calibri" panose="020F0502020204030204" pitchFamily="34" charset="0"/>
                <a:cs typeface="Calibri" panose="020F0502020204030204" pitchFamily="34" charset="0"/>
              </a:rPr>
              <a:t>class</a:t>
            </a:r>
            <a:r>
              <a:rPr lang="en-IN" sz="1400" b="1" dirty="0">
                <a:solidFill>
                  <a:srgbClr val="000000"/>
                </a:solidFill>
                <a:latin typeface="Calibri" panose="020F0502020204030204" pitchFamily="34" charset="0"/>
                <a:cs typeface="Calibri" panose="020F0502020204030204" pitchFamily="34" charset="0"/>
              </a:rPr>
              <a:t> Patient {</a:t>
            </a:r>
          </a:p>
          <a:p>
            <a:r>
              <a:rPr lang="en-IN" sz="1400" b="1" dirty="0">
                <a:solidFill>
                  <a:srgbClr val="7F0055"/>
                </a:solidFill>
                <a:latin typeface="Calibri" panose="020F0502020204030204" pitchFamily="34" charset="0"/>
                <a:cs typeface="Calibri" panose="020F0502020204030204" pitchFamily="34" charset="0"/>
              </a:rPr>
              <a:t>private</a:t>
            </a:r>
            <a:r>
              <a:rPr lang="en-IN" sz="1400" b="1" dirty="0">
                <a:solidFill>
                  <a:srgbClr val="000000"/>
                </a:solidFill>
                <a:latin typeface="Calibri" panose="020F0502020204030204" pitchFamily="34" charset="0"/>
                <a:cs typeface="Calibri" panose="020F0502020204030204" pitchFamily="34" charset="0"/>
              </a:rPr>
              <a:t> </a:t>
            </a:r>
            <a:r>
              <a:rPr lang="en-IN" sz="1400" b="1" dirty="0">
                <a:solidFill>
                  <a:srgbClr val="7F0055"/>
                </a:solidFill>
                <a:latin typeface="Calibri" panose="020F0502020204030204" pitchFamily="34" charset="0"/>
                <a:cs typeface="Calibri" panose="020F0502020204030204" pitchFamily="34" charset="0"/>
              </a:rPr>
              <a:t>int</a:t>
            </a:r>
            <a:r>
              <a:rPr lang="en-IN" sz="1400" b="1" dirty="0">
                <a:solidFill>
                  <a:srgbClr val="000000"/>
                </a:solidFill>
                <a:latin typeface="Calibri" panose="020F0502020204030204" pitchFamily="34" charset="0"/>
                <a:cs typeface="Calibri" panose="020F0502020204030204" pitchFamily="34" charset="0"/>
              </a:rPr>
              <a:t> </a:t>
            </a:r>
            <a:r>
              <a:rPr lang="en-IN" sz="1400" b="1" dirty="0" err="1">
                <a:solidFill>
                  <a:srgbClr val="0000C0"/>
                </a:solidFill>
                <a:latin typeface="Calibri" panose="020F0502020204030204" pitchFamily="34" charset="0"/>
                <a:cs typeface="Calibri" panose="020F0502020204030204" pitchFamily="34" charset="0"/>
              </a:rPr>
              <a:t>patid</a:t>
            </a:r>
            <a:r>
              <a:rPr lang="en-IN" sz="1400" b="1" dirty="0">
                <a:solidFill>
                  <a:srgbClr val="000000"/>
                </a:solidFill>
                <a:latin typeface="Calibri" panose="020F0502020204030204" pitchFamily="34" charset="0"/>
                <a:cs typeface="Calibri" panose="020F0502020204030204" pitchFamily="34" charset="0"/>
              </a:rPr>
              <a:t>;</a:t>
            </a:r>
          </a:p>
          <a:p>
            <a:r>
              <a:rPr lang="en-IN" sz="1400" b="1" dirty="0">
                <a:solidFill>
                  <a:srgbClr val="7F0055"/>
                </a:solidFill>
                <a:latin typeface="Calibri" panose="020F0502020204030204" pitchFamily="34" charset="0"/>
                <a:cs typeface="Calibri" panose="020F0502020204030204" pitchFamily="34" charset="0"/>
              </a:rPr>
              <a:t>private</a:t>
            </a:r>
            <a:r>
              <a:rPr lang="en-IN" sz="1400" b="1" dirty="0">
                <a:solidFill>
                  <a:srgbClr val="000000"/>
                </a:solidFill>
                <a:latin typeface="Calibri" panose="020F0502020204030204" pitchFamily="34" charset="0"/>
                <a:cs typeface="Calibri" panose="020F0502020204030204" pitchFamily="34" charset="0"/>
              </a:rPr>
              <a:t> String </a:t>
            </a:r>
            <a:r>
              <a:rPr lang="en-IN" sz="1400" b="1" dirty="0" err="1">
                <a:solidFill>
                  <a:srgbClr val="0000C0"/>
                </a:solidFill>
                <a:latin typeface="Calibri" panose="020F0502020204030204" pitchFamily="34" charset="0"/>
                <a:cs typeface="Calibri" panose="020F0502020204030204" pitchFamily="34" charset="0"/>
              </a:rPr>
              <a:t>patname</a:t>
            </a:r>
            <a:r>
              <a:rPr lang="en-IN" sz="1400" b="1" dirty="0">
                <a:solidFill>
                  <a:srgbClr val="000000"/>
                </a:solidFill>
                <a:latin typeface="Calibri" panose="020F0502020204030204" pitchFamily="34" charset="0"/>
                <a:cs typeface="Calibri" panose="020F0502020204030204" pitchFamily="34" charset="0"/>
              </a:rPr>
              <a:t>;</a:t>
            </a:r>
          </a:p>
          <a:p>
            <a:r>
              <a:rPr lang="en-IN" sz="1400" b="1" dirty="0">
                <a:solidFill>
                  <a:srgbClr val="7F0055"/>
                </a:solidFill>
                <a:latin typeface="Calibri" panose="020F0502020204030204" pitchFamily="34" charset="0"/>
                <a:cs typeface="Calibri" panose="020F0502020204030204" pitchFamily="34" charset="0"/>
              </a:rPr>
              <a:t>private</a:t>
            </a:r>
            <a:r>
              <a:rPr lang="en-IN" sz="1400" b="1" dirty="0">
                <a:solidFill>
                  <a:srgbClr val="000000"/>
                </a:solidFill>
                <a:latin typeface="Calibri" panose="020F0502020204030204" pitchFamily="34" charset="0"/>
                <a:cs typeface="Calibri" panose="020F0502020204030204" pitchFamily="34" charset="0"/>
              </a:rPr>
              <a:t> Doctor </a:t>
            </a:r>
            <a:r>
              <a:rPr lang="en-IN" sz="1400" b="1" dirty="0" err="1">
                <a:solidFill>
                  <a:srgbClr val="0000C0"/>
                </a:solidFill>
                <a:latin typeface="Calibri" panose="020F0502020204030204" pitchFamily="34" charset="0"/>
                <a:cs typeface="Calibri" panose="020F0502020204030204" pitchFamily="34" charset="0"/>
              </a:rPr>
              <a:t>doctor</a:t>
            </a:r>
            <a:r>
              <a:rPr lang="en-IN" sz="1400" b="1" dirty="0">
                <a:solidFill>
                  <a:srgbClr val="000000"/>
                </a:solidFill>
                <a:latin typeface="Calibri" panose="020F0502020204030204" pitchFamily="34" charset="0"/>
                <a:cs typeface="Calibri" panose="020F0502020204030204" pitchFamily="34" charset="0"/>
              </a:rPr>
              <a:t>;</a:t>
            </a:r>
          </a:p>
          <a:p>
            <a:endParaRPr lang="en-IN" sz="1400" dirty="0">
              <a:latin typeface="Calibri" panose="020F0502020204030204" pitchFamily="34" charset="0"/>
              <a:cs typeface="Calibri" panose="020F0502020204030204" pitchFamily="34" charset="0"/>
            </a:endParaRPr>
          </a:p>
          <a:p>
            <a:r>
              <a:rPr lang="en-IN" sz="1400" b="1" dirty="0">
                <a:solidFill>
                  <a:srgbClr val="7F0055"/>
                </a:solidFill>
                <a:latin typeface="Calibri" panose="020F0502020204030204" pitchFamily="34" charset="0"/>
                <a:cs typeface="Calibri" panose="020F0502020204030204" pitchFamily="34" charset="0"/>
              </a:rPr>
              <a:t>public</a:t>
            </a:r>
            <a:r>
              <a:rPr lang="en-IN" sz="1400" b="1" dirty="0">
                <a:solidFill>
                  <a:srgbClr val="000000"/>
                </a:solidFill>
                <a:latin typeface="Calibri" panose="020F0502020204030204" pitchFamily="34" charset="0"/>
                <a:cs typeface="Calibri" panose="020F0502020204030204" pitchFamily="34" charset="0"/>
              </a:rPr>
              <a:t> String </a:t>
            </a:r>
            <a:r>
              <a:rPr lang="en-IN" sz="1400" b="1" dirty="0" err="1">
                <a:solidFill>
                  <a:srgbClr val="000000"/>
                </a:solidFill>
                <a:latin typeface="Calibri" panose="020F0502020204030204" pitchFamily="34" charset="0"/>
                <a:cs typeface="Calibri" panose="020F0502020204030204" pitchFamily="34" charset="0"/>
              </a:rPr>
              <a:t>getPatname</a:t>
            </a:r>
            <a:r>
              <a:rPr lang="en-IN" sz="1400" b="1" dirty="0">
                <a:solidFill>
                  <a:srgbClr val="000000"/>
                </a:solidFill>
                <a:latin typeface="Calibri" panose="020F0502020204030204" pitchFamily="34" charset="0"/>
                <a:cs typeface="Calibri" panose="020F0502020204030204" pitchFamily="34" charset="0"/>
              </a:rPr>
              <a:t>() {</a:t>
            </a:r>
          </a:p>
          <a:p>
            <a:r>
              <a:rPr lang="en-IN" sz="1400" b="1" dirty="0">
                <a:solidFill>
                  <a:srgbClr val="7F0055"/>
                </a:solidFill>
                <a:latin typeface="Calibri" panose="020F0502020204030204" pitchFamily="34" charset="0"/>
                <a:cs typeface="Calibri" panose="020F0502020204030204" pitchFamily="34" charset="0"/>
              </a:rPr>
              <a:t>return</a:t>
            </a:r>
            <a:r>
              <a:rPr lang="en-IN" sz="1400" b="1" dirty="0">
                <a:solidFill>
                  <a:srgbClr val="000000"/>
                </a:solidFill>
                <a:latin typeface="Calibri" panose="020F0502020204030204" pitchFamily="34" charset="0"/>
                <a:cs typeface="Calibri" panose="020F0502020204030204" pitchFamily="34" charset="0"/>
              </a:rPr>
              <a:t> </a:t>
            </a:r>
            <a:r>
              <a:rPr lang="en-IN" sz="1400" b="1" dirty="0" err="1">
                <a:solidFill>
                  <a:srgbClr val="0000C0"/>
                </a:solidFill>
                <a:latin typeface="Calibri" panose="020F0502020204030204" pitchFamily="34" charset="0"/>
                <a:cs typeface="Calibri" panose="020F0502020204030204" pitchFamily="34" charset="0"/>
              </a:rPr>
              <a:t>patname</a:t>
            </a:r>
            <a:r>
              <a:rPr lang="en-IN" sz="1400" b="1" dirty="0">
                <a:solidFill>
                  <a:srgbClr val="000000"/>
                </a:solidFill>
                <a:latin typeface="Calibri" panose="020F0502020204030204" pitchFamily="34" charset="0"/>
                <a:cs typeface="Calibri" panose="020F0502020204030204" pitchFamily="34" charset="0"/>
              </a:rPr>
              <a:t>;</a:t>
            </a:r>
          </a:p>
          <a:p>
            <a:r>
              <a:rPr lang="en-IN" sz="1400" dirty="0">
                <a:solidFill>
                  <a:srgbClr val="000000"/>
                </a:solidFill>
                <a:latin typeface="Calibri" panose="020F0502020204030204" pitchFamily="34" charset="0"/>
                <a:cs typeface="Calibri" panose="020F0502020204030204" pitchFamily="34" charset="0"/>
              </a:rPr>
              <a:t>}</a:t>
            </a:r>
          </a:p>
          <a:p>
            <a:r>
              <a:rPr lang="en-IN" sz="1400" b="1" dirty="0">
                <a:solidFill>
                  <a:srgbClr val="7F0055"/>
                </a:solidFill>
                <a:latin typeface="Calibri" panose="020F0502020204030204" pitchFamily="34" charset="0"/>
                <a:cs typeface="Calibri" panose="020F0502020204030204" pitchFamily="34" charset="0"/>
              </a:rPr>
              <a:t>public</a:t>
            </a:r>
            <a:r>
              <a:rPr lang="en-IN" sz="1400" b="1" dirty="0">
                <a:solidFill>
                  <a:srgbClr val="000000"/>
                </a:solidFill>
                <a:latin typeface="Calibri" panose="020F0502020204030204" pitchFamily="34" charset="0"/>
                <a:cs typeface="Calibri" panose="020F0502020204030204" pitchFamily="34" charset="0"/>
              </a:rPr>
              <a:t> </a:t>
            </a:r>
            <a:r>
              <a:rPr lang="en-IN" sz="1400" b="1" dirty="0">
                <a:solidFill>
                  <a:srgbClr val="7F0055"/>
                </a:solidFill>
                <a:latin typeface="Calibri" panose="020F0502020204030204" pitchFamily="34" charset="0"/>
                <a:cs typeface="Calibri" panose="020F0502020204030204" pitchFamily="34" charset="0"/>
              </a:rPr>
              <a:t>void</a:t>
            </a:r>
            <a:r>
              <a:rPr lang="en-IN" sz="1400" b="1" dirty="0">
                <a:solidFill>
                  <a:srgbClr val="000000"/>
                </a:solidFill>
                <a:latin typeface="Calibri" panose="020F0502020204030204" pitchFamily="34" charset="0"/>
                <a:cs typeface="Calibri" panose="020F0502020204030204" pitchFamily="34" charset="0"/>
              </a:rPr>
              <a:t> </a:t>
            </a:r>
            <a:r>
              <a:rPr lang="en-IN" sz="1400" b="1" dirty="0" err="1">
                <a:solidFill>
                  <a:srgbClr val="000000"/>
                </a:solidFill>
                <a:latin typeface="Calibri" panose="020F0502020204030204" pitchFamily="34" charset="0"/>
                <a:cs typeface="Calibri" panose="020F0502020204030204" pitchFamily="34" charset="0"/>
              </a:rPr>
              <a:t>setPatname</a:t>
            </a:r>
            <a:r>
              <a:rPr lang="en-IN" sz="1400" b="1" dirty="0">
                <a:solidFill>
                  <a:srgbClr val="000000"/>
                </a:solidFill>
                <a:latin typeface="Calibri" panose="020F0502020204030204" pitchFamily="34" charset="0"/>
                <a:cs typeface="Calibri" panose="020F0502020204030204" pitchFamily="34" charset="0"/>
              </a:rPr>
              <a:t>(String </a:t>
            </a:r>
            <a:r>
              <a:rPr lang="en-IN" sz="1400" b="1" dirty="0" err="1">
                <a:solidFill>
                  <a:srgbClr val="6A3E3E"/>
                </a:solidFill>
                <a:latin typeface="Calibri" panose="020F0502020204030204" pitchFamily="34" charset="0"/>
                <a:cs typeface="Calibri" panose="020F0502020204030204" pitchFamily="34" charset="0"/>
              </a:rPr>
              <a:t>patname</a:t>
            </a:r>
            <a:r>
              <a:rPr lang="en-IN" sz="1400" b="1" dirty="0">
                <a:solidFill>
                  <a:srgbClr val="000000"/>
                </a:solidFill>
                <a:latin typeface="Calibri" panose="020F0502020204030204" pitchFamily="34" charset="0"/>
                <a:cs typeface="Calibri" panose="020F0502020204030204" pitchFamily="34" charset="0"/>
              </a:rPr>
              <a:t>) {</a:t>
            </a:r>
          </a:p>
          <a:p>
            <a:r>
              <a:rPr lang="en-IN" sz="1400" b="1" dirty="0" err="1">
                <a:solidFill>
                  <a:srgbClr val="7F0055"/>
                </a:solidFill>
                <a:latin typeface="Calibri" panose="020F0502020204030204" pitchFamily="34" charset="0"/>
                <a:cs typeface="Calibri" panose="020F0502020204030204" pitchFamily="34" charset="0"/>
              </a:rPr>
              <a:t>this</a:t>
            </a:r>
            <a:r>
              <a:rPr lang="en-IN" sz="1400" b="1" dirty="0" err="1">
                <a:solidFill>
                  <a:srgbClr val="000000"/>
                </a:solidFill>
                <a:latin typeface="Calibri" panose="020F0502020204030204" pitchFamily="34" charset="0"/>
                <a:cs typeface="Calibri" panose="020F0502020204030204" pitchFamily="34" charset="0"/>
              </a:rPr>
              <a:t>.</a:t>
            </a:r>
            <a:r>
              <a:rPr lang="en-IN" sz="1400" b="1" dirty="0" err="1">
                <a:solidFill>
                  <a:srgbClr val="0000C0"/>
                </a:solidFill>
                <a:latin typeface="Calibri" panose="020F0502020204030204" pitchFamily="34" charset="0"/>
                <a:cs typeface="Calibri" panose="020F0502020204030204" pitchFamily="34" charset="0"/>
              </a:rPr>
              <a:t>patname</a:t>
            </a:r>
            <a:r>
              <a:rPr lang="en-IN" sz="1400" b="1" dirty="0">
                <a:solidFill>
                  <a:srgbClr val="000000"/>
                </a:solidFill>
                <a:latin typeface="Calibri" panose="020F0502020204030204" pitchFamily="34" charset="0"/>
                <a:cs typeface="Calibri" panose="020F0502020204030204" pitchFamily="34" charset="0"/>
              </a:rPr>
              <a:t> = </a:t>
            </a:r>
            <a:r>
              <a:rPr lang="en-IN" sz="1400" b="1" dirty="0" err="1">
                <a:solidFill>
                  <a:srgbClr val="6A3E3E"/>
                </a:solidFill>
                <a:latin typeface="Calibri" panose="020F0502020204030204" pitchFamily="34" charset="0"/>
                <a:cs typeface="Calibri" panose="020F0502020204030204" pitchFamily="34" charset="0"/>
              </a:rPr>
              <a:t>patname</a:t>
            </a:r>
            <a:r>
              <a:rPr lang="en-IN" sz="1400" b="1" dirty="0">
                <a:solidFill>
                  <a:srgbClr val="000000"/>
                </a:solidFill>
                <a:latin typeface="Calibri" panose="020F0502020204030204" pitchFamily="34" charset="0"/>
                <a:cs typeface="Calibri" panose="020F0502020204030204" pitchFamily="34" charset="0"/>
              </a:rPr>
              <a:t>;</a:t>
            </a:r>
          </a:p>
          <a:p>
            <a:r>
              <a:rPr lang="en-IN" sz="1400" dirty="0">
                <a:solidFill>
                  <a:srgbClr val="000000"/>
                </a:solidFill>
                <a:latin typeface="Calibri" panose="020F0502020204030204" pitchFamily="34" charset="0"/>
                <a:cs typeface="Calibri" panose="020F0502020204030204" pitchFamily="34" charset="0"/>
              </a:rPr>
              <a:t>}</a:t>
            </a:r>
          </a:p>
          <a:p>
            <a:r>
              <a:rPr lang="en-IN" sz="1400" b="1" dirty="0">
                <a:solidFill>
                  <a:srgbClr val="7F0055"/>
                </a:solidFill>
                <a:latin typeface="Calibri" panose="020F0502020204030204" pitchFamily="34" charset="0"/>
                <a:cs typeface="Calibri" panose="020F0502020204030204" pitchFamily="34" charset="0"/>
              </a:rPr>
              <a:t>public</a:t>
            </a:r>
            <a:r>
              <a:rPr lang="en-IN" sz="1400" b="1" dirty="0">
                <a:solidFill>
                  <a:srgbClr val="000000"/>
                </a:solidFill>
                <a:latin typeface="Calibri" panose="020F0502020204030204" pitchFamily="34" charset="0"/>
                <a:cs typeface="Calibri" panose="020F0502020204030204" pitchFamily="34" charset="0"/>
              </a:rPr>
              <a:t> </a:t>
            </a:r>
            <a:r>
              <a:rPr lang="en-IN" sz="1400" b="1" dirty="0">
                <a:solidFill>
                  <a:srgbClr val="7F0055"/>
                </a:solidFill>
                <a:latin typeface="Calibri" panose="020F0502020204030204" pitchFamily="34" charset="0"/>
                <a:cs typeface="Calibri" panose="020F0502020204030204" pitchFamily="34" charset="0"/>
              </a:rPr>
              <a:t>int</a:t>
            </a:r>
            <a:r>
              <a:rPr lang="en-IN" sz="1400" b="1" dirty="0">
                <a:solidFill>
                  <a:srgbClr val="000000"/>
                </a:solidFill>
                <a:latin typeface="Calibri" panose="020F0502020204030204" pitchFamily="34" charset="0"/>
                <a:cs typeface="Calibri" panose="020F0502020204030204" pitchFamily="34" charset="0"/>
              </a:rPr>
              <a:t> </a:t>
            </a:r>
            <a:r>
              <a:rPr lang="en-IN" sz="1400" b="1" dirty="0" err="1">
                <a:solidFill>
                  <a:srgbClr val="000000"/>
                </a:solidFill>
                <a:latin typeface="Calibri" panose="020F0502020204030204" pitchFamily="34" charset="0"/>
                <a:cs typeface="Calibri" panose="020F0502020204030204" pitchFamily="34" charset="0"/>
              </a:rPr>
              <a:t>getPatid</a:t>
            </a:r>
            <a:r>
              <a:rPr lang="en-IN" sz="1400" b="1" dirty="0">
                <a:solidFill>
                  <a:srgbClr val="000000"/>
                </a:solidFill>
                <a:latin typeface="Calibri" panose="020F0502020204030204" pitchFamily="34" charset="0"/>
                <a:cs typeface="Calibri" panose="020F0502020204030204" pitchFamily="34" charset="0"/>
              </a:rPr>
              <a:t>() {</a:t>
            </a:r>
          </a:p>
          <a:p>
            <a:r>
              <a:rPr lang="en-IN" sz="1400" b="1" dirty="0">
                <a:solidFill>
                  <a:srgbClr val="7F0055"/>
                </a:solidFill>
                <a:latin typeface="Calibri" panose="020F0502020204030204" pitchFamily="34" charset="0"/>
                <a:cs typeface="Calibri" panose="020F0502020204030204" pitchFamily="34" charset="0"/>
              </a:rPr>
              <a:t>return</a:t>
            </a:r>
            <a:r>
              <a:rPr lang="en-IN" sz="1400" b="1" dirty="0">
                <a:solidFill>
                  <a:srgbClr val="000000"/>
                </a:solidFill>
                <a:latin typeface="Calibri" panose="020F0502020204030204" pitchFamily="34" charset="0"/>
                <a:cs typeface="Calibri" panose="020F0502020204030204" pitchFamily="34" charset="0"/>
              </a:rPr>
              <a:t> </a:t>
            </a:r>
            <a:r>
              <a:rPr lang="en-IN" sz="1400" b="1" dirty="0" err="1">
                <a:solidFill>
                  <a:srgbClr val="0000C0"/>
                </a:solidFill>
                <a:latin typeface="Calibri" panose="020F0502020204030204" pitchFamily="34" charset="0"/>
                <a:cs typeface="Calibri" panose="020F0502020204030204" pitchFamily="34" charset="0"/>
              </a:rPr>
              <a:t>patid</a:t>
            </a:r>
            <a:r>
              <a:rPr lang="en-IN" sz="1400" b="1" dirty="0">
                <a:solidFill>
                  <a:srgbClr val="000000"/>
                </a:solidFill>
                <a:latin typeface="Calibri" panose="020F0502020204030204" pitchFamily="34" charset="0"/>
                <a:cs typeface="Calibri" panose="020F0502020204030204" pitchFamily="34" charset="0"/>
              </a:rPr>
              <a:t>;</a:t>
            </a:r>
          </a:p>
          <a:p>
            <a:r>
              <a:rPr lang="en-IN" sz="1400" dirty="0">
                <a:solidFill>
                  <a:srgbClr val="000000"/>
                </a:solidFill>
                <a:latin typeface="Calibri" panose="020F0502020204030204" pitchFamily="34" charset="0"/>
                <a:cs typeface="Calibri" panose="020F0502020204030204" pitchFamily="34" charset="0"/>
              </a:rPr>
              <a:t>}</a:t>
            </a:r>
          </a:p>
          <a:p>
            <a:r>
              <a:rPr lang="sv-SE" sz="1400" b="1" dirty="0">
                <a:solidFill>
                  <a:srgbClr val="7F0055"/>
                </a:solidFill>
                <a:latin typeface="Calibri" panose="020F0502020204030204" pitchFamily="34" charset="0"/>
                <a:cs typeface="Calibri" panose="020F0502020204030204" pitchFamily="34" charset="0"/>
              </a:rPr>
              <a:t>public</a:t>
            </a:r>
            <a:r>
              <a:rPr lang="sv-SE" sz="1400" b="1" dirty="0">
                <a:solidFill>
                  <a:srgbClr val="000000"/>
                </a:solidFill>
                <a:latin typeface="Calibri" panose="020F0502020204030204" pitchFamily="34" charset="0"/>
                <a:cs typeface="Calibri" panose="020F0502020204030204" pitchFamily="34" charset="0"/>
              </a:rPr>
              <a:t> </a:t>
            </a:r>
            <a:r>
              <a:rPr lang="sv-SE" sz="1400" b="1" dirty="0">
                <a:solidFill>
                  <a:srgbClr val="7F0055"/>
                </a:solidFill>
                <a:latin typeface="Calibri" panose="020F0502020204030204" pitchFamily="34" charset="0"/>
                <a:cs typeface="Calibri" panose="020F0502020204030204" pitchFamily="34" charset="0"/>
              </a:rPr>
              <a:t>void</a:t>
            </a:r>
            <a:r>
              <a:rPr lang="sv-SE" sz="1400" b="1" dirty="0">
                <a:solidFill>
                  <a:srgbClr val="000000"/>
                </a:solidFill>
                <a:latin typeface="Calibri" panose="020F0502020204030204" pitchFamily="34" charset="0"/>
                <a:cs typeface="Calibri" panose="020F0502020204030204" pitchFamily="34" charset="0"/>
              </a:rPr>
              <a:t> setPatid(</a:t>
            </a:r>
            <a:r>
              <a:rPr lang="sv-SE" sz="1400" b="1" dirty="0">
                <a:solidFill>
                  <a:srgbClr val="7F0055"/>
                </a:solidFill>
                <a:latin typeface="Calibri" panose="020F0502020204030204" pitchFamily="34" charset="0"/>
                <a:cs typeface="Calibri" panose="020F0502020204030204" pitchFamily="34" charset="0"/>
              </a:rPr>
              <a:t>int</a:t>
            </a:r>
            <a:r>
              <a:rPr lang="sv-SE" sz="1400" b="1" dirty="0">
                <a:solidFill>
                  <a:srgbClr val="000000"/>
                </a:solidFill>
                <a:latin typeface="Calibri" panose="020F0502020204030204" pitchFamily="34" charset="0"/>
                <a:cs typeface="Calibri" panose="020F0502020204030204" pitchFamily="34" charset="0"/>
              </a:rPr>
              <a:t> </a:t>
            </a:r>
            <a:r>
              <a:rPr lang="sv-SE" sz="1400" b="1" dirty="0">
                <a:solidFill>
                  <a:srgbClr val="6A3E3E"/>
                </a:solidFill>
                <a:latin typeface="Calibri" panose="020F0502020204030204" pitchFamily="34" charset="0"/>
                <a:cs typeface="Calibri" panose="020F0502020204030204" pitchFamily="34" charset="0"/>
              </a:rPr>
              <a:t>patid</a:t>
            </a:r>
            <a:r>
              <a:rPr lang="sv-SE" sz="1400" b="1" dirty="0">
                <a:solidFill>
                  <a:srgbClr val="000000"/>
                </a:solidFill>
                <a:latin typeface="Calibri" panose="020F0502020204030204" pitchFamily="34" charset="0"/>
                <a:cs typeface="Calibri" panose="020F0502020204030204" pitchFamily="34" charset="0"/>
              </a:rPr>
              <a:t>) {</a:t>
            </a:r>
          </a:p>
          <a:p>
            <a:r>
              <a:rPr lang="en-IN" sz="1400" b="1" dirty="0" err="1">
                <a:solidFill>
                  <a:srgbClr val="7F0055"/>
                </a:solidFill>
                <a:latin typeface="Calibri" panose="020F0502020204030204" pitchFamily="34" charset="0"/>
                <a:cs typeface="Calibri" panose="020F0502020204030204" pitchFamily="34" charset="0"/>
              </a:rPr>
              <a:t>this</a:t>
            </a:r>
            <a:r>
              <a:rPr lang="en-IN" sz="1400" b="1" dirty="0" err="1">
                <a:solidFill>
                  <a:srgbClr val="000000"/>
                </a:solidFill>
                <a:latin typeface="Calibri" panose="020F0502020204030204" pitchFamily="34" charset="0"/>
                <a:cs typeface="Calibri" panose="020F0502020204030204" pitchFamily="34" charset="0"/>
              </a:rPr>
              <a:t>.</a:t>
            </a:r>
            <a:r>
              <a:rPr lang="en-IN" sz="1400" b="1" dirty="0" err="1">
                <a:solidFill>
                  <a:srgbClr val="0000C0"/>
                </a:solidFill>
                <a:latin typeface="Calibri" panose="020F0502020204030204" pitchFamily="34" charset="0"/>
                <a:cs typeface="Calibri" panose="020F0502020204030204" pitchFamily="34" charset="0"/>
              </a:rPr>
              <a:t>patid</a:t>
            </a:r>
            <a:r>
              <a:rPr lang="en-IN" sz="1400" b="1" dirty="0">
                <a:solidFill>
                  <a:srgbClr val="000000"/>
                </a:solidFill>
                <a:latin typeface="Calibri" panose="020F0502020204030204" pitchFamily="34" charset="0"/>
                <a:cs typeface="Calibri" panose="020F0502020204030204" pitchFamily="34" charset="0"/>
              </a:rPr>
              <a:t> = </a:t>
            </a:r>
            <a:r>
              <a:rPr lang="en-IN" sz="1400" b="1" dirty="0" err="1">
                <a:solidFill>
                  <a:srgbClr val="6A3E3E"/>
                </a:solidFill>
                <a:latin typeface="Calibri" panose="020F0502020204030204" pitchFamily="34" charset="0"/>
                <a:cs typeface="Calibri" panose="020F0502020204030204" pitchFamily="34" charset="0"/>
              </a:rPr>
              <a:t>patid</a:t>
            </a:r>
            <a:r>
              <a:rPr lang="en-IN" sz="1400" b="1" dirty="0">
                <a:solidFill>
                  <a:srgbClr val="000000"/>
                </a:solidFill>
                <a:latin typeface="Calibri" panose="020F0502020204030204" pitchFamily="34" charset="0"/>
                <a:cs typeface="Calibri" panose="020F0502020204030204" pitchFamily="34" charset="0"/>
              </a:rPr>
              <a:t>;</a:t>
            </a:r>
          </a:p>
          <a:p>
            <a:r>
              <a:rPr lang="en-IN" sz="1400" dirty="0">
                <a:solidFill>
                  <a:srgbClr val="000000"/>
                </a:solidFill>
                <a:latin typeface="Calibri" panose="020F0502020204030204" pitchFamily="34" charset="0"/>
                <a:cs typeface="Calibri" panose="020F0502020204030204" pitchFamily="34" charset="0"/>
              </a:rPr>
              <a:t>}</a:t>
            </a:r>
          </a:p>
          <a:p>
            <a:r>
              <a:rPr lang="en-IN" sz="1400" b="1" dirty="0">
                <a:solidFill>
                  <a:srgbClr val="7F0055"/>
                </a:solidFill>
                <a:latin typeface="Calibri" panose="020F0502020204030204" pitchFamily="34" charset="0"/>
                <a:cs typeface="Calibri" panose="020F0502020204030204" pitchFamily="34" charset="0"/>
              </a:rPr>
              <a:t>public</a:t>
            </a:r>
            <a:r>
              <a:rPr lang="en-IN" sz="1400" b="1" dirty="0">
                <a:solidFill>
                  <a:srgbClr val="000000"/>
                </a:solidFill>
                <a:latin typeface="Calibri" panose="020F0502020204030204" pitchFamily="34" charset="0"/>
                <a:cs typeface="Calibri" panose="020F0502020204030204" pitchFamily="34" charset="0"/>
              </a:rPr>
              <a:t> Doctor </a:t>
            </a:r>
            <a:r>
              <a:rPr lang="en-IN" sz="1400" b="1" dirty="0" err="1">
                <a:solidFill>
                  <a:srgbClr val="000000"/>
                </a:solidFill>
                <a:latin typeface="Calibri" panose="020F0502020204030204" pitchFamily="34" charset="0"/>
                <a:cs typeface="Calibri" panose="020F0502020204030204" pitchFamily="34" charset="0"/>
              </a:rPr>
              <a:t>getDoctor</a:t>
            </a:r>
            <a:r>
              <a:rPr lang="en-IN" sz="1400" b="1" dirty="0">
                <a:solidFill>
                  <a:srgbClr val="000000"/>
                </a:solidFill>
                <a:latin typeface="Calibri" panose="020F0502020204030204" pitchFamily="34" charset="0"/>
                <a:cs typeface="Calibri" panose="020F0502020204030204" pitchFamily="34" charset="0"/>
              </a:rPr>
              <a:t>() {</a:t>
            </a:r>
          </a:p>
          <a:p>
            <a:r>
              <a:rPr lang="en-IN" sz="1400" b="1" dirty="0">
                <a:solidFill>
                  <a:srgbClr val="7F0055"/>
                </a:solidFill>
                <a:latin typeface="Calibri" panose="020F0502020204030204" pitchFamily="34" charset="0"/>
                <a:cs typeface="Calibri" panose="020F0502020204030204" pitchFamily="34" charset="0"/>
              </a:rPr>
              <a:t>return</a:t>
            </a:r>
            <a:r>
              <a:rPr lang="en-IN" sz="1400" b="1" dirty="0">
                <a:solidFill>
                  <a:srgbClr val="000000"/>
                </a:solidFill>
                <a:latin typeface="Calibri" panose="020F0502020204030204" pitchFamily="34" charset="0"/>
                <a:cs typeface="Calibri" panose="020F0502020204030204" pitchFamily="34" charset="0"/>
              </a:rPr>
              <a:t> </a:t>
            </a:r>
            <a:r>
              <a:rPr lang="en-IN" sz="1400" b="1" dirty="0">
                <a:solidFill>
                  <a:srgbClr val="0000C0"/>
                </a:solidFill>
                <a:latin typeface="Calibri" panose="020F0502020204030204" pitchFamily="34" charset="0"/>
                <a:cs typeface="Calibri" panose="020F0502020204030204" pitchFamily="34" charset="0"/>
              </a:rPr>
              <a:t>doctor</a:t>
            </a:r>
            <a:r>
              <a:rPr lang="en-IN" sz="1400" b="1" dirty="0">
                <a:solidFill>
                  <a:srgbClr val="000000"/>
                </a:solidFill>
                <a:latin typeface="Calibri" panose="020F0502020204030204" pitchFamily="34" charset="0"/>
                <a:cs typeface="Calibri" panose="020F0502020204030204" pitchFamily="34" charset="0"/>
              </a:rPr>
              <a:t>;</a:t>
            </a:r>
          </a:p>
          <a:p>
            <a:r>
              <a:rPr lang="en-IN" sz="1400" dirty="0">
                <a:solidFill>
                  <a:srgbClr val="000000"/>
                </a:solidFill>
                <a:latin typeface="Calibri" panose="020F0502020204030204" pitchFamily="34" charset="0"/>
                <a:cs typeface="Calibri" panose="020F0502020204030204" pitchFamily="34" charset="0"/>
              </a:rPr>
              <a:t>}</a:t>
            </a:r>
          </a:p>
          <a:p>
            <a:r>
              <a:rPr lang="en-IN" sz="1400" b="1" dirty="0">
                <a:solidFill>
                  <a:srgbClr val="7F0055"/>
                </a:solidFill>
                <a:latin typeface="Calibri" panose="020F0502020204030204" pitchFamily="34" charset="0"/>
                <a:cs typeface="Calibri" panose="020F0502020204030204" pitchFamily="34" charset="0"/>
              </a:rPr>
              <a:t>public</a:t>
            </a:r>
            <a:r>
              <a:rPr lang="en-IN" sz="1400" b="1" dirty="0">
                <a:solidFill>
                  <a:srgbClr val="000000"/>
                </a:solidFill>
                <a:latin typeface="Calibri" panose="020F0502020204030204" pitchFamily="34" charset="0"/>
                <a:cs typeface="Calibri" panose="020F0502020204030204" pitchFamily="34" charset="0"/>
              </a:rPr>
              <a:t> </a:t>
            </a:r>
            <a:r>
              <a:rPr lang="en-IN" sz="1400" b="1" dirty="0">
                <a:solidFill>
                  <a:srgbClr val="7F0055"/>
                </a:solidFill>
                <a:latin typeface="Calibri" panose="020F0502020204030204" pitchFamily="34" charset="0"/>
                <a:cs typeface="Calibri" panose="020F0502020204030204" pitchFamily="34" charset="0"/>
              </a:rPr>
              <a:t>void</a:t>
            </a:r>
            <a:r>
              <a:rPr lang="en-IN" sz="1400" b="1" dirty="0">
                <a:solidFill>
                  <a:srgbClr val="000000"/>
                </a:solidFill>
                <a:latin typeface="Calibri" panose="020F0502020204030204" pitchFamily="34" charset="0"/>
                <a:cs typeface="Calibri" panose="020F0502020204030204" pitchFamily="34" charset="0"/>
              </a:rPr>
              <a:t> </a:t>
            </a:r>
            <a:r>
              <a:rPr lang="en-IN" sz="1400" b="1" dirty="0" err="1">
                <a:solidFill>
                  <a:srgbClr val="000000"/>
                </a:solidFill>
                <a:latin typeface="Calibri" panose="020F0502020204030204" pitchFamily="34" charset="0"/>
                <a:cs typeface="Calibri" panose="020F0502020204030204" pitchFamily="34" charset="0"/>
              </a:rPr>
              <a:t>setDoctor</a:t>
            </a:r>
            <a:r>
              <a:rPr lang="en-IN" sz="1400" b="1" dirty="0">
                <a:solidFill>
                  <a:srgbClr val="000000"/>
                </a:solidFill>
                <a:latin typeface="Calibri" panose="020F0502020204030204" pitchFamily="34" charset="0"/>
                <a:cs typeface="Calibri" panose="020F0502020204030204" pitchFamily="34" charset="0"/>
              </a:rPr>
              <a:t>(Doctor </a:t>
            </a:r>
            <a:r>
              <a:rPr lang="en-IN" sz="1400" b="1" dirty="0">
                <a:solidFill>
                  <a:srgbClr val="6A3E3E"/>
                </a:solidFill>
                <a:latin typeface="Calibri" panose="020F0502020204030204" pitchFamily="34" charset="0"/>
                <a:cs typeface="Calibri" panose="020F0502020204030204" pitchFamily="34" charset="0"/>
              </a:rPr>
              <a:t>doctor</a:t>
            </a:r>
            <a:r>
              <a:rPr lang="en-IN" sz="1400" b="1" dirty="0">
                <a:solidFill>
                  <a:srgbClr val="000000"/>
                </a:solidFill>
                <a:latin typeface="Calibri" panose="020F0502020204030204" pitchFamily="34" charset="0"/>
                <a:cs typeface="Calibri" panose="020F0502020204030204" pitchFamily="34" charset="0"/>
              </a:rPr>
              <a:t>) {</a:t>
            </a:r>
          </a:p>
          <a:p>
            <a:r>
              <a:rPr lang="en-IN" sz="1400" b="1" dirty="0" err="1">
                <a:solidFill>
                  <a:srgbClr val="7F0055"/>
                </a:solidFill>
                <a:latin typeface="Calibri" panose="020F0502020204030204" pitchFamily="34" charset="0"/>
                <a:cs typeface="Calibri" panose="020F0502020204030204" pitchFamily="34" charset="0"/>
              </a:rPr>
              <a:t>this</a:t>
            </a:r>
            <a:r>
              <a:rPr lang="en-IN" sz="1400" b="1" dirty="0" err="1">
                <a:solidFill>
                  <a:srgbClr val="000000"/>
                </a:solidFill>
                <a:latin typeface="Calibri" panose="020F0502020204030204" pitchFamily="34" charset="0"/>
                <a:cs typeface="Calibri" panose="020F0502020204030204" pitchFamily="34" charset="0"/>
              </a:rPr>
              <a:t>.</a:t>
            </a:r>
            <a:r>
              <a:rPr lang="en-IN" sz="1400" b="1" dirty="0" err="1">
                <a:solidFill>
                  <a:srgbClr val="0000C0"/>
                </a:solidFill>
                <a:latin typeface="Calibri" panose="020F0502020204030204" pitchFamily="34" charset="0"/>
                <a:cs typeface="Calibri" panose="020F0502020204030204" pitchFamily="34" charset="0"/>
              </a:rPr>
              <a:t>doctor</a:t>
            </a:r>
            <a:r>
              <a:rPr lang="en-IN" sz="1400" b="1" dirty="0">
                <a:solidFill>
                  <a:srgbClr val="000000"/>
                </a:solidFill>
                <a:latin typeface="Calibri" panose="020F0502020204030204" pitchFamily="34" charset="0"/>
                <a:cs typeface="Calibri" panose="020F0502020204030204" pitchFamily="34" charset="0"/>
              </a:rPr>
              <a:t> = </a:t>
            </a:r>
            <a:r>
              <a:rPr lang="en-IN" sz="1400" b="1" dirty="0">
                <a:solidFill>
                  <a:srgbClr val="6A3E3E"/>
                </a:solidFill>
                <a:latin typeface="Calibri" panose="020F0502020204030204" pitchFamily="34" charset="0"/>
                <a:cs typeface="Calibri" panose="020F0502020204030204" pitchFamily="34" charset="0"/>
              </a:rPr>
              <a:t>doctor</a:t>
            </a:r>
            <a:r>
              <a:rPr lang="en-IN" sz="1400" b="1" dirty="0">
                <a:solidFill>
                  <a:srgbClr val="000000"/>
                </a:solidFill>
                <a:latin typeface="Calibri" panose="020F0502020204030204" pitchFamily="34" charset="0"/>
                <a:cs typeface="Calibri" panose="020F0502020204030204" pitchFamily="34" charset="0"/>
              </a:rPr>
              <a:t>;</a:t>
            </a:r>
          </a:p>
          <a:p>
            <a:r>
              <a:rPr lang="en-IN" sz="1400" dirty="0">
                <a:solidFill>
                  <a:srgbClr val="000000"/>
                </a:solidFill>
                <a:latin typeface="Calibri" panose="020F0502020204030204" pitchFamily="34" charset="0"/>
                <a:cs typeface="Calibri" panose="020F0502020204030204" pitchFamily="34" charset="0"/>
              </a:rPr>
              <a:t>}}</a:t>
            </a:r>
          </a:p>
        </p:txBody>
      </p:sp>
    </p:spTree>
    <p:extLst>
      <p:ext uri="{BB962C8B-B14F-4D97-AF65-F5344CB8AC3E}">
        <p14:creationId xmlns:p14="http://schemas.microsoft.com/office/powerpoint/2010/main" val="107021376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1676400" y="76200"/>
            <a:ext cx="7620000" cy="8382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3200" b="1" kern="1200">
                <a:solidFill>
                  <a:schemeClr val="bg1"/>
                </a:solidFill>
                <a:latin typeface="+mn-lt"/>
                <a:ea typeface="+mj-ea"/>
                <a:cs typeface="+mj-cs"/>
              </a:defRPr>
            </a:lvl1pPr>
          </a:lstStyle>
          <a:p>
            <a:endParaRPr lang="en-US" sz="2400" dirty="0"/>
          </a:p>
        </p:txBody>
      </p:sp>
      <p:sp>
        <p:nvSpPr>
          <p:cNvPr id="10" name="Title 9"/>
          <p:cNvSpPr>
            <a:spLocks noGrp="1"/>
          </p:cNvSpPr>
          <p:nvPr>
            <p:ph type="title"/>
          </p:nvPr>
        </p:nvSpPr>
        <p:spPr/>
        <p:txBody>
          <a:bodyPr>
            <a:noAutofit/>
          </a:bodyPr>
          <a:lstStyle/>
          <a:p>
            <a:r>
              <a:rPr lang="en-US" sz="1800" dirty="0"/>
              <a:t>One to Many and many to one Mapping</a:t>
            </a:r>
            <a:br>
              <a:rPr lang="en-US" sz="1800" b="0" dirty="0"/>
            </a:br>
            <a:r>
              <a:rPr lang="en-IN" sz="1800" dirty="0"/>
              <a:t> Example Duration 15 min</a:t>
            </a:r>
          </a:p>
        </p:txBody>
      </p:sp>
      <p:sp>
        <p:nvSpPr>
          <p:cNvPr id="4" name="Rectangle 3">
            <a:extLst>
              <a:ext uri="{FF2B5EF4-FFF2-40B4-BE49-F238E27FC236}">
                <a16:creationId xmlns:a16="http://schemas.microsoft.com/office/drawing/2014/main" id="{FCADCC2E-BF08-4ECB-97E6-8C91857994C8}"/>
              </a:ext>
            </a:extLst>
          </p:cNvPr>
          <p:cNvSpPr/>
          <p:nvPr/>
        </p:nvSpPr>
        <p:spPr>
          <a:xfrm>
            <a:off x="457200" y="924951"/>
            <a:ext cx="3581400" cy="5339923"/>
          </a:xfrm>
          <a:prstGeom prst="rect">
            <a:avLst/>
          </a:prstGeom>
        </p:spPr>
        <p:txBody>
          <a:bodyPr wrap="square">
            <a:spAutoFit/>
          </a:bodyPr>
          <a:lstStyle/>
          <a:p>
            <a:r>
              <a:rPr lang="en-IN" sz="1100" dirty="0"/>
              <a:t>package str;</a:t>
            </a:r>
          </a:p>
          <a:p>
            <a:endParaRPr lang="en-IN" sz="1100" dirty="0"/>
          </a:p>
          <a:p>
            <a:r>
              <a:rPr lang="en-IN" sz="1100" dirty="0"/>
              <a:t>import </a:t>
            </a:r>
            <a:r>
              <a:rPr lang="en-IN" sz="1100" dirty="0" err="1"/>
              <a:t>java.util.HashSet</a:t>
            </a:r>
            <a:r>
              <a:rPr lang="en-IN" sz="1100" dirty="0"/>
              <a:t>;</a:t>
            </a:r>
          </a:p>
          <a:p>
            <a:r>
              <a:rPr lang="en-IN" sz="1100" dirty="0"/>
              <a:t>import </a:t>
            </a:r>
            <a:r>
              <a:rPr lang="en-IN" sz="1100" dirty="0" err="1"/>
              <a:t>java.util.Set</a:t>
            </a:r>
            <a:r>
              <a:rPr lang="en-IN" sz="1100" dirty="0"/>
              <a:t>;</a:t>
            </a:r>
          </a:p>
          <a:p>
            <a:endParaRPr lang="en-IN" sz="1100" dirty="0"/>
          </a:p>
          <a:p>
            <a:r>
              <a:rPr lang="en-IN" sz="1100" dirty="0"/>
              <a:t>import </a:t>
            </a:r>
            <a:r>
              <a:rPr lang="en-IN" sz="1100" dirty="0" err="1"/>
              <a:t>org.hibernate.Session</a:t>
            </a:r>
            <a:r>
              <a:rPr lang="en-IN" sz="1100" dirty="0"/>
              <a:t>;</a:t>
            </a:r>
          </a:p>
          <a:p>
            <a:r>
              <a:rPr lang="en-IN" sz="1100" dirty="0"/>
              <a:t>import </a:t>
            </a:r>
            <a:r>
              <a:rPr lang="en-IN" sz="1100" dirty="0" err="1"/>
              <a:t>org.hibernate.SessionFactory</a:t>
            </a:r>
            <a:r>
              <a:rPr lang="en-IN" sz="1100" dirty="0"/>
              <a:t>;</a:t>
            </a:r>
          </a:p>
          <a:p>
            <a:r>
              <a:rPr lang="en-IN" sz="1100" dirty="0"/>
              <a:t>import </a:t>
            </a:r>
            <a:r>
              <a:rPr lang="en-IN" sz="1100" dirty="0" err="1"/>
              <a:t>org.hibernate.Transaction</a:t>
            </a:r>
            <a:r>
              <a:rPr lang="en-IN" sz="1100" dirty="0"/>
              <a:t>;</a:t>
            </a:r>
          </a:p>
          <a:p>
            <a:r>
              <a:rPr lang="en-IN" sz="1100" dirty="0"/>
              <a:t>import </a:t>
            </a:r>
            <a:r>
              <a:rPr lang="en-IN" sz="1100" dirty="0" err="1"/>
              <a:t>org.hibernate.cfg.Configuration</a:t>
            </a:r>
            <a:r>
              <a:rPr lang="en-IN" sz="1100" dirty="0"/>
              <a:t>;</a:t>
            </a:r>
          </a:p>
          <a:p>
            <a:endParaRPr lang="en-IN" sz="1100" dirty="0"/>
          </a:p>
          <a:p>
            <a:r>
              <a:rPr lang="en-IN" sz="1100" dirty="0"/>
              <a:t>public class </a:t>
            </a:r>
            <a:r>
              <a:rPr lang="en-IN" sz="1100" dirty="0" err="1"/>
              <a:t>MainClass</a:t>
            </a:r>
            <a:r>
              <a:rPr lang="en-IN" sz="1100" dirty="0"/>
              <a:t> {</a:t>
            </a:r>
          </a:p>
          <a:p>
            <a:r>
              <a:rPr lang="en-IN" sz="1100" dirty="0"/>
              <a:t>public static void main(String </a:t>
            </a:r>
            <a:r>
              <a:rPr lang="en-IN" sz="1100" dirty="0" err="1"/>
              <a:t>args</a:t>
            </a:r>
            <a:r>
              <a:rPr lang="en-IN" sz="1100" dirty="0"/>
              <a:t>[])</a:t>
            </a:r>
          </a:p>
          <a:p>
            <a:r>
              <a:rPr lang="en-IN" sz="1100" dirty="0"/>
              <a:t>{</a:t>
            </a:r>
          </a:p>
          <a:p>
            <a:r>
              <a:rPr lang="en-IN" sz="1100" dirty="0"/>
              <a:t>Configuration </a:t>
            </a:r>
            <a:r>
              <a:rPr lang="en-IN" sz="1100" dirty="0" err="1"/>
              <a:t>cfg</a:t>
            </a:r>
            <a:r>
              <a:rPr lang="en-IN" sz="1100" dirty="0"/>
              <a:t> = new Configuration();</a:t>
            </a:r>
          </a:p>
          <a:p>
            <a:r>
              <a:rPr lang="en-IN" sz="1100" dirty="0" err="1"/>
              <a:t>cfg.configure</a:t>
            </a:r>
            <a:r>
              <a:rPr lang="en-IN" sz="1100" dirty="0"/>
              <a:t>("hibernate.cfg.xml"); </a:t>
            </a:r>
          </a:p>
          <a:p>
            <a:r>
              <a:rPr lang="en-IN" sz="1100" dirty="0" err="1"/>
              <a:t>SessionFactory</a:t>
            </a:r>
            <a:r>
              <a:rPr lang="en-IN" sz="1100" dirty="0"/>
              <a:t> factory = </a:t>
            </a:r>
            <a:r>
              <a:rPr lang="en-IN" sz="1100" dirty="0" err="1"/>
              <a:t>cfg.buildSessionFactory</a:t>
            </a:r>
            <a:r>
              <a:rPr lang="en-IN" sz="1100" dirty="0"/>
              <a:t>();</a:t>
            </a:r>
          </a:p>
          <a:p>
            <a:r>
              <a:rPr lang="en-IN" sz="1100" dirty="0"/>
              <a:t>Session </a:t>
            </a:r>
            <a:r>
              <a:rPr lang="en-IN" sz="1100" dirty="0" err="1"/>
              <a:t>session</a:t>
            </a:r>
            <a:r>
              <a:rPr lang="en-IN" sz="1100" dirty="0"/>
              <a:t> = </a:t>
            </a:r>
            <a:r>
              <a:rPr lang="en-IN" sz="1100" dirty="0" err="1"/>
              <a:t>factory.openSession</a:t>
            </a:r>
            <a:r>
              <a:rPr lang="en-IN" sz="1100" dirty="0"/>
              <a:t>();		</a:t>
            </a:r>
          </a:p>
          <a:p>
            <a:r>
              <a:rPr lang="en-IN" sz="1100" dirty="0"/>
              <a:t>Doctor d =new Doctor();</a:t>
            </a:r>
          </a:p>
          <a:p>
            <a:r>
              <a:rPr lang="en-IN" sz="1100" dirty="0"/>
              <a:t>            </a:t>
            </a:r>
            <a:r>
              <a:rPr lang="en-IN" sz="1100" dirty="0" err="1"/>
              <a:t>d.setDoctid</a:t>
            </a:r>
            <a:r>
              <a:rPr lang="en-IN" sz="1100" dirty="0"/>
              <a:t>(101);</a:t>
            </a:r>
          </a:p>
          <a:p>
            <a:r>
              <a:rPr lang="en-IN" sz="1100" dirty="0"/>
              <a:t>            </a:t>
            </a:r>
            <a:r>
              <a:rPr lang="en-IN" sz="1100" dirty="0" err="1"/>
              <a:t>d.setDoctname</a:t>
            </a:r>
            <a:r>
              <a:rPr lang="en-IN" sz="1100" dirty="0"/>
              <a:t>("Mr. Srinivas");</a:t>
            </a:r>
          </a:p>
          <a:p>
            <a:r>
              <a:rPr lang="en-IN" sz="1100" dirty="0"/>
              <a:t> Patient p1=new Patient();</a:t>
            </a:r>
          </a:p>
          <a:p>
            <a:r>
              <a:rPr lang="en-IN" sz="1100" dirty="0"/>
              <a:t>        	p1.setPatid(10001);;</a:t>
            </a:r>
          </a:p>
          <a:p>
            <a:r>
              <a:rPr lang="en-IN" sz="1100" dirty="0"/>
              <a:t>             p1.setPatname("Suman");</a:t>
            </a:r>
          </a:p>
          <a:p>
            <a:r>
              <a:rPr lang="en-IN" sz="1100" dirty="0"/>
              <a:t>   Patient p2=new Patient();</a:t>
            </a:r>
          </a:p>
          <a:p>
            <a:r>
              <a:rPr lang="en-IN" sz="1100" dirty="0"/>
              <a:t>   p2.setPatid(10002);;</a:t>
            </a:r>
          </a:p>
          <a:p>
            <a:r>
              <a:rPr lang="en-IN" sz="1100" dirty="0"/>
              <a:t>          p2.setPatname("Sarika"); </a:t>
            </a:r>
          </a:p>
          <a:p>
            <a:r>
              <a:rPr lang="en-IN" sz="1100" dirty="0"/>
              <a:t>  Patient p3=new Patient();</a:t>
            </a:r>
          </a:p>
          <a:p>
            <a:r>
              <a:rPr lang="en-IN" sz="1100" dirty="0"/>
              <a:t> p3.setPatid(10003);;</a:t>
            </a:r>
          </a:p>
          <a:p>
            <a:r>
              <a:rPr lang="en-IN" sz="1100" dirty="0"/>
              <a:t>         p3.setPatname("</a:t>
            </a:r>
            <a:r>
              <a:rPr lang="en-IN" sz="1100" dirty="0" err="1"/>
              <a:t>Nihar</a:t>
            </a:r>
            <a:r>
              <a:rPr lang="en-IN" sz="1100" dirty="0"/>
              <a:t>"); </a:t>
            </a:r>
          </a:p>
          <a:p>
            <a:r>
              <a:rPr lang="en-IN" sz="1100" dirty="0"/>
              <a:t>   // one-to-many          </a:t>
            </a:r>
          </a:p>
        </p:txBody>
      </p:sp>
      <p:sp>
        <p:nvSpPr>
          <p:cNvPr id="5" name="Rectangle 4">
            <a:extLst>
              <a:ext uri="{FF2B5EF4-FFF2-40B4-BE49-F238E27FC236}">
                <a16:creationId xmlns:a16="http://schemas.microsoft.com/office/drawing/2014/main" id="{0BFD1B40-2685-40DE-B957-32DCFEE939CB}"/>
              </a:ext>
            </a:extLst>
          </p:cNvPr>
          <p:cNvSpPr/>
          <p:nvPr/>
        </p:nvSpPr>
        <p:spPr>
          <a:xfrm>
            <a:off x="4554415" y="1033989"/>
            <a:ext cx="4572000" cy="5078313"/>
          </a:xfrm>
          <a:prstGeom prst="rect">
            <a:avLst/>
          </a:prstGeom>
        </p:spPr>
        <p:txBody>
          <a:bodyPr>
            <a:spAutoFit/>
          </a:bodyPr>
          <a:lstStyle/>
          <a:p>
            <a:r>
              <a:rPr lang="en-IN" sz="1200" dirty="0"/>
              <a:t> Set s=new HashSet();</a:t>
            </a:r>
          </a:p>
          <a:p>
            <a:r>
              <a:rPr lang="en-IN" sz="1200" dirty="0" err="1"/>
              <a:t>s.add</a:t>
            </a:r>
            <a:r>
              <a:rPr lang="en-IN" sz="1200" dirty="0"/>
              <a:t>(p1);</a:t>
            </a:r>
          </a:p>
          <a:p>
            <a:r>
              <a:rPr lang="en-IN" sz="1200" dirty="0"/>
              <a:t>    </a:t>
            </a:r>
            <a:r>
              <a:rPr lang="en-IN" sz="1200" dirty="0" err="1"/>
              <a:t>s.add</a:t>
            </a:r>
            <a:r>
              <a:rPr lang="en-IN" sz="1200" dirty="0"/>
              <a:t>(p2);</a:t>
            </a:r>
          </a:p>
          <a:p>
            <a:r>
              <a:rPr lang="en-IN" sz="1200" dirty="0"/>
              <a:t>       </a:t>
            </a:r>
            <a:r>
              <a:rPr lang="en-IN" sz="1200" dirty="0" err="1"/>
              <a:t>s.add</a:t>
            </a:r>
            <a:r>
              <a:rPr lang="en-IN" sz="1200" dirty="0"/>
              <a:t>(p3);		        </a:t>
            </a:r>
          </a:p>
          <a:p>
            <a:r>
              <a:rPr lang="en-IN" sz="1200" dirty="0" err="1"/>
              <a:t>d.setPatients</a:t>
            </a:r>
            <a:r>
              <a:rPr lang="en-IN" sz="1200" dirty="0"/>
              <a:t>(s);</a:t>
            </a:r>
          </a:p>
          <a:p>
            <a:r>
              <a:rPr lang="en-IN" sz="1200" dirty="0"/>
              <a:t>		   // many-to-one          </a:t>
            </a:r>
          </a:p>
          <a:p>
            <a:r>
              <a:rPr lang="en-IN" sz="1200" dirty="0"/>
              <a:t>		       </a:t>
            </a:r>
          </a:p>
          <a:p>
            <a:r>
              <a:rPr lang="en-IN" sz="1200" dirty="0"/>
              <a:t>				       p1.setDoctor(d); </a:t>
            </a:r>
          </a:p>
          <a:p>
            <a:r>
              <a:rPr lang="en-IN" sz="1200" dirty="0"/>
              <a:t>				       p2.setDoctor(d);</a:t>
            </a:r>
          </a:p>
          <a:p>
            <a:r>
              <a:rPr lang="en-IN" sz="1200" dirty="0"/>
              <a:t>				       p3.setDoctor(d);</a:t>
            </a:r>
          </a:p>
          <a:p>
            <a:r>
              <a:rPr lang="en-IN" sz="1200" dirty="0"/>
              <a:t>		     </a:t>
            </a:r>
          </a:p>
          <a:p>
            <a:r>
              <a:rPr lang="en-IN" sz="1200" dirty="0"/>
              <a:t>   Transaction </a:t>
            </a:r>
            <a:r>
              <a:rPr lang="en-IN" sz="1200" dirty="0" err="1"/>
              <a:t>tx</a:t>
            </a:r>
            <a:r>
              <a:rPr lang="en-IN" sz="1200" dirty="0"/>
              <a:t> = </a:t>
            </a:r>
            <a:r>
              <a:rPr lang="en-IN" sz="1200" dirty="0" err="1"/>
              <a:t>session.beginTransaction</a:t>
            </a:r>
            <a:r>
              <a:rPr lang="en-IN" sz="1200" dirty="0"/>
              <a:t>();</a:t>
            </a:r>
          </a:p>
          <a:p>
            <a:r>
              <a:rPr lang="en-IN" sz="1200" dirty="0"/>
              <a:t>		                </a:t>
            </a:r>
          </a:p>
          <a:p>
            <a:r>
              <a:rPr lang="en-IN" sz="1200" dirty="0"/>
              <a:t>                     </a:t>
            </a:r>
            <a:r>
              <a:rPr lang="en-IN" sz="1200" dirty="0" err="1"/>
              <a:t>session.save</a:t>
            </a:r>
            <a:r>
              <a:rPr lang="en-IN" sz="1200" dirty="0"/>
              <a:t>(d);</a:t>
            </a:r>
          </a:p>
          <a:p>
            <a:r>
              <a:rPr lang="en-IN" sz="1200" dirty="0"/>
              <a:t>	                     </a:t>
            </a:r>
          </a:p>
          <a:p>
            <a:r>
              <a:rPr lang="en-IN" sz="1200" dirty="0"/>
              <a:t>    </a:t>
            </a:r>
            <a:r>
              <a:rPr lang="en-IN" sz="1200" dirty="0" err="1"/>
              <a:t>tx.commit</a:t>
            </a:r>
            <a:r>
              <a:rPr lang="en-IN" sz="1200" dirty="0"/>
              <a:t>();</a:t>
            </a:r>
          </a:p>
          <a:p>
            <a:r>
              <a:rPr lang="en-IN" sz="1200" dirty="0"/>
              <a:t>		    </a:t>
            </a:r>
          </a:p>
          <a:p>
            <a:r>
              <a:rPr lang="en-IN" sz="1200" dirty="0"/>
              <a:t>		 	    </a:t>
            </a:r>
          </a:p>
          <a:p>
            <a:r>
              <a:rPr lang="en-IN" sz="1200" dirty="0"/>
              <a:t>    </a:t>
            </a:r>
            <a:r>
              <a:rPr lang="en-IN" sz="1200" dirty="0" err="1"/>
              <a:t>session.close</a:t>
            </a:r>
            <a:r>
              <a:rPr lang="en-IN" sz="1200" dirty="0"/>
              <a:t>();</a:t>
            </a:r>
          </a:p>
          <a:p>
            <a:r>
              <a:rPr lang="en-IN" sz="1200" dirty="0"/>
              <a:t>    </a:t>
            </a:r>
            <a:r>
              <a:rPr lang="en-IN" sz="1200" dirty="0" err="1"/>
              <a:t>System.out.println</a:t>
            </a:r>
            <a:r>
              <a:rPr lang="en-IN" sz="1200" dirty="0"/>
              <a:t>("One To Many Bi-Directional is Done..!!");</a:t>
            </a:r>
          </a:p>
          <a:p>
            <a:r>
              <a:rPr lang="en-IN" sz="1200" dirty="0"/>
              <a:t>    </a:t>
            </a:r>
            <a:r>
              <a:rPr lang="en-IN" sz="1200" dirty="0" err="1"/>
              <a:t>factory.close</a:t>
            </a:r>
            <a:r>
              <a:rPr lang="en-IN" sz="1200" dirty="0"/>
              <a:t>();</a:t>
            </a:r>
          </a:p>
          <a:p>
            <a:r>
              <a:rPr lang="en-IN" sz="1200" dirty="0"/>
              <a:t>           </a:t>
            </a:r>
          </a:p>
          <a:p>
            <a:r>
              <a:rPr lang="en-IN" sz="1200" dirty="0"/>
              <a:t>}</a:t>
            </a:r>
          </a:p>
          <a:p>
            <a:r>
              <a:rPr lang="en-IN" sz="1200" dirty="0"/>
              <a:t>}</a:t>
            </a:r>
          </a:p>
        </p:txBody>
      </p:sp>
    </p:spTree>
    <p:extLst>
      <p:ext uri="{BB962C8B-B14F-4D97-AF65-F5344CB8AC3E}">
        <p14:creationId xmlns:p14="http://schemas.microsoft.com/office/powerpoint/2010/main" val="405663993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t>
            </a:r>
          </a:p>
        </p:txBody>
      </p:sp>
      <p:sp>
        <p:nvSpPr>
          <p:cNvPr id="7" name="Rectangle 6">
            <a:extLst>
              <a:ext uri="{FF2B5EF4-FFF2-40B4-BE49-F238E27FC236}">
                <a16:creationId xmlns:a16="http://schemas.microsoft.com/office/drawing/2014/main" id="{FBFB8F33-EF9D-4B67-832D-2E98FB5A801C}"/>
              </a:ext>
            </a:extLst>
          </p:cNvPr>
          <p:cNvSpPr/>
          <p:nvPr/>
        </p:nvSpPr>
        <p:spPr>
          <a:xfrm>
            <a:off x="435512" y="1850013"/>
            <a:ext cx="7162800" cy="4401205"/>
          </a:xfrm>
          <a:prstGeom prst="rect">
            <a:avLst/>
          </a:prstGeom>
        </p:spPr>
        <p:txBody>
          <a:bodyPr wrap="square">
            <a:spAutoFit/>
          </a:bodyPr>
          <a:lstStyle/>
          <a:p>
            <a:r>
              <a:rPr lang="en-IN" sz="1400" dirty="0"/>
              <a:t>&lt;?xml version=</a:t>
            </a:r>
            <a:r>
              <a:rPr lang="en-IN" sz="1400" i="1" dirty="0"/>
              <a:t>"1.0"?&gt;</a:t>
            </a:r>
          </a:p>
          <a:p>
            <a:r>
              <a:rPr lang="en-IN" sz="1400" dirty="0"/>
              <a:t>&lt;!DOCTYPE hibernate-mapping PUBLIC</a:t>
            </a:r>
          </a:p>
          <a:p>
            <a:r>
              <a:rPr lang="en-IN" sz="1400" dirty="0"/>
              <a:t>"-//Hibernate/Hibernate Mapping DTD 3.0//EN"</a:t>
            </a:r>
          </a:p>
          <a:p>
            <a:r>
              <a:rPr lang="en-IN" sz="1400" dirty="0"/>
              <a:t>"http://hibernate.sourceforge.net/hibernate-mapping-3.0.dtd"&gt;</a:t>
            </a:r>
          </a:p>
          <a:p>
            <a:endParaRPr lang="en-IN" sz="1400" dirty="0"/>
          </a:p>
          <a:p>
            <a:r>
              <a:rPr lang="en-IN" sz="1400" dirty="0"/>
              <a:t>&lt;hibernate-mapping&gt; </a:t>
            </a:r>
          </a:p>
          <a:p>
            <a:r>
              <a:rPr lang="en-IN" sz="1400" dirty="0"/>
              <a:t>   &lt;class name=</a:t>
            </a:r>
            <a:r>
              <a:rPr lang="en-IN" sz="1400" i="1" dirty="0"/>
              <a:t>"</a:t>
            </a:r>
            <a:r>
              <a:rPr lang="en-IN" sz="1400" i="1" dirty="0" err="1"/>
              <a:t>str.Doctor</a:t>
            </a:r>
            <a:r>
              <a:rPr lang="en-IN" sz="1400" i="1" dirty="0"/>
              <a:t>" table="doctor"&gt;  </a:t>
            </a:r>
          </a:p>
          <a:p>
            <a:r>
              <a:rPr lang="en-IN" sz="1400" dirty="0"/>
              <a:t>        </a:t>
            </a:r>
          </a:p>
          <a:p>
            <a:r>
              <a:rPr lang="en-IN" sz="1400" dirty="0"/>
              <a:t>&lt;id name=</a:t>
            </a:r>
            <a:r>
              <a:rPr lang="en-IN" sz="1400" i="1" dirty="0"/>
              <a:t>"</a:t>
            </a:r>
            <a:r>
              <a:rPr lang="en-IN" sz="1400" i="1" dirty="0" err="1"/>
              <a:t>doctid</a:t>
            </a:r>
            <a:r>
              <a:rPr lang="en-IN" sz="1400" i="1" dirty="0"/>
              <a:t>" column="</a:t>
            </a:r>
            <a:r>
              <a:rPr lang="en-IN" sz="1400" i="1" dirty="0" err="1"/>
              <a:t>doct_id</a:t>
            </a:r>
            <a:r>
              <a:rPr lang="en-IN" sz="1400" i="1" dirty="0"/>
              <a:t>"  /&gt;</a:t>
            </a:r>
          </a:p>
          <a:p>
            <a:r>
              <a:rPr lang="en-IN" sz="1400" dirty="0"/>
              <a:t>&lt;property name=</a:t>
            </a:r>
            <a:r>
              <a:rPr lang="en-IN" sz="1400" i="1" dirty="0"/>
              <a:t>"</a:t>
            </a:r>
            <a:r>
              <a:rPr lang="en-IN" sz="1400" i="1" dirty="0" err="1"/>
              <a:t>doctname</a:t>
            </a:r>
            <a:r>
              <a:rPr lang="en-IN" sz="1400" i="1" dirty="0"/>
              <a:t>" column="</a:t>
            </a:r>
            <a:r>
              <a:rPr lang="en-IN" sz="1400" i="1" dirty="0" err="1"/>
              <a:t>doct_name</a:t>
            </a:r>
            <a:r>
              <a:rPr lang="en-IN" sz="1400" i="1" dirty="0"/>
              <a:t>" length="10"/&gt;</a:t>
            </a:r>
          </a:p>
          <a:p>
            <a:endParaRPr lang="en-IN" sz="1400" dirty="0"/>
          </a:p>
          <a:p>
            <a:r>
              <a:rPr lang="en-IN" sz="1400" dirty="0"/>
              <a:t>&lt;set name=</a:t>
            </a:r>
            <a:r>
              <a:rPr lang="en-IN" sz="1400" i="1" dirty="0"/>
              <a:t>"patients" cascade="all" inverse="true"&gt;</a:t>
            </a:r>
          </a:p>
          <a:p>
            <a:r>
              <a:rPr lang="en-IN" sz="1400" dirty="0"/>
              <a:t>     </a:t>
            </a:r>
          </a:p>
          <a:p>
            <a:r>
              <a:rPr lang="en-IN" sz="1400" dirty="0"/>
              <a:t>      &lt;key column=</a:t>
            </a:r>
            <a:r>
              <a:rPr lang="en-IN" sz="1400" i="1" dirty="0"/>
              <a:t>"</a:t>
            </a:r>
            <a:r>
              <a:rPr lang="en-IN" sz="1400" i="1" dirty="0" err="1"/>
              <a:t>doctid</a:t>
            </a:r>
            <a:r>
              <a:rPr lang="en-IN" sz="1400" i="1" dirty="0"/>
              <a:t>" /&gt;</a:t>
            </a:r>
          </a:p>
          <a:p>
            <a:r>
              <a:rPr lang="en-IN" sz="1400" dirty="0"/>
              <a:t>      &lt;one-to-many class=</a:t>
            </a:r>
            <a:r>
              <a:rPr lang="en-IN" sz="1400" i="1" dirty="0"/>
              <a:t>"</a:t>
            </a:r>
            <a:r>
              <a:rPr lang="en-IN" sz="1400" i="1" dirty="0" err="1"/>
              <a:t>str.Patient</a:t>
            </a:r>
            <a:r>
              <a:rPr lang="en-IN" sz="1400" i="1" dirty="0"/>
              <a:t>" /&gt;</a:t>
            </a:r>
          </a:p>
          <a:p>
            <a:endParaRPr lang="en-IN" sz="1400" dirty="0"/>
          </a:p>
          <a:p>
            <a:r>
              <a:rPr lang="en-IN" sz="1400" dirty="0"/>
              <a:t>&lt;/set&gt;</a:t>
            </a:r>
          </a:p>
          <a:p>
            <a:endParaRPr lang="en-IN" sz="1400" dirty="0"/>
          </a:p>
          <a:p>
            <a:r>
              <a:rPr lang="en-IN" sz="1400" dirty="0"/>
              <a:t>    &lt;/class&gt; </a:t>
            </a:r>
          </a:p>
          <a:p>
            <a:r>
              <a:rPr lang="en-IN" sz="1400" dirty="0"/>
              <a:t>&lt;/hibernate-mapping&gt;</a:t>
            </a:r>
            <a:endParaRPr lang="en-IN" sz="1050" dirty="0">
              <a:solidFill>
                <a:srgbClr val="008080"/>
              </a:solidFill>
              <a:latin typeface="Consolas" panose="020B0609020204030204" pitchFamily="49" charset="0"/>
            </a:endParaRPr>
          </a:p>
        </p:txBody>
      </p:sp>
      <p:sp>
        <p:nvSpPr>
          <p:cNvPr id="8" name="TextBox 7">
            <a:extLst>
              <a:ext uri="{FF2B5EF4-FFF2-40B4-BE49-F238E27FC236}">
                <a16:creationId xmlns:a16="http://schemas.microsoft.com/office/drawing/2014/main" id="{097F62DD-6EAB-4307-ABA8-1DDE65904CCB}"/>
              </a:ext>
            </a:extLst>
          </p:cNvPr>
          <p:cNvSpPr txBox="1"/>
          <p:nvPr/>
        </p:nvSpPr>
        <p:spPr>
          <a:xfrm>
            <a:off x="152400" y="990600"/>
            <a:ext cx="8610600" cy="584775"/>
          </a:xfrm>
          <a:prstGeom prst="rect">
            <a:avLst/>
          </a:prstGeom>
          <a:noFill/>
        </p:spPr>
        <p:txBody>
          <a:bodyPr wrap="square" rtlCol="0">
            <a:spAutoFit/>
          </a:bodyPr>
          <a:lstStyle/>
          <a:p>
            <a:r>
              <a:rPr lang="en-IN" sz="1600" dirty="0"/>
              <a:t>Make a folder com/test/stock under </a:t>
            </a:r>
          </a:p>
          <a:p>
            <a:r>
              <a:rPr lang="en-IN" sz="1600" dirty="0"/>
              <a:t> </a:t>
            </a:r>
            <a:r>
              <a:rPr lang="en-IN" sz="1600" dirty="0" err="1"/>
              <a:t>src</a:t>
            </a:r>
            <a:r>
              <a:rPr lang="en-IN" sz="1600" dirty="0"/>
              <a:t>/main/resources/  and keep below file Doctor.hbm.xml and Patient.hbm.xml</a:t>
            </a:r>
          </a:p>
        </p:txBody>
      </p:sp>
      <p:sp>
        <p:nvSpPr>
          <p:cNvPr id="9" name="Oval 8">
            <a:extLst>
              <a:ext uri="{FF2B5EF4-FFF2-40B4-BE49-F238E27FC236}">
                <a16:creationId xmlns:a16="http://schemas.microsoft.com/office/drawing/2014/main" id="{AF647B4F-0B0F-428E-8398-EBDC64D04860}"/>
              </a:ext>
            </a:extLst>
          </p:cNvPr>
          <p:cNvSpPr/>
          <p:nvPr/>
        </p:nvSpPr>
        <p:spPr>
          <a:xfrm>
            <a:off x="410894" y="4114800"/>
            <a:ext cx="4953000" cy="12954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341935484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t>
            </a:r>
          </a:p>
        </p:txBody>
      </p:sp>
      <p:sp>
        <p:nvSpPr>
          <p:cNvPr id="7" name="Rectangle 6">
            <a:extLst>
              <a:ext uri="{FF2B5EF4-FFF2-40B4-BE49-F238E27FC236}">
                <a16:creationId xmlns:a16="http://schemas.microsoft.com/office/drawing/2014/main" id="{FBFB8F33-EF9D-4B67-832D-2E98FB5A801C}"/>
              </a:ext>
            </a:extLst>
          </p:cNvPr>
          <p:cNvSpPr/>
          <p:nvPr/>
        </p:nvSpPr>
        <p:spPr>
          <a:xfrm>
            <a:off x="609600" y="1524001"/>
            <a:ext cx="7239000" cy="3877985"/>
          </a:xfrm>
          <a:prstGeom prst="rect">
            <a:avLst/>
          </a:prstGeom>
        </p:spPr>
        <p:txBody>
          <a:bodyPr wrap="square">
            <a:spAutoFit/>
          </a:bodyPr>
          <a:lstStyle/>
          <a:p>
            <a:r>
              <a:rPr lang="en-IN" sz="1600" dirty="0"/>
              <a:t>&lt;?xml version=</a:t>
            </a:r>
            <a:r>
              <a:rPr lang="en-IN" sz="1600" i="1" dirty="0"/>
              <a:t>"1.0"?&gt;</a:t>
            </a:r>
          </a:p>
          <a:p>
            <a:r>
              <a:rPr lang="en-IN" sz="1600" dirty="0"/>
              <a:t>&lt;!DOCTYPE hibernate-mapping PUBLIC</a:t>
            </a:r>
          </a:p>
          <a:p>
            <a:r>
              <a:rPr lang="en-IN" sz="1600" dirty="0"/>
              <a:t>"-//Hibernate/Hibernate Mapping DTD 3.0//EN"</a:t>
            </a:r>
          </a:p>
          <a:p>
            <a:r>
              <a:rPr lang="en-IN" sz="1600" dirty="0"/>
              <a:t>"http://hibernate.sourceforge.net/hibernate-mapping-3.0.dtd"&gt;</a:t>
            </a:r>
          </a:p>
          <a:p>
            <a:endParaRPr lang="en-IN" sz="1600" dirty="0"/>
          </a:p>
          <a:p>
            <a:r>
              <a:rPr lang="en-IN" sz="1600" dirty="0"/>
              <a:t>&lt;hibernate-mapping&gt; </a:t>
            </a:r>
          </a:p>
          <a:p>
            <a:r>
              <a:rPr lang="en-IN" sz="1600" dirty="0"/>
              <a:t>   &lt;class name=</a:t>
            </a:r>
            <a:r>
              <a:rPr lang="en-IN" sz="1600" i="1" dirty="0"/>
              <a:t>"</a:t>
            </a:r>
            <a:r>
              <a:rPr lang="en-IN" sz="1600" i="1" dirty="0" err="1"/>
              <a:t>str.Patient</a:t>
            </a:r>
            <a:r>
              <a:rPr lang="en-IN" sz="1600" i="1" dirty="0"/>
              <a:t>" table="patient"&gt;  </a:t>
            </a:r>
          </a:p>
          <a:p>
            <a:r>
              <a:rPr lang="en-IN" sz="1600" dirty="0"/>
              <a:t>        </a:t>
            </a:r>
          </a:p>
          <a:p>
            <a:r>
              <a:rPr lang="en-IN" sz="1600" dirty="0"/>
              <a:t>&lt;id name=</a:t>
            </a:r>
            <a:r>
              <a:rPr lang="en-IN" sz="1600" i="1" dirty="0"/>
              <a:t>"</a:t>
            </a:r>
            <a:r>
              <a:rPr lang="en-IN" sz="1600" i="1" dirty="0" err="1"/>
              <a:t>patid</a:t>
            </a:r>
            <a:r>
              <a:rPr lang="en-IN" sz="1600" i="1" dirty="0"/>
              <a:t>" column="</a:t>
            </a:r>
            <a:r>
              <a:rPr lang="en-IN" sz="1600" i="1" dirty="0" err="1"/>
              <a:t>pat_id</a:t>
            </a:r>
            <a:r>
              <a:rPr lang="en-IN" sz="1600" i="1" dirty="0"/>
              <a:t>"  /&gt;</a:t>
            </a:r>
          </a:p>
          <a:p>
            <a:r>
              <a:rPr lang="en-IN" sz="1600" dirty="0"/>
              <a:t>&lt;property name=</a:t>
            </a:r>
            <a:r>
              <a:rPr lang="en-IN" sz="1600" i="1" dirty="0"/>
              <a:t>"</a:t>
            </a:r>
            <a:r>
              <a:rPr lang="en-IN" sz="1600" i="1" dirty="0" err="1"/>
              <a:t>patname</a:t>
            </a:r>
            <a:r>
              <a:rPr lang="en-IN" sz="1600" i="1" dirty="0"/>
              <a:t>" column="</a:t>
            </a:r>
            <a:r>
              <a:rPr lang="en-IN" sz="1600" i="1" dirty="0" err="1"/>
              <a:t>pat_name</a:t>
            </a:r>
            <a:r>
              <a:rPr lang="en-IN" sz="1600" i="1" dirty="0"/>
              <a:t>" length="10"/&gt;</a:t>
            </a:r>
          </a:p>
          <a:p>
            <a:endParaRPr lang="en-IN" sz="1600" dirty="0"/>
          </a:p>
          <a:p>
            <a:r>
              <a:rPr lang="en-IN" sz="1600" dirty="0"/>
              <a:t>&lt;many-to-one name=</a:t>
            </a:r>
            <a:r>
              <a:rPr lang="en-IN" sz="1600" i="1" dirty="0"/>
              <a:t>"doctor" column="Doctor" cascade="all"/&gt;</a:t>
            </a:r>
          </a:p>
          <a:p>
            <a:endParaRPr lang="en-IN" sz="1600" dirty="0"/>
          </a:p>
          <a:p>
            <a:r>
              <a:rPr lang="en-IN" sz="1600" dirty="0"/>
              <a:t>    &lt;/class&gt; </a:t>
            </a:r>
          </a:p>
          <a:p>
            <a:r>
              <a:rPr lang="en-IN" sz="1600" dirty="0"/>
              <a:t>&lt;/hibernate-mapping&gt;</a:t>
            </a:r>
            <a:endParaRPr lang="en-IN" sz="800" dirty="0">
              <a:solidFill>
                <a:srgbClr val="008080"/>
              </a:solidFill>
              <a:latin typeface="Consolas" panose="020B0609020204030204" pitchFamily="49" charset="0"/>
            </a:endParaRPr>
          </a:p>
        </p:txBody>
      </p:sp>
      <p:sp>
        <p:nvSpPr>
          <p:cNvPr id="8" name="TextBox 7">
            <a:extLst>
              <a:ext uri="{FF2B5EF4-FFF2-40B4-BE49-F238E27FC236}">
                <a16:creationId xmlns:a16="http://schemas.microsoft.com/office/drawing/2014/main" id="{097F62DD-6EAB-4307-ABA8-1DDE65904CCB}"/>
              </a:ext>
            </a:extLst>
          </p:cNvPr>
          <p:cNvSpPr txBox="1"/>
          <p:nvPr/>
        </p:nvSpPr>
        <p:spPr>
          <a:xfrm>
            <a:off x="152400" y="990600"/>
            <a:ext cx="8610600" cy="369332"/>
          </a:xfrm>
          <a:prstGeom prst="rect">
            <a:avLst/>
          </a:prstGeom>
          <a:noFill/>
        </p:spPr>
        <p:txBody>
          <a:bodyPr wrap="square" rtlCol="0">
            <a:spAutoFit/>
          </a:bodyPr>
          <a:lstStyle/>
          <a:p>
            <a:r>
              <a:rPr lang="en-IN" dirty="0"/>
              <a:t>Patient.hbm.xml</a:t>
            </a:r>
          </a:p>
        </p:txBody>
      </p:sp>
      <p:sp>
        <p:nvSpPr>
          <p:cNvPr id="3" name="Oval 2">
            <a:extLst>
              <a:ext uri="{FF2B5EF4-FFF2-40B4-BE49-F238E27FC236}">
                <a16:creationId xmlns:a16="http://schemas.microsoft.com/office/drawing/2014/main" id="{3AB2AEFF-28A2-486E-AE12-90941B2D3D96}"/>
              </a:ext>
            </a:extLst>
          </p:cNvPr>
          <p:cNvSpPr/>
          <p:nvPr/>
        </p:nvSpPr>
        <p:spPr>
          <a:xfrm>
            <a:off x="304800" y="3480578"/>
            <a:ext cx="6400800" cy="165651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4673850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br>
              <a:rPr lang="en-IN" dirty="0"/>
            </a:br>
            <a:r>
              <a:rPr lang="en-IN" dirty="0"/>
              <a:t>Persistent Class</a:t>
            </a:r>
            <a:br>
              <a:rPr lang="en-IN" dirty="0"/>
            </a:br>
            <a:endParaRPr lang="en-US" dirty="0"/>
          </a:p>
        </p:txBody>
      </p:sp>
      <p:sp>
        <p:nvSpPr>
          <p:cNvPr id="4" name="Content Placeholder 3"/>
          <p:cNvSpPr>
            <a:spLocks noGrp="1"/>
          </p:cNvSpPr>
          <p:nvPr>
            <p:ph idx="1"/>
          </p:nvPr>
        </p:nvSpPr>
        <p:spPr>
          <a:xfrm>
            <a:off x="457200" y="990600"/>
            <a:ext cx="8229600" cy="5638800"/>
          </a:xfrm>
        </p:spPr>
        <p:txBody>
          <a:bodyPr>
            <a:normAutofit/>
          </a:bodyPr>
          <a:lstStyle/>
          <a:p>
            <a:pPr>
              <a:buFont typeface="Wingdings" panose="05000000000000000000" pitchFamily="2" charset="2"/>
              <a:buChar char="q"/>
            </a:pPr>
            <a:r>
              <a:rPr lang="en-US" b="0" dirty="0"/>
              <a:t>These are java classes whose objects are stored in database. These classes are known as the Plain Old Java Object (POJO) programming model if they follow rules. </a:t>
            </a:r>
          </a:p>
          <a:p>
            <a:pPr>
              <a:buFont typeface="Wingdings" panose="05000000000000000000" pitchFamily="2" charset="2"/>
              <a:buChar char="q"/>
            </a:pPr>
            <a:r>
              <a:rPr lang="en-US" b="0" dirty="0"/>
              <a:t>They  implement the entities of the business problem (e.g. Customer and Order in an E-commerce application). Not all instances of a persistent class are in the persistent state. </a:t>
            </a:r>
          </a:p>
          <a:p>
            <a:pPr marL="0" indent="0">
              <a:buNone/>
            </a:pPr>
            <a:r>
              <a:rPr lang="en-US" b="0" dirty="0"/>
              <a:t>	- Instead of being transient, an instance can be detached also</a:t>
            </a:r>
          </a:p>
          <a:p>
            <a:pPr>
              <a:buFont typeface="Wingdings" panose="05000000000000000000" pitchFamily="2" charset="2"/>
              <a:buChar char="q"/>
            </a:pPr>
            <a:r>
              <a:rPr lang="en-US" b="0" dirty="0"/>
              <a:t>values from Java class attributes is taken and then stored to a database. Hibernate determines using mapping table on  how to retrieve  the classes values &amp; do necessary mapping to tables &amp; fields.</a:t>
            </a:r>
          </a:p>
        </p:txBody>
      </p:sp>
    </p:spTree>
    <p:extLst>
      <p:ext uri="{BB962C8B-B14F-4D97-AF65-F5344CB8AC3E}">
        <p14:creationId xmlns:p14="http://schemas.microsoft.com/office/powerpoint/2010/main" val="288650041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t>
            </a:r>
          </a:p>
        </p:txBody>
      </p:sp>
      <p:sp>
        <p:nvSpPr>
          <p:cNvPr id="7" name="Rectangle 6">
            <a:extLst>
              <a:ext uri="{FF2B5EF4-FFF2-40B4-BE49-F238E27FC236}">
                <a16:creationId xmlns:a16="http://schemas.microsoft.com/office/drawing/2014/main" id="{3AB66DEF-764B-4D73-906C-2F69FC85C2D9}"/>
              </a:ext>
            </a:extLst>
          </p:cNvPr>
          <p:cNvSpPr/>
          <p:nvPr/>
        </p:nvSpPr>
        <p:spPr>
          <a:xfrm>
            <a:off x="213360" y="914400"/>
            <a:ext cx="3901440" cy="5016758"/>
          </a:xfrm>
          <a:prstGeom prst="rect">
            <a:avLst/>
          </a:prstGeom>
        </p:spPr>
        <p:txBody>
          <a:bodyPr wrap="square">
            <a:spAutoFit/>
          </a:bodyPr>
          <a:lstStyle/>
          <a:p>
            <a:r>
              <a:rPr lang="en-IN" sz="1000" dirty="0">
                <a:solidFill>
                  <a:srgbClr val="000000"/>
                </a:solidFill>
                <a:latin typeface="Calibri" panose="020F0502020204030204" pitchFamily="34" charset="0"/>
                <a:cs typeface="Calibri" panose="020F0502020204030204" pitchFamily="34" charset="0"/>
              </a:rPr>
              <a:t>package str;</a:t>
            </a:r>
          </a:p>
          <a:p>
            <a:endParaRPr lang="en-IN" sz="1000" dirty="0">
              <a:solidFill>
                <a:srgbClr val="000000"/>
              </a:solidFill>
              <a:latin typeface="Calibri" panose="020F0502020204030204" pitchFamily="34" charset="0"/>
              <a:cs typeface="Calibri" panose="020F0502020204030204" pitchFamily="34" charset="0"/>
            </a:endParaRPr>
          </a:p>
          <a:p>
            <a:r>
              <a:rPr lang="en-IN" sz="1000" dirty="0">
                <a:solidFill>
                  <a:srgbClr val="000000"/>
                </a:solidFill>
                <a:latin typeface="Calibri" panose="020F0502020204030204" pitchFamily="34" charset="0"/>
                <a:cs typeface="Calibri" panose="020F0502020204030204" pitchFamily="34" charset="0"/>
              </a:rPr>
              <a:t>import </a:t>
            </a:r>
            <a:r>
              <a:rPr lang="en-IN" sz="1000" dirty="0" err="1">
                <a:solidFill>
                  <a:srgbClr val="000000"/>
                </a:solidFill>
                <a:latin typeface="Calibri" panose="020F0502020204030204" pitchFamily="34" charset="0"/>
                <a:cs typeface="Calibri" panose="020F0502020204030204" pitchFamily="34" charset="0"/>
              </a:rPr>
              <a:t>java.util.HashSet</a:t>
            </a:r>
            <a:r>
              <a:rPr lang="en-IN" sz="1000" dirty="0">
                <a:solidFill>
                  <a:srgbClr val="000000"/>
                </a:solidFill>
                <a:latin typeface="Calibri" panose="020F0502020204030204" pitchFamily="34" charset="0"/>
                <a:cs typeface="Calibri" panose="020F0502020204030204" pitchFamily="34" charset="0"/>
              </a:rPr>
              <a:t>;</a:t>
            </a:r>
          </a:p>
          <a:p>
            <a:r>
              <a:rPr lang="en-IN" sz="1000" dirty="0">
                <a:solidFill>
                  <a:srgbClr val="000000"/>
                </a:solidFill>
                <a:latin typeface="Calibri" panose="020F0502020204030204" pitchFamily="34" charset="0"/>
                <a:cs typeface="Calibri" panose="020F0502020204030204" pitchFamily="34" charset="0"/>
              </a:rPr>
              <a:t>import </a:t>
            </a:r>
            <a:r>
              <a:rPr lang="en-IN" sz="1000" dirty="0" err="1">
                <a:solidFill>
                  <a:srgbClr val="000000"/>
                </a:solidFill>
                <a:latin typeface="Calibri" panose="020F0502020204030204" pitchFamily="34" charset="0"/>
                <a:cs typeface="Calibri" panose="020F0502020204030204" pitchFamily="34" charset="0"/>
              </a:rPr>
              <a:t>java.util.Set</a:t>
            </a:r>
            <a:r>
              <a:rPr lang="en-IN" sz="1000" dirty="0">
                <a:solidFill>
                  <a:srgbClr val="000000"/>
                </a:solidFill>
                <a:latin typeface="Calibri" panose="020F0502020204030204" pitchFamily="34" charset="0"/>
                <a:cs typeface="Calibri" panose="020F0502020204030204" pitchFamily="34" charset="0"/>
              </a:rPr>
              <a:t>;</a:t>
            </a:r>
          </a:p>
          <a:p>
            <a:r>
              <a:rPr lang="en-IN" sz="1000" dirty="0">
                <a:solidFill>
                  <a:srgbClr val="000000"/>
                </a:solidFill>
                <a:latin typeface="Calibri" panose="020F0502020204030204" pitchFamily="34" charset="0"/>
                <a:cs typeface="Calibri" panose="020F0502020204030204" pitchFamily="34" charset="0"/>
              </a:rPr>
              <a:t>import </a:t>
            </a:r>
            <a:r>
              <a:rPr lang="en-IN" sz="1000" dirty="0" err="1">
                <a:solidFill>
                  <a:srgbClr val="000000"/>
                </a:solidFill>
                <a:latin typeface="Calibri" panose="020F0502020204030204" pitchFamily="34" charset="0"/>
                <a:cs typeface="Calibri" panose="020F0502020204030204" pitchFamily="34" charset="0"/>
              </a:rPr>
              <a:t>org.hibernate.Session</a:t>
            </a:r>
            <a:r>
              <a:rPr lang="en-IN" sz="1000" dirty="0">
                <a:solidFill>
                  <a:srgbClr val="000000"/>
                </a:solidFill>
                <a:latin typeface="Calibri" panose="020F0502020204030204" pitchFamily="34" charset="0"/>
                <a:cs typeface="Calibri" panose="020F0502020204030204" pitchFamily="34" charset="0"/>
              </a:rPr>
              <a:t>;</a:t>
            </a:r>
          </a:p>
          <a:p>
            <a:r>
              <a:rPr lang="en-IN" sz="1000" dirty="0">
                <a:solidFill>
                  <a:srgbClr val="000000"/>
                </a:solidFill>
                <a:latin typeface="Calibri" panose="020F0502020204030204" pitchFamily="34" charset="0"/>
                <a:cs typeface="Calibri" panose="020F0502020204030204" pitchFamily="34" charset="0"/>
              </a:rPr>
              <a:t>import </a:t>
            </a:r>
            <a:r>
              <a:rPr lang="en-IN" sz="1000" dirty="0" err="1">
                <a:solidFill>
                  <a:srgbClr val="000000"/>
                </a:solidFill>
                <a:latin typeface="Calibri" panose="020F0502020204030204" pitchFamily="34" charset="0"/>
                <a:cs typeface="Calibri" panose="020F0502020204030204" pitchFamily="34" charset="0"/>
              </a:rPr>
              <a:t>org.hibernate.SessionFactory</a:t>
            </a:r>
            <a:r>
              <a:rPr lang="en-IN" sz="1000" dirty="0">
                <a:solidFill>
                  <a:srgbClr val="000000"/>
                </a:solidFill>
                <a:latin typeface="Calibri" panose="020F0502020204030204" pitchFamily="34" charset="0"/>
                <a:cs typeface="Calibri" panose="020F0502020204030204" pitchFamily="34" charset="0"/>
              </a:rPr>
              <a:t>;</a:t>
            </a:r>
          </a:p>
          <a:p>
            <a:r>
              <a:rPr lang="en-IN" sz="1000" dirty="0">
                <a:solidFill>
                  <a:srgbClr val="000000"/>
                </a:solidFill>
                <a:latin typeface="Calibri" panose="020F0502020204030204" pitchFamily="34" charset="0"/>
                <a:cs typeface="Calibri" panose="020F0502020204030204" pitchFamily="34" charset="0"/>
              </a:rPr>
              <a:t>import </a:t>
            </a:r>
            <a:r>
              <a:rPr lang="en-IN" sz="1000" dirty="0" err="1">
                <a:solidFill>
                  <a:srgbClr val="000000"/>
                </a:solidFill>
                <a:latin typeface="Calibri" panose="020F0502020204030204" pitchFamily="34" charset="0"/>
                <a:cs typeface="Calibri" panose="020F0502020204030204" pitchFamily="34" charset="0"/>
              </a:rPr>
              <a:t>org.hibernate.Transaction</a:t>
            </a:r>
            <a:r>
              <a:rPr lang="en-IN" sz="1000" dirty="0">
                <a:solidFill>
                  <a:srgbClr val="000000"/>
                </a:solidFill>
                <a:latin typeface="Calibri" panose="020F0502020204030204" pitchFamily="34" charset="0"/>
                <a:cs typeface="Calibri" panose="020F0502020204030204" pitchFamily="34" charset="0"/>
              </a:rPr>
              <a:t>;</a:t>
            </a:r>
          </a:p>
          <a:p>
            <a:r>
              <a:rPr lang="en-IN" sz="1000" dirty="0">
                <a:solidFill>
                  <a:srgbClr val="000000"/>
                </a:solidFill>
                <a:latin typeface="Calibri" panose="020F0502020204030204" pitchFamily="34" charset="0"/>
                <a:cs typeface="Calibri" panose="020F0502020204030204" pitchFamily="34" charset="0"/>
              </a:rPr>
              <a:t>import </a:t>
            </a:r>
            <a:r>
              <a:rPr lang="en-IN" sz="1000" dirty="0" err="1">
                <a:solidFill>
                  <a:srgbClr val="000000"/>
                </a:solidFill>
                <a:latin typeface="Calibri" panose="020F0502020204030204" pitchFamily="34" charset="0"/>
                <a:cs typeface="Calibri" panose="020F0502020204030204" pitchFamily="34" charset="0"/>
              </a:rPr>
              <a:t>org.hibernate.cfg.Configuration</a:t>
            </a:r>
            <a:r>
              <a:rPr lang="en-IN" sz="1000" dirty="0">
                <a:solidFill>
                  <a:srgbClr val="000000"/>
                </a:solidFill>
                <a:latin typeface="Calibri" panose="020F0502020204030204" pitchFamily="34" charset="0"/>
                <a:cs typeface="Calibri" panose="020F0502020204030204" pitchFamily="34" charset="0"/>
              </a:rPr>
              <a:t>;</a:t>
            </a:r>
          </a:p>
          <a:p>
            <a:endParaRPr lang="en-IN" sz="1000" dirty="0">
              <a:solidFill>
                <a:srgbClr val="000000"/>
              </a:solidFill>
              <a:latin typeface="Calibri" panose="020F0502020204030204" pitchFamily="34" charset="0"/>
              <a:cs typeface="Calibri" panose="020F0502020204030204" pitchFamily="34" charset="0"/>
            </a:endParaRPr>
          </a:p>
          <a:p>
            <a:r>
              <a:rPr lang="en-IN" sz="1000" dirty="0">
                <a:solidFill>
                  <a:srgbClr val="000000"/>
                </a:solidFill>
                <a:latin typeface="Calibri" panose="020F0502020204030204" pitchFamily="34" charset="0"/>
                <a:cs typeface="Calibri" panose="020F0502020204030204" pitchFamily="34" charset="0"/>
              </a:rPr>
              <a:t>public class </a:t>
            </a:r>
            <a:r>
              <a:rPr lang="en-IN" sz="1000" dirty="0" err="1">
                <a:solidFill>
                  <a:srgbClr val="000000"/>
                </a:solidFill>
                <a:latin typeface="Calibri" panose="020F0502020204030204" pitchFamily="34" charset="0"/>
                <a:cs typeface="Calibri" panose="020F0502020204030204" pitchFamily="34" charset="0"/>
              </a:rPr>
              <a:t>MainClass</a:t>
            </a:r>
            <a:r>
              <a:rPr lang="en-IN" sz="1000" dirty="0">
                <a:solidFill>
                  <a:srgbClr val="000000"/>
                </a:solidFill>
                <a:latin typeface="Calibri" panose="020F0502020204030204" pitchFamily="34" charset="0"/>
                <a:cs typeface="Calibri" panose="020F0502020204030204" pitchFamily="34" charset="0"/>
              </a:rPr>
              <a:t> {</a:t>
            </a:r>
          </a:p>
          <a:p>
            <a:endParaRPr lang="en-IN" sz="1000" dirty="0">
              <a:solidFill>
                <a:srgbClr val="000000"/>
              </a:solidFill>
              <a:latin typeface="Calibri" panose="020F0502020204030204" pitchFamily="34" charset="0"/>
              <a:cs typeface="Calibri" panose="020F0502020204030204" pitchFamily="34" charset="0"/>
            </a:endParaRPr>
          </a:p>
          <a:p>
            <a:r>
              <a:rPr lang="en-IN" sz="1000" dirty="0">
                <a:solidFill>
                  <a:srgbClr val="000000"/>
                </a:solidFill>
                <a:latin typeface="Calibri" panose="020F0502020204030204" pitchFamily="34" charset="0"/>
                <a:cs typeface="Calibri" panose="020F0502020204030204" pitchFamily="34" charset="0"/>
              </a:rPr>
              <a:t>	public static void main(String </a:t>
            </a:r>
            <a:r>
              <a:rPr lang="en-IN" sz="1000" dirty="0" err="1">
                <a:solidFill>
                  <a:srgbClr val="000000"/>
                </a:solidFill>
                <a:latin typeface="Calibri" panose="020F0502020204030204" pitchFamily="34" charset="0"/>
                <a:cs typeface="Calibri" panose="020F0502020204030204" pitchFamily="34" charset="0"/>
              </a:rPr>
              <a:t>args</a:t>
            </a:r>
            <a:r>
              <a:rPr lang="en-IN" sz="1000" dirty="0">
                <a:solidFill>
                  <a:srgbClr val="000000"/>
                </a:solidFill>
                <a:latin typeface="Calibri" panose="020F0502020204030204" pitchFamily="34" charset="0"/>
                <a:cs typeface="Calibri" panose="020F0502020204030204" pitchFamily="34" charset="0"/>
              </a:rPr>
              <a:t>[])</a:t>
            </a:r>
          </a:p>
          <a:p>
            <a:r>
              <a:rPr lang="en-IN" sz="1000" dirty="0">
                <a:solidFill>
                  <a:srgbClr val="000000"/>
                </a:solidFill>
                <a:latin typeface="Calibri" panose="020F0502020204030204" pitchFamily="34" charset="0"/>
                <a:cs typeface="Calibri" panose="020F0502020204030204" pitchFamily="34" charset="0"/>
              </a:rPr>
              <a:t>	{</a:t>
            </a:r>
          </a:p>
          <a:p>
            <a:r>
              <a:rPr lang="en-IN" sz="1000" dirty="0">
                <a:solidFill>
                  <a:srgbClr val="000000"/>
                </a:solidFill>
                <a:latin typeface="Calibri" panose="020F0502020204030204" pitchFamily="34" charset="0"/>
                <a:cs typeface="Calibri" panose="020F0502020204030204" pitchFamily="34" charset="0"/>
              </a:rPr>
              <a:t>		</a:t>
            </a:r>
          </a:p>
          <a:p>
            <a:r>
              <a:rPr lang="en-IN" sz="1000" dirty="0">
                <a:solidFill>
                  <a:srgbClr val="000000"/>
                </a:solidFill>
                <a:latin typeface="Calibri" panose="020F0502020204030204" pitchFamily="34" charset="0"/>
                <a:cs typeface="Calibri" panose="020F0502020204030204" pitchFamily="34" charset="0"/>
              </a:rPr>
              <a:t>Configuration </a:t>
            </a:r>
            <a:r>
              <a:rPr lang="en-IN" sz="1000" dirty="0" err="1">
                <a:solidFill>
                  <a:srgbClr val="000000"/>
                </a:solidFill>
                <a:latin typeface="Calibri" panose="020F0502020204030204" pitchFamily="34" charset="0"/>
                <a:cs typeface="Calibri" panose="020F0502020204030204" pitchFamily="34" charset="0"/>
              </a:rPr>
              <a:t>cfg</a:t>
            </a:r>
            <a:r>
              <a:rPr lang="en-IN" sz="1000" dirty="0">
                <a:solidFill>
                  <a:srgbClr val="000000"/>
                </a:solidFill>
                <a:latin typeface="Calibri" panose="020F0502020204030204" pitchFamily="34" charset="0"/>
                <a:cs typeface="Calibri" panose="020F0502020204030204" pitchFamily="34" charset="0"/>
              </a:rPr>
              <a:t> = new Configuration();</a:t>
            </a:r>
          </a:p>
          <a:p>
            <a:r>
              <a:rPr lang="en-IN" sz="1000" dirty="0" err="1">
                <a:solidFill>
                  <a:srgbClr val="000000"/>
                </a:solidFill>
                <a:latin typeface="Calibri" panose="020F0502020204030204" pitchFamily="34" charset="0"/>
                <a:cs typeface="Calibri" panose="020F0502020204030204" pitchFamily="34" charset="0"/>
              </a:rPr>
              <a:t>cfg.configure</a:t>
            </a:r>
            <a:r>
              <a:rPr lang="en-IN" sz="1000" dirty="0">
                <a:solidFill>
                  <a:srgbClr val="000000"/>
                </a:solidFill>
                <a:latin typeface="Calibri" panose="020F0502020204030204" pitchFamily="34" charset="0"/>
                <a:cs typeface="Calibri" panose="020F0502020204030204" pitchFamily="34" charset="0"/>
              </a:rPr>
              <a:t>("hibernate.cfg.xml"); </a:t>
            </a:r>
          </a:p>
          <a:p>
            <a:r>
              <a:rPr lang="en-IN" sz="1000" dirty="0">
                <a:solidFill>
                  <a:srgbClr val="000000"/>
                </a:solidFill>
                <a:latin typeface="Calibri" panose="020F0502020204030204" pitchFamily="34" charset="0"/>
                <a:cs typeface="Calibri" panose="020F0502020204030204" pitchFamily="34" charset="0"/>
              </a:rPr>
              <a:t>		</a:t>
            </a:r>
          </a:p>
          <a:p>
            <a:r>
              <a:rPr lang="en-IN" sz="1000" dirty="0" err="1">
                <a:solidFill>
                  <a:srgbClr val="000000"/>
                </a:solidFill>
                <a:latin typeface="Calibri" panose="020F0502020204030204" pitchFamily="34" charset="0"/>
                <a:cs typeface="Calibri" panose="020F0502020204030204" pitchFamily="34" charset="0"/>
              </a:rPr>
              <a:t>SessionFactory</a:t>
            </a:r>
            <a:r>
              <a:rPr lang="en-IN" sz="1000" dirty="0">
                <a:solidFill>
                  <a:srgbClr val="000000"/>
                </a:solidFill>
                <a:latin typeface="Calibri" panose="020F0502020204030204" pitchFamily="34" charset="0"/>
                <a:cs typeface="Calibri" panose="020F0502020204030204" pitchFamily="34" charset="0"/>
              </a:rPr>
              <a:t> factory = </a:t>
            </a:r>
            <a:r>
              <a:rPr lang="en-IN" sz="1000" dirty="0" err="1">
                <a:solidFill>
                  <a:srgbClr val="000000"/>
                </a:solidFill>
                <a:latin typeface="Calibri" panose="020F0502020204030204" pitchFamily="34" charset="0"/>
                <a:cs typeface="Calibri" panose="020F0502020204030204" pitchFamily="34" charset="0"/>
              </a:rPr>
              <a:t>cfg.buildSessionFactory</a:t>
            </a:r>
            <a:r>
              <a:rPr lang="en-IN" sz="1000" dirty="0">
                <a:solidFill>
                  <a:srgbClr val="000000"/>
                </a:solidFill>
                <a:latin typeface="Calibri" panose="020F0502020204030204" pitchFamily="34" charset="0"/>
                <a:cs typeface="Calibri" panose="020F0502020204030204" pitchFamily="34" charset="0"/>
              </a:rPr>
              <a:t>();</a:t>
            </a:r>
          </a:p>
          <a:p>
            <a:r>
              <a:rPr lang="en-IN" sz="1000" dirty="0">
                <a:solidFill>
                  <a:srgbClr val="000000"/>
                </a:solidFill>
                <a:latin typeface="Calibri" panose="020F0502020204030204" pitchFamily="34" charset="0"/>
                <a:cs typeface="Calibri" panose="020F0502020204030204" pitchFamily="34" charset="0"/>
              </a:rPr>
              <a:t>Session </a:t>
            </a:r>
            <a:r>
              <a:rPr lang="en-IN" sz="1000" dirty="0" err="1">
                <a:solidFill>
                  <a:srgbClr val="000000"/>
                </a:solidFill>
                <a:latin typeface="Calibri" panose="020F0502020204030204" pitchFamily="34" charset="0"/>
                <a:cs typeface="Calibri" panose="020F0502020204030204" pitchFamily="34" charset="0"/>
              </a:rPr>
              <a:t>session</a:t>
            </a:r>
            <a:r>
              <a:rPr lang="en-IN" sz="1000" dirty="0">
                <a:solidFill>
                  <a:srgbClr val="000000"/>
                </a:solidFill>
                <a:latin typeface="Calibri" panose="020F0502020204030204" pitchFamily="34" charset="0"/>
                <a:cs typeface="Calibri" panose="020F0502020204030204" pitchFamily="34" charset="0"/>
              </a:rPr>
              <a:t> = </a:t>
            </a:r>
            <a:r>
              <a:rPr lang="en-IN" sz="1000" dirty="0" err="1">
                <a:solidFill>
                  <a:srgbClr val="000000"/>
                </a:solidFill>
                <a:latin typeface="Calibri" panose="020F0502020204030204" pitchFamily="34" charset="0"/>
                <a:cs typeface="Calibri" panose="020F0502020204030204" pitchFamily="34" charset="0"/>
              </a:rPr>
              <a:t>factory.openSession</a:t>
            </a:r>
            <a:r>
              <a:rPr lang="en-IN" sz="1000" dirty="0">
                <a:solidFill>
                  <a:srgbClr val="000000"/>
                </a:solidFill>
                <a:latin typeface="Calibri" panose="020F0502020204030204" pitchFamily="34" charset="0"/>
                <a:cs typeface="Calibri" panose="020F0502020204030204" pitchFamily="34" charset="0"/>
              </a:rPr>
              <a:t>();		</a:t>
            </a:r>
          </a:p>
          <a:p>
            <a:r>
              <a:rPr lang="en-IN" sz="1000" dirty="0">
                <a:solidFill>
                  <a:srgbClr val="000000"/>
                </a:solidFill>
                <a:latin typeface="Calibri" panose="020F0502020204030204" pitchFamily="34" charset="0"/>
                <a:cs typeface="Calibri" panose="020F0502020204030204" pitchFamily="34" charset="0"/>
              </a:rPr>
              <a:t>		</a:t>
            </a:r>
          </a:p>
          <a:p>
            <a:r>
              <a:rPr lang="en-IN" sz="1000" dirty="0">
                <a:solidFill>
                  <a:srgbClr val="000000"/>
                </a:solidFill>
                <a:latin typeface="Calibri" panose="020F0502020204030204" pitchFamily="34" charset="0"/>
                <a:cs typeface="Calibri" panose="020F0502020204030204" pitchFamily="34" charset="0"/>
              </a:rPr>
              <a:t>Doctor d =new Doctor();</a:t>
            </a:r>
          </a:p>
          <a:p>
            <a:r>
              <a:rPr lang="en-IN" sz="1000" dirty="0">
                <a:solidFill>
                  <a:srgbClr val="000000"/>
                </a:solidFill>
                <a:latin typeface="Calibri" panose="020F0502020204030204" pitchFamily="34" charset="0"/>
                <a:cs typeface="Calibri" panose="020F0502020204030204" pitchFamily="34" charset="0"/>
              </a:rPr>
              <a:t>		            </a:t>
            </a:r>
          </a:p>
          <a:p>
            <a:r>
              <a:rPr lang="en-IN" sz="1000" dirty="0">
                <a:solidFill>
                  <a:srgbClr val="000000"/>
                </a:solidFill>
                <a:latin typeface="Calibri" panose="020F0502020204030204" pitchFamily="34" charset="0"/>
                <a:cs typeface="Calibri" panose="020F0502020204030204" pitchFamily="34" charset="0"/>
              </a:rPr>
              <a:t>            </a:t>
            </a:r>
            <a:r>
              <a:rPr lang="en-IN" sz="1000" dirty="0" err="1">
                <a:solidFill>
                  <a:srgbClr val="000000"/>
                </a:solidFill>
                <a:latin typeface="Calibri" panose="020F0502020204030204" pitchFamily="34" charset="0"/>
                <a:cs typeface="Calibri" panose="020F0502020204030204" pitchFamily="34" charset="0"/>
              </a:rPr>
              <a:t>d.setDoctid</a:t>
            </a:r>
            <a:r>
              <a:rPr lang="en-IN" sz="1000" dirty="0">
                <a:solidFill>
                  <a:srgbClr val="000000"/>
                </a:solidFill>
                <a:latin typeface="Calibri" panose="020F0502020204030204" pitchFamily="34" charset="0"/>
                <a:cs typeface="Calibri" panose="020F0502020204030204" pitchFamily="34" charset="0"/>
              </a:rPr>
              <a:t>(101);</a:t>
            </a:r>
          </a:p>
          <a:p>
            <a:r>
              <a:rPr lang="en-IN" sz="1000" dirty="0">
                <a:solidFill>
                  <a:srgbClr val="000000"/>
                </a:solidFill>
                <a:latin typeface="Calibri" panose="020F0502020204030204" pitchFamily="34" charset="0"/>
                <a:cs typeface="Calibri" panose="020F0502020204030204" pitchFamily="34" charset="0"/>
              </a:rPr>
              <a:t>            </a:t>
            </a:r>
            <a:r>
              <a:rPr lang="en-IN" sz="1000" dirty="0" err="1">
                <a:solidFill>
                  <a:srgbClr val="000000"/>
                </a:solidFill>
                <a:latin typeface="Calibri" panose="020F0502020204030204" pitchFamily="34" charset="0"/>
                <a:cs typeface="Calibri" panose="020F0502020204030204" pitchFamily="34" charset="0"/>
              </a:rPr>
              <a:t>d.setDoctname</a:t>
            </a:r>
            <a:r>
              <a:rPr lang="en-IN" sz="1000" dirty="0">
                <a:solidFill>
                  <a:srgbClr val="000000"/>
                </a:solidFill>
                <a:latin typeface="Calibri" panose="020F0502020204030204" pitchFamily="34" charset="0"/>
                <a:cs typeface="Calibri" panose="020F0502020204030204" pitchFamily="34" charset="0"/>
              </a:rPr>
              <a:t>("Mr. Srinivas");</a:t>
            </a:r>
          </a:p>
          <a:p>
            <a:r>
              <a:rPr lang="en-IN" sz="1000" dirty="0">
                <a:solidFill>
                  <a:srgbClr val="000000"/>
                </a:solidFill>
                <a:latin typeface="Calibri" panose="020F0502020204030204" pitchFamily="34" charset="0"/>
                <a:cs typeface="Calibri" panose="020F0502020204030204" pitchFamily="34" charset="0"/>
              </a:rPr>
              <a:t>		            </a:t>
            </a:r>
          </a:p>
          <a:p>
            <a:r>
              <a:rPr lang="en-IN" sz="1000" dirty="0">
                <a:solidFill>
                  <a:srgbClr val="000000"/>
                </a:solidFill>
                <a:latin typeface="Calibri" panose="020F0502020204030204" pitchFamily="34" charset="0"/>
                <a:cs typeface="Calibri" panose="020F0502020204030204" pitchFamily="34" charset="0"/>
              </a:rPr>
              <a:t>	 Patient p1=new Patient();</a:t>
            </a:r>
          </a:p>
          <a:p>
            <a:r>
              <a:rPr lang="en-IN" sz="1000" dirty="0">
                <a:solidFill>
                  <a:srgbClr val="000000"/>
                </a:solidFill>
                <a:latin typeface="Calibri" panose="020F0502020204030204" pitchFamily="34" charset="0"/>
                <a:cs typeface="Calibri" panose="020F0502020204030204" pitchFamily="34" charset="0"/>
              </a:rPr>
              <a:t>		             </a:t>
            </a:r>
          </a:p>
          <a:p>
            <a:r>
              <a:rPr lang="en-IN" sz="1000" dirty="0">
                <a:solidFill>
                  <a:srgbClr val="000000"/>
                </a:solidFill>
                <a:latin typeface="Calibri" panose="020F0502020204030204" pitchFamily="34" charset="0"/>
                <a:cs typeface="Calibri" panose="020F0502020204030204" pitchFamily="34" charset="0"/>
              </a:rPr>
              <a:t>	  p1.setPatid(10001);;</a:t>
            </a:r>
          </a:p>
          <a:p>
            <a:r>
              <a:rPr lang="en-IN" sz="1000" dirty="0">
                <a:solidFill>
                  <a:srgbClr val="000000"/>
                </a:solidFill>
                <a:latin typeface="Calibri" panose="020F0502020204030204" pitchFamily="34" charset="0"/>
                <a:cs typeface="Calibri" panose="020F0502020204030204" pitchFamily="34" charset="0"/>
              </a:rPr>
              <a:t>	   p1.setPatname("Suman");</a:t>
            </a:r>
          </a:p>
          <a:p>
            <a:r>
              <a:rPr lang="en-IN" sz="1000" dirty="0">
                <a:solidFill>
                  <a:srgbClr val="000000"/>
                </a:solidFill>
                <a:latin typeface="Calibri" panose="020F0502020204030204" pitchFamily="34" charset="0"/>
                <a:cs typeface="Calibri" panose="020F0502020204030204" pitchFamily="34" charset="0"/>
              </a:rPr>
              <a:t>	   Patient p2=new Patient();</a:t>
            </a:r>
          </a:p>
          <a:p>
            <a:r>
              <a:rPr lang="en-IN" sz="1000" dirty="0">
                <a:solidFill>
                  <a:srgbClr val="000000"/>
                </a:solidFill>
                <a:latin typeface="Calibri" panose="020F0502020204030204" pitchFamily="34" charset="0"/>
                <a:cs typeface="Calibri" panose="020F0502020204030204" pitchFamily="34" charset="0"/>
              </a:rPr>
              <a:t>		             </a:t>
            </a:r>
          </a:p>
          <a:p>
            <a:r>
              <a:rPr lang="en-IN" sz="1000" dirty="0">
                <a:solidFill>
                  <a:srgbClr val="000000"/>
                </a:solidFill>
                <a:latin typeface="Calibri" panose="020F0502020204030204" pitchFamily="34" charset="0"/>
                <a:cs typeface="Calibri" panose="020F0502020204030204" pitchFamily="34" charset="0"/>
              </a:rPr>
              <a:t>	</a:t>
            </a:r>
          </a:p>
        </p:txBody>
      </p:sp>
      <p:sp>
        <p:nvSpPr>
          <p:cNvPr id="3" name="Rectangle 2">
            <a:extLst>
              <a:ext uri="{FF2B5EF4-FFF2-40B4-BE49-F238E27FC236}">
                <a16:creationId xmlns:a16="http://schemas.microsoft.com/office/drawing/2014/main" id="{BC224C20-230F-4D04-9508-BC1B339BAC10}"/>
              </a:ext>
            </a:extLst>
          </p:cNvPr>
          <p:cNvSpPr/>
          <p:nvPr/>
        </p:nvSpPr>
        <p:spPr>
          <a:xfrm>
            <a:off x="4343400" y="1066800"/>
            <a:ext cx="4419600" cy="5682175"/>
          </a:xfrm>
          <a:prstGeom prst="rect">
            <a:avLst/>
          </a:prstGeom>
        </p:spPr>
        <p:txBody>
          <a:bodyPr wrap="square">
            <a:spAutoFit/>
          </a:bodyPr>
          <a:lstStyle/>
          <a:p>
            <a:r>
              <a:rPr lang="en-IN" sz="1100" dirty="0">
                <a:solidFill>
                  <a:srgbClr val="000000"/>
                </a:solidFill>
                <a:latin typeface="Calibri" panose="020F0502020204030204" pitchFamily="34" charset="0"/>
                <a:cs typeface="Calibri" panose="020F0502020204030204" pitchFamily="34" charset="0"/>
              </a:rPr>
              <a:t>p2.setPatid(10002);;</a:t>
            </a:r>
          </a:p>
          <a:p>
            <a:r>
              <a:rPr lang="en-IN" sz="1100" dirty="0">
                <a:solidFill>
                  <a:srgbClr val="000000"/>
                </a:solidFill>
                <a:latin typeface="Calibri" panose="020F0502020204030204" pitchFamily="34" charset="0"/>
                <a:cs typeface="Calibri" panose="020F0502020204030204" pitchFamily="34" charset="0"/>
              </a:rPr>
              <a:t>           p2.setPatname("Sarika"); </a:t>
            </a:r>
          </a:p>
          <a:p>
            <a:r>
              <a:rPr lang="en-IN" sz="1100" dirty="0">
                <a:solidFill>
                  <a:srgbClr val="000000"/>
                </a:solidFill>
                <a:latin typeface="Calibri" panose="020F0502020204030204" pitchFamily="34" charset="0"/>
                <a:cs typeface="Calibri" panose="020F0502020204030204" pitchFamily="34" charset="0"/>
              </a:rPr>
              <a:t> Patient p3=new Patient();</a:t>
            </a:r>
          </a:p>
          <a:p>
            <a:r>
              <a:rPr lang="en-IN" sz="1100" dirty="0">
                <a:solidFill>
                  <a:srgbClr val="000000"/>
                </a:solidFill>
                <a:latin typeface="Calibri" panose="020F0502020204030204" pitchFamily="34" charset="0"/>
                <a:cs typeface="Calibri" panose="020F0502020204030204" pitchFamily="34" charset="0"/>
              </a:rPr>
              <a:t>        </a:t>
            </a:r>
          </a:p>
          <a:p>
            <a:r>
              <a:rPr lang="en-IN" sz="1100" dirty="0">
                <a:solidFill>
                  <a:srgbClr val="000000"/>
                </a:solidFill>
                <a:latin typeface="Calibri" panose="020F0502020204030204" pitchFamily="34" charset="0"/>
                <a:cs typeface="Calibri" panose="020F0502020204030204" pitchFamily="34" charset="0"/>
              </a:rPr>
              <a:t> p3.setPatid(10003);;</a:t>
            </a:r>
          </a:p>
          <a:p>
            <a:r>
              <a:rPr lang="en-IN" sz="1100" dirty="0">
                <a:solidFill>
                  <a:srgbClr val="000000"/>
                </a:solidFill>
                <a:latin typeface="Calibri" panose="020F0502020204030204" pitchFamily="34" charset="0"/>
                <a:cs typeface="Calibri" panose="020F0502020204030204" pitchFamily="34" charset="0"/>
              </a:rPr>
              <a:t>         p3.setPatname("</a:t>
            </a:r>
            <a:r>
              <a:rPr lang="en-IN" sz="1100" dirty="0" err="1">
                <a:solidFill>
                  <a:srgbClr val="000000"/>
                </a:solidFill>
                <a:latin typeface="Calibri" panose="020F0502020204030204" pitchFamily="34" charset="0"/>
                <a:cs typeface="Calibri" panose="020F0502020204030204" pitchFamily="34" charset="0"/>
              </a:rPr>
              <a:t>Nihar</a:t>
            </a:r>
            <a:r>
              <a:rPr lang="en-IN" sz="1100" dirty="0">
                <a:solidFill>
                  <a:srgbClr val="000000"/>
                </a:solidFill>
                <a:latin typeface="Calibri" panose="020F0502020204030204" pitchFamily="34" charset="0"/>
                <a:cs typeface="Calibri" panose="020F0502020204030204" pitchFamily="34" charset="0"/>
              </a:rPr>
              <a:t>"); </a:t>
            </a:r>
          </a:p>
          <a:p>
            <a:r>
              <a:rPr lang="en-IN" sz="1100" dirty="0">
                <a:solidFill>
                  <a:srgbClr val="000000"/>
                </a:solidFill>
                <a:latin typeface="Calibri" panose="020F0502020204030204" pitchFamily="34" charset="0"/>
                <a:cs typeface="Calibri" panose="020F0502020204030204" pitchFamily="34" charset="0"/>
              </a:rPr>
              <a:t>   // one-to-many          </a:t>
            </a:r>
          </a:p>
          <a:p>
            <a:r>
              <a:rPr lang="en-IN" sz="1100" dirty="0">
                <a:solidFill>
                  <a:srgbClr val="000000"/>
                </a:solidFill>
                <a:latin typeface="Calibri" panose="020F0502020204030204" pitchFamily="34" charset="0"/>
                <a:cs typeface="Calibri" panose="020F0502020204030204" pitchFamily="34" charset="0"/>
              </a:rPr>
              <a:t>   Set s=new HashSet();</a:t>
            </a:r>
          </a:p>
          <a:p>
            <a:r>
              <a:rPr lang="en-IN" sz="1100" dirty="0" err="1">
                <a:solidFill>
                  <a:srgbClr val="000000"/>
                </a:solidFill>
                <a:latin typeface="Calibri" panose="020F0502020204030204" pitchFamily="34" charset="0"/>
                <a:cs typeface="Calibri" panose="020F0502020204030204" pitchFamily="34" charset="0"/>
              </a:rPr>
              <a:t>s.add</a:t>
            </a:r>
            <a:r>
              <a:rPr lang="en-IN" sz="1100" dirty="0">
                <a:solidFill>
                  <a:srgbClr val="000000"/>
                </a:solidFill>
                <a:latin typeface="Calibri" panose="020F0502020204030204" pitchFamily="34" charset="0"/>
                <a:cs typeface="Calibri" panose="020F0502020204030204" pitchFamily="34" charset="0"/>
              </a:rPr>
              <a:t>(p1);</a:t>
            </a:r>
          </a:p>
          <a:p>
            <a:r>
              <a:rPr lang="en-IN" sz="1100" dirty="0">
                <a:solidFill>
                  <a:srgbClr val="000000"/>
                </a:solidFill>
                <a:latin typeface="Calibri" panose="020F0502020204030204" pitchFamily="34" charset="0"/>
                <a:cs typeface="Calibri" panose="020F0502020204030204" pitchFamily="34" charset="0"/>
              </a:rPr>
              <a:t>				        </a:t>
            </a:r>
            <a:r>
              <a:rPr lang="en-IN" sz="1100" dirty="0" err="1">
                <a:solidFill>
                  <a:srgbClr val="000000"/>
                </a:solidFill>
                <a:latin typeface="Calibri" panose="020F0502020204030204" pitchFamily="34" charset="0"/>
                <a:cs typeface="Calibri" panose="020F0502020204030204" pitchFamily="34" charset="0"/>
              </a:rPr>
              <a:t>s.add</a:t>
            </a:r>
            <a:r>
              <a:rPr lang="en-IN" sz="1100" dirty="0">
                <a:solidFill>
                  <a:srgbClr val="000000"/>
                </a:solidFill>
                <a:latin typeface="Calibri" panose="020F0502020204030204" pitchFamily="34" charset="0"/>
                <a:cs typeface="Calibri" panose="020F0502020204030204" pitchFamily="34" charset="0"/>
              </a:rPr>
              <a:t>(p2);</a:t>
            </a:r>
          </a:p>
          <a:p>
            <a:r>
              <a:rPr lang="en-IN" sz="1100" dirty="0">
                <a:solidFill>
                  <a:srgbClr val="000000"/>
                </a:solidFill>
                <a:latin typeface="Calibri" panose="020F0502020204030204" pitchFamily="34" charset="0"/>
                <a:cs typeface="Calibri" panose="020F0502020204030204" pitchFamily="34" charset="0"/>
              </a:rPr>
              <a:t>				        </a:t>
            </a:r>
            <a:r>
              <a:rPr lang="en-IN" sz="1100" dirty="0" err="1">
                <a:solidFill>
                  <a:srgbClr val="000000"/>
                </a:solidFill>
                <a:latin typeface="Calibri" panose="020F0502020204030204" pitchFamily="34" charset="0"/>
                <a:cs typeface="Calibri" panose="020F0502020204030204" pitchFamily="34" charset="0"/>
              </a:rPr>
              <a:t>s.add</a:t>
            </a:r>
            <a:r>
              <a:rPr lang="en-IN" sz="1100" dirty="0">
                <a:solidFill>
                  <a:srgbClr val="000000"/>
                </a:solidFill>
                <a:latin typeface="Calibri" panose="020F0502020204030204" pitchFamily="34" charset="0"/>
                <a:cs typeface="Calibri" panose="020F0502020204030204" pitchFamily="34" charset="0"/>
              </a:rPr>
              <a:t>(p3);		        </a:t>
            </a:r>
          </a:p>
          <a:p>
            <a:r>
              <a:rPr lang="en-IN" sz="1100" dirty="0">
                <a:solidFill>
                  <a:srgbClr val="000000"/>
                </a:solidFill>
                <a:latin typeface="Calibri" panose="020F0502020204030204" pitchFamily="34" charset="0"/>
                <a:cs typeface="Calibri" panose="020F0502020204030204" pitchFamily="34" charset="0"/>
              </a:rPr>
              <a:t>		        </a:t>
            </a:r>
          </a:p>
          <a:p>
            <a:r>
              <a:rPr lang="en-IN" sz="1100" dirty="0">
                <a:solidFill>
                  <a:srgbClr val="000000"/>
                </a:solidFill>
                <a:latin typeface="Calibri" panose="020F0502020204030204" pitchFamily="34" charset="0"/>
                <a:cs typeface="Calibri" panose="020F0502020204030204" pitchFamily="34" charset="0"/>
              </a:rPr>
              <a:t>				        </a:t>
            </a:r>
            <a:r>
              <a:rPr lang="en-IN" sz="1100" dirty="0" err="1">
                <a:solidFill>
                  <a:srgbClr val="000000"/>
                </a:solidFill>
                <a:latin typeface="Calibri" panose="020F0502020204030204" pitchFamily="34" charset="0"/>
                <a:cs typeface="Calibri" panose="020F0502020204030204" pitchFamily="34" charset="0"/>
              </a:rPr>
              <a:t>d.setPatients</a:t>
            </a:r>
            <a:r>
              <a:rPr lang="en-IN" sz="1100" dirty="0">
                <a:solidFill>
                  <a:srgbClr val="000000"/>
                </a:solidFill>
                <a:latin typeface="Calibri" panose="020F0502020204030204" pitchFamily="34" charset="0"/>
                <a:cs typeface="Calibri" panose="020F0502020204030204" pitchFamily="34" charset="0"/>
              </a:rPr>
              <a:t>(s);</a:t>
            </a:r>
          </a:p>
          <a:p>
            <a:r>
              <a:rPr lang="en-IN" sz="1100" dirty="0">
                <a:solidFill>
                  <a:srgbClr val="000000"/>
                </a:solidFill>
                <a:latin typeface="Calibri" panose="020F0502020204030204" pitchFamily="34" charset="0"/>
                <a:cs typeface="Calibri" panose="020F0502020204030204" pitchFamily="34" charset="0"/>
              </a:rPr>
              <a:t>   // many-to-one          </a:t>
            </a:r>
          </a:p>
          <a:p>
            <a:r>
              <a:rPr lang="en-IN" sz="1100" dirty="0">
                <a:solidFill>
                  <a:srgbClr val="000000"/>
                </a:solidFill>
                <a:latin typeface="Calibri" panose="020F0502020204030204" pitchFamily="34" charset="0"/>
                <a:cs typeface="Calibri" panose="020F0502020204030204" pitchFamily="34" charset="0"/>
              </a:rPr>
              <a:t> p1.setDoctor(d); </a:t>
            </a:r>
          </a:p>
          <a:p>
            <a:r>
              <a:rPr lang="en-IN" sz="1100" dirty="0">
                <a:solidFill>
                  <a:srgbClr val="000000"/>
                </a:solidFill>
                <a:latin typeface="Calibri" panose="020F0502020204030204" pitchFamily="34" charset="0"/>
                <a:cs typeface="Calibri" panose="020F0502020204030204" pitchFamily="34" charset="0"/>
              </a:rPr>
              <a:t>     p2.setDoctor(d);</a:t>
            </a:r>
          </a:p>
          <a:p>
            <a:r>
              <a:rPr lang="en-IN" sz="1100" dirty="0">
                <a:solidFill>
                  <a:srgbClr val="000000"/>
                </a:solidFill>
                <a:latin typeface="Calibri" panose="020F0502020204030204" pitchFamily="34" charset="0"/>
                <a:cs typeface="Calibri" panose="020F0502020204030204" pitchFamily="34" charset="0"/>
              </a:rPr>
              <a:t>       p3.setDoctor(d);</a:t>
            </a:r>
          </a:p>
          <a:p>
            <a:r>
              <a:rPr lang="en-IN" sz="1100" dirty="0">
                <a:solidFill>
                  <a:srgbClr val="000000"/>
                </a:solidFill>
                <a:latin typeface="Calibri" panose="020F0502020204030204" pitchFamily="34" charset="0"/>
                <a:cs typeface="Calibri" panose="020F0502020204030204" pitchFamily="34" charset="0"/>
              </a:rPr>
              <a:t>		     </a:t>
            </a:r>
          </a:p>
          <a:p>
            <a:r>
              <a:rPr lang="en-IN" sz="1100" dirty="0">
                <a:solidFill>
                  <a:srgbClr val="000000"/>
                </a:solidFill>
                <a:latin typeface="Calibri" panose="020F0502020204030204" pitchFamily="34" charset="0"/>
                <a:cs typeface="Calibri" panose="020F0502020204030204" pitchFamily="34" charset="0"/>
              </a:rPr>
              <a:t>    Transaction </a:t>
            </a:r>
            <a:r>
              <a:rPr lang="en-IN" sz="1100" dirty="0" err="1">
                <a:solidFill>
                  <a:srgbClr val="000000"/>
                </a:solidFill>
                <a:latin typeface="Calibri" panose="020F0502020204030204" pitchFamily="34" charset="0"/>
                <a:cs typeface="Calibri" panose="020F0502020204030204" pitchFamily="34" charset="0"/>
              </a:rPr>
              <a:t>tx</a:t>
            </a:r>
            <a:r>
              <a:rPr lang="en-IN" sz="1100" dirty="0">
                <a:solidFill>
                  <a:srgbClr val="000000"/>
                </a:solidFill>
                <a:latin typeface="Calibri" panose="020F0502020204030204" pitchFamily="34" charset="0"/>
                <a:cs typeface="Calibri" panose="020F0502020204030204" pitchFamily="34" charset="0"/>
              </a:rPr>
              <a:t> = </a:t>
            </a:r>
            <a:r>
              <a:rPr lang="en-IN" sz="1100" dirty="0" err="1">
                <a:solidFill>
                  <a:srgbClr val="000000"/>
                </a:solidFill>
                <a:latin typeface="Calibri" panose="020F0502020204030204" pitchFamily="34" charset="0"/>
                <a:cs typeface="Calibri" panose="020F0502020204030204" pitchFamily="34" charset="0"/>
              </a:rPr>
              <a:t>session.beginTransaction</a:t>
            </a:r>
            <a:r>
              <a:rPr lang="en-IN" sz="1100" dirty="0">
                <a:solidFill>
                  <a:srgbClr val="000000"/>
                </a:solidFill>
                <a:latin typeface="Calibri" panose="020F0502020204030204" pitchFamily="34" charset="0"/>
                <a:cs typeface="Calibri" panose="020F0502020204030204" pitchFamily="34" charset="0"/>
              </a:rPr>
              <a:t>();</a:t>
            </a:r>
          </a:p>
          <a:p>
            <a:r>
              <a:rPr lang="en-IN" sz="1100" dirty="0">
                <a:solidFill>
                  <a:srgbClr val="000000"/>
                </a:solidFill>
                <a:latin typeface="Calibri" panose="020F0502020204030204" pitchFamily="34" charset="0"/>
                <a:cs typeface="Calibri" panose="020F0502020204030204" pitchFamily="34" charset="0"/>
              </a:rPr>
              <a:t>       </a:t>
            </a:r>
            <a:r>
              <a:rPr lang="en-IN" sz="1100" dirty="0" err="1">
                <a:solidFill>
                  <a:srgbClr val="000000"/>
                </a:solidFill>
                <a:latin typeface="Calibri" panose="020F0502020204030204" pitchFamily="34" charset="0"/>
                <a:cs typeface="Calibri" panose="020F0502020204030204" pitchFamily="34" charset="0"/>
              </a:rPr>
              <a:t>session.save</a:t>
            </a:r>
            <a:r>
              <a:rPr lang="en-IN" sz="1100" dirty="0">
                <a:solidFill>
                  <a:srgbClr val="000000"/>
                </a:solidFill>
                <a:latin typeface="Calibri" panose="020F0502020204030204" pitchFamily="34" charset="0"/>
                <a:cs typeface="Calibri" panose="020F0502020204030204" pitchFamily="34" charset="0"/>
              </a:rPr>
              <a:t>(d);</a:t>
            </a:r>
          </a:p>
          <a:p>
            <a:r>
              <a:rPr lang="en-IN" sz="1100" dirty="0">
                <a:solidFill>
                  <a:srgbClr val="000000"/>
                </a:solidFill>
                <a:latin typeface="Calibri" panose="020F0502020204030204" pitchFamily="34" charset="0"/>
                <a:cs typeface="Calibri" panose="020F0502020204030204" pitchFamily="34" charset="0"/>
              </a:rPr>
              <a:t>    </a:t>
            </a:r>
            <a:r>
              <a:rPr lang="en-IN" sz="1100" dirty="0" err="1">
                <a:solidFill>
                  <a:srgbClr val="000000"/>
                </a:solidFill>
                <a:latin typeface="Calibri" panose="020F0502020204030204" pitchFamily="34" charset="0"/>
                <a:cs typeface="Calibri" panose="020F0502020204030204" pitchFamily="34" charset="0"/>
              </a:rPr>
              <a:t>tx.commit</a:t>
            </a:r>
            <a:r>
              <a:rPr lang="en-IN" sz="1100" dirty="0">
                <a:solidFill>
                  <a:srgbClr val="000000"/>
                </a:solidFill>
                <a:latin typeface="Calibri" panose="020F0502020204030204" pitchFamily="34" charset="0"/>
                <a:cs typeface="Calibri" panose="020F0502020204030204" pitchFamily="34" charset="0"/>
              </a:rPr>
              <a:t>();</a:t>
            </a:r>
          </a:p>
          <a:p>
            <a:r>
              <a:rPr lang="en-IN" sz="1100" dirty="0">
                <a:solidFill>
                  <a:srgbClr val="000000"/>
                </a:solidFill>
                <a:latin typeface="Calibri" panose="020F0502020204030204" pitchFamily="34" charset="0"/>
                <a:cs typeface="Calibri" panose="020F0502020204030204" pitchFamily="34" charset="0"/>
              </a:rPr>
              <a:t>    </a:t>
            </a:r>
            <a:r>
              <a:rPr lang="en-IN" sz="1100" dirty="0" err="1">
                <a:solidFill>
                  <a:srgbClr val="000000"/>
                </a:solidFill>
                <a:latin typeface="Calibri" panose="020F0502020204030204" pitchFamily="34" charset="0"/>
                <a:cs typeface="Calibri" panose="020F0502020204030204" pitchFamily="34" charset="0"/>
              </a:rPr>
              <a:t>session.close</a:t>
            </a:r>
            <a:r>
              <a:rPr lang="en-IN" sz="1100" dirty="0">
                <a:solidFill>
                  <a:srgbClr val="000000"/>
                </a:solidFill>
                <a:latin typeface="Calibri" panose="020F0502020204030204" pitchFamily="34" charset="0"/>
                <a:cs typeface="Calibri" panose="020F0502020204030204" pitchFamily="34" charset="0"/>
              </a:rPr>
              <a:t>();</a:t>
            </a:r>
          </a:p>
          <a:p>
            <a:r>
              <a:rPr lang="en-IN" sz="1100" dirty="0">
                <a:solidFill>
                  <a:srgbClr val="000000"/>
                </a:solidFill>
                <a:latin typeface="Calibri" panose="020F0502020204030204" pitchFamily="34" charset="0"/>
                <a:cs typeface="Calibri" panose="020F0502020204030204" pitchFamily="34" charset="0"/>
              </a:rPr>
              <a:t>    </a:t>
            </a:r>
            <a:r>
              <a:rPr lang="en-IN" sz="1100" dirty="0" err="1">
                <a:solidFill>
                  <a:srgbClr val="000000"/>
                </a:solidFill>
                <a:latin typeface="Calibri" panose="020F0502020204030204" pitchFamily="34" charset="0"/>
                <a:cs typeface="Calibri" panose="020F0502020204030204" pitchFamily="34" charset="0"/>
              </a:rPr>
              <a:t>System.out.println</a:t>
            </a:r>
            <a:r>
              <a:rPr lang="en-IN" sz="1100" dirty="0">
                <a:solidFill>
                  <a:srgbClr val="000000"/>
                </a:solidFill>
                <a:latin typeface="Calibri" panose="020F0502020204030204" pitchFamily="34" charset="0"/>
                <a:cs typeface="Calibri" panose="020F0502020204030204" pitchFamily="34" charset="0"/>
              </a:rPr>
              <a:t>("One To Many Bi-Directional is Done..!!");</a:t>
            </a:r>
          </a:p>
          <a:p>
            <a:r>
              <a:rPr lang="en-IN" sz="1100" dirty="0">
                <a:solidFill>
                  <a:srgbClr val="000000"/>
                </a:solidFill>
                <a:latin typeface="Calibri" panose="020F0502020204030204" pitchFamily="34" charset="0"/>
                <a:cs typeface="Calibri" panose="020F0502020204030204" pitchFamily="34" charset="0"/>
              </a:rPr>
              <a:t>    </a:t>
            </a:r>
            <a:r>
              <a:rPr lang="en-IN" sz="1100" dirty="0" err="1">
                <a:solidFill>
                  <a:srgbClr val="000000"/>
                </a:solidFill>
                <a:latin typeface="Calibri" panose="020F0502020204030204" pitchFamily="34" charset="0"/>
                <a:cs typeface="Calibri" panose="020F0502020204030204" pitchFamily="34" charset="0"/>
              </a:rPr>
              <a:t>factory.close</a:t>
            </a:r>
            <a:r>
              <a:rPr lang="en-IN" sz="1100" dirty="0">
                <a:solidFill>
                  <a:srgbClr val="000000"/>
                </a:solidFill>
                <a:latin typeface="Calibri" panose="020F0502020204030204" pitchFamily="34" charset="0"/>
                <a:cs typeface="Calibri" panose="020F0502020204030204" pitchFamily="34" charset="0"/>
              </a:rPr>
              <a:t>();</a:t>
            </a:r>
          </a:p>
          <a:p>
            <a:r>
              <a:rPr lang="en-IN" sz="1100" dirty="0">
                <a:solidFill>
                  <a:srgbClr val="000000"/>
                </a:solidFill>
                <a:latin typeface="Calibri" panose="020F0502020204030204" pitchFamily="34" charset="0"/>
                <a:cs typeface="Calibri" panose="020F0502020204030204" pitchFamily="34" charset="0"/>
              </a:rPr>
              <a:t>		             </a:t>
            </a:r>
          </a:p>
          <a:p>
            <a:r>
              <a:rPr lang="en-IN" sz="1100" dirty="0">
                <a:solidFill>
                  <a:srgbClr val="000000"/>
                </a:solidFill>
                <a:latin typeface="Calibri" panose="020F0502020204030204" pitchFamily="34" charset="0"/>
                <a:cs typeface="Calibri" panose="020F0502020204030204" pitchFamily="34" charset="0"/>
              </a:rPr>
              <a:t>		             </a:t>
            </a:r>
          </a:p>
          <a:p>
            <a:r>
              <a:rPr lang="en-IN" sz="1100" dirty="0">
                <a:solidFill>
                  <a:srgbClr val="000000"/>
                </a:solidFill>
                <a:latin typeface="Calibri" panose="020F0502020204030204" pitchFamily="34" charset="0"/>
                <a:cs typeface="Calibri" panose="020F0502020204030204" pitchFamily="34" charset="0"/>
              </a:rPr>
              <a:t>		</a:t>
            </a:r>
          </a:p>
          <a:p>
            <a:r>
              <a:rPr lang="en-IN" sz="1100" dirty="0">
                <a:solidFill>
                  <a:srgbClr val="000000"/>
                </a:solidFill>
                <a:latin typeface="Calibri" panose="020F0502020204030204" pitchFamily="34" charset="0"/>
                <a:cs typeface="Calibri" panose="020F0502020204030204" pitchFamily="34" charset="0"/>
              </a:rPr>
              <a:t>	}</a:t>
            </a:r>
          </a:p>
          <a:p>
            <a:r>
              <a:rPr lang="en-IN" sz="1100" dirty="0">
                <a:solidFill>
                  <a:srgbClr val="000000"/>
                </a:solidFill>
                <a:latin typeface="Calibri" panose="020F0502020204030204" pitchFamily="34" charset="0"/>
                <a:cs typeface="Calibri" panose="020F0502020204030204" pitchFamily="34" charset="0"/>
              </a:rPr>
              <a:t>}</a:t>
            </a:r>
          </a:p>
          <a:p>
            <a:endParaRPr lang="en-IN" sz="1100" dirty="0">
              <a:solidFill>
                <a:srgbClr val="000000"/>
              </a:solidFill>
              <a:latin typeface="Calibri" panose="020F0502020204030204" pitchFamily="34" charset="0"/>
              <a:cs typeface="Calibri" panose="020F0502020204030204" pitchFamily="34" charset="0"/>
            </a:endParaRPr>
          </a:p>
        </p:txBody>
      </p:sp>
      <p:sp>
        <p:nvSpPr>
          <p:cNvPr id="4" name="Rectangle: Rounded Corners 3">
            <a:extLst>
              <a:ext uri="{FF2B5EF4-FFF2-40B4-BE49-F238E27FC236}">
                <a16:creationId xmlns:a16="http://schemas.microsoft.com/office/drawing/2014/main" id="{C99D7129-B176-46AD-AA98-ADB20DD872D2}"/>
              </a:ext>
            </a:extLst>
          </p:cNvPr>
          <p:cNvSpPr/>
          <p:nvPr/>
        </p:nvSpPr>
        <p:spPr>
          <a:xfrm>
            <a:off x="4343400" y="1727056"/>
            <a:ext cx="2837570" cy="436166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61878605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t>
            </a:r>
          </a:p>
        </p:txBody>
      </p:sp>
      <p:sp>
        <p:nvSpPr>
          <p:cNvPr id="3" name="Rectangle 2">
            <a:extLst>
              <a:ext uri="{FF2B5EF4-FFF2-40B4-BE49-F238E27FC236}">
                <a16:creationId xmlns:a16="http://schemas.microsoft.com/office/drawing/2014/main" id="{4EF20CBD-DDFD-4ABA-AE80-269C2B40FEF5}"/>
              </a:ext>
            </a:extLst>
          </p:cNvPr>
          <p:cNvSpPr/>
          <p:nvPr/>
        </p:nvSpPr>
        <p:spPr>
          <a:xfrm>
            <a:off x="211015" y="1447800"/>
            <a:ext cx="8686800" cy="3816429"/>
          </a:xfrm>
          <a:prstGeom prst="rect">
            <a:avLst/>
          </a:prstGeom>
        </p:spPr>
        <p:txBody>
          <a:bodyPr wrap="square">
            <a:spAutoFit/>
          </a:bodyPr>
          <a:lstStyle/>
          <a:p>
            <a:r>
              <a:rPr lang="en-IN" sz="1100" dirty="0">
                <a:latin typeface="Consolas" panose="020B0609020204030204" pitchFamily="49" charset="0"/>
              </a:rPr>
              <a:t>Hibernate.cfg.xml</a:t>
            </a:r>
          </a:p>
          <a:p>
            <a:r>
              <a:rPr lang="en-IN" sz="1100" dirty="0">
                <a:solidFill>
                  <a:srgbClr val="008080"/>
                </a:solidFill>
                <a:latin typeface="Consolas" panose="020B0609020204030204" pitchFamily="49" charset="0"/>
              </a:rPr>
              <a:t>&lt;?</a:t>
            </a:r>
            <a:r>
              <a:rPr lang="en-IN" sz="1100" dirty="0">
                <a:solidFill>
                  <a:srgbClr val="3F7F7F"/>
                </a:solidFill>
                <a:latin typeface="Consolas" panose="020B0609020204030204" pitchFamily="49" charset="0"/>
              </a:rPr>
              <a:t>xml </a:t>
            </a:r>
            <a:r>
              <a:rPr lang="en-IN" sz="1100" dirty="0">
                <a:solidFill>
                  <a:srgbClr val="7F007F"/>
                </a:solidFill>
                <a:latin typeface="Consolas" panose="020B0609020204030204" pitchFamily="49" charset="0"/>
              </a:rPr>
              <a:t>version</a:t>
            </a:r>
            <a:r>
              <a:rPr lang="en-IN" sz="1100" dirty="0">
                <a:solidFill>
                  <a:srgbClr val="000000"/>
                </a:solidFill>
                <a:latin typeface="Consolas" panose="020B0609020204030204" pitchFamily="49" charset="0"/>
              </a:rPr>
              <a:t>=</a:t>
            </a:r>
            <a:r>
              <a:rPr lang="en-IN" sz="1100" i="1" dirty="0">
                <a:solidFill>
                  <a:srgbClr val="2A00FF"/>
                </a:solidFill>
                <a:latin typeface="Consolas" panose="020B0609020204030204" pitchFamily="49" charset="0"/>
              </a:rPr>
              <a:t>'1.0' </a:t>
            </a:r>
            <a:r>
              <a:rPr lang="en-IN" sz="1100" i="1" dirty="0">
                <a:solidFill>
                  <a:srgbClr val="7F007F"/>
                </a:solidFill>
                <a:latin typeface="Consolas" panose="020B0609020204030204" pitchFamily="49" charset="0"/>
              </a:rPr>
              <a:t>encoding</a:t>
            </a:r>
            <a:r>
              <a:rPr lang="en-IN" sz="1100" i="1" dirty="0">
                <a:solidFill>
                  <a:srgbClr val="000000"/>
                </a:solidFill>
                <a:latin typeface="Consolas" panose="020B0609020204030204" pitchFamily="49" charset="0"/>
              </a:rPr>
              <a:t>=</a:t>
            </a:r>
            <a:r>
              <a:rPr lang="en-IN" sz="1100" i="1" dirty="0">
                <a:solidFill>
                  <a:srgbClr val="2A00FF"/>
                </a:solidFill>
                <a:latin typeface="Consolas" panose="020B0609020204030204" pitchFamily="49" charset="0"/>
              </a:rPr>
              <a:t>'UTF-8'</a:t>
            </a:r>
            <a:r>
              <a:rPr lang="en-IN" sz="1100" i="1" dirty="0">
                <a:solidFill>
                  <a:srgbClr val="008080"/>
                </a:solidFill>
                <a:latin typeface="Consolas" panose="020B0609020204030204" pitchFamily="49" charset="0"/>
              </a:rPr>
              <a:t>?&gt;</a:t>
            </a:r>
          </a:p>
          <a:p>
            <a:r>
              <a:rPr lang="en-IN" sz="1100" dirty="0">
                <a:solidFill>
                  <a:srgbClr val="008080"/>
                </a:solidFill>
                <a:latin typeface="Consolas" panose="020B0609020204030204" pitchFamily="49" charset="0"/>
              </a:rPr>
              <a:t>&lt;!</a:t>
            </a:r>
            <a:r>
              <a:rPr lang="en-IN" sz="1100" dirty="0">
                <a:solidFill>
                  <a:srgbClr val="3F7F7F"/>
                </a:solidFill>
                <a:latin typeface="Consolas" panose="020B0609020204030204" pitchFamily="49" charset="0"/>
              </a:rPr>
              <a:t>DOCTYPE </a:t>
            </a:r>
            <a:r>
              <a:rPr lang="en-IN" sz="1100" dirty="0">
                <a:solidFill>
                  <a:srgbClr val="008080"/>
                </a:solidFill>
                <a:latin typeface="Consolas" panose="020B0609020204030204" pitchFamily="49" charset="0"/>
              </a:rPr>
              <a:t>hibernate-configuration </a:t>
            </a:r>
            <a:r>
              <a:rPr lang="en-IN" sz="1100" dirty="0">
                <a:solidFill>
                  <a:srgbClr val="808080"/>
                </a:solidFill>
                <a:latin typeface="Consolas" panose="020B0609020204030204" pitchFamily="49" charset="0"/>
              </a:rPr>
              <a:t>PUBLIC</a:t>
            </a:r>
          </a:p>
          <a:p>
            <a:r>
              <a:rPr lang="en-IN" sz="1100" dirty="0">
                <a:latin typeface="Consolas" panose="020B0609020204030204" pitchFamily="49" charset="0"/>
              </a:rPr>
              <a:t>        </a:t>
            </a:r>
            <a:r>
              <a:rPr lang="en-IN" sz="1100" dirty="0">
                <a:solidFill>
                  <a:srgbClr val="008080"/>
                </a:solidFill>
                <a:latin typeface="Consolas" panose="020B0609020204030204" pitchFamily="49" charset="0"/>
              </a:rPr>
              <a:t>"-//Hibernate/Hibernate Configuration DTD 3.0//EN"</a:t>
            </a:r>
          </a:p>
          <a:p>
            <a:r>
              <a:rPr lang="en-IN" sz="1100" dirty="0">
                <a:latin typeface="Consolas" panose="020B0609020204030204" pitchFamily="49" charset="0"/>
              </a:rPr>
              <a:t>        </a:t>
            </a:r>
            <a:r>
              <a:rPr lang="en-IN" sz="1100" dirty="0">
                <a:solidFill>
                  <a:srgbClr val="3F7F5F"/>
                </a:solidFill>
                <a:latin typeface="Consolas" panose="020B0609020204030204" pitchFamily="49" charset="0"/>
              </a:rPr>
              <a:t>"http://www.hibernate.org/dtd/hibernate-configuration-3.0.dtd"</a:t>
            </a:r>
            <a:r>
              <a:rPr lang="en-IN" sz="1100" dirty="0">
                <a:solidFill>
                  <a:srgbClr val="008080"/>
                </a:solidFill>
                <a:latin typeface="Consolas" panose="020B0609020204030204" pitchFamily="49" charset="0"/>
              </a:rPr>
              <a:t>&gt;</a:t>
            </a:r>
          </a:p>
          <a:p>
            <a:r>
              <a:rPr lang="en-IN" sz="1100" dirty="0">
                <a:solidFill>
                  <a:srgbClr val="000000"/>
                </a:solidFill>
                <a:latin typeface="Consolas" panose="020B0609020204030204" pitchFamily="49" charset="0"/>
              </a:rPr>
              <a:t> </a:t>
            </a:r>
            <a:r>
              <a:rPr lang="en-IN" sz="1100" dirty="0">
                <a:solidFill>
                  <a:srgbClr val="008080"/>
                </a:solidFill>
                <a:latin typeface="Consolas" panose="020B0609020204030204" pitchFamily="49" charset="0"/>
              </a:rPr>
              <a:t>&lt;</a:t>
            </a:r>
            <a:r>
              <a:rPr lang="en-IN" sz="1100" dirty="0">
                <a:solidFill>
                  <a:srgbClr val="3F7F7F"/>
                </a:solidFill>
                <a:latin typeface="Consolas" panose="020B0609020204030204" pitchFamily="49" charset="0"/>
              </a:rPr>
              <a:t>hibernate-configuration</a:t>
            </a:r>
            <a:r>
              <a:rPr lang="en-IN" sz="1100" dirty="0">
                <a:solidFill>
                  <a:srgbClr val="008080"/>
                </a:solidFill>
                <a:latin typeface="Consolas" panose="020B0609020204030204" pitchFamily="49" charset="0"/>
              </a:rPr>
              <a:t>&gt;</a:t>
            </a:r>
          </a:p>
          <a:p>
            <a:r>
              <a:rPr lang="en-IN" sz="1100" dirty="0">
                <a:solidFill>
                  <a:srgbClr val="000000"/>
                </a:solidFill>
                <a:latin typeface="Consolas" panose="020B0609020204030204" pitchFamily="49" charset="0"/>
              </a:rPr>
              <a:t>   </a:t>
            </a:r>
            <a:r>
              <a:rPr lang="en-IN" sz="1100" dirty="0">
                <a:solidFill>
                  <a:srgbClr val="008080"/>
                </a:solidFill>
                <a:latin typeface="Consolas" panose="020B0609020204030204" pitchFamily="49" charset="0"/>
              </a:rPr>
              <a:t>&lt;</a:t>
            </a:r>
            <a:r>
              <a:rPr lang="en-IN" sz="1100" dirty="0">
                <a:solidFill>
                  <a:srgbClr val="3F7F7F"/>
                </a:solidFill>
                <a:latin typeface="Consolas" panose="020B0609020204030204" pitchFamily="49" charset="0"/>
              </a:rPr>
              <a:t>session-factory</a:t>
            </a:r>
            <a:r>
              <a:rPr lang="en-IN" sz="1100" dirty="0">
                <a:solidFill>
                  <a:srgbClr val="008080"/>
                </a:solidFill>
                <a:latin typeface="Consolas" panose="020B0609020204030204" pitchFamily="49" charset="0"/>
              </a:rPr>
              <a:t>&gt;</a:t>
            </a:r>
          </a:p>
          <a:p>
            <a:r>
              <a:rPr lang="en-IN" sz="1100" dirty="0">
                <a:solidFill>
                  <a:srgbClr val="000000"/>
                </a:solidFill>
                <a:latin typeface="Consolas" panose="020B0609020204030204" pitchFamily="49" charset="0"/>
              </a:rPr>
              <a:t>   </a:t>
            </a:r>
            <a:r>
              <a:rPr lang="en-IN" sz="1100" dirty="0">
                <a:solidFill>
                  <a:srgbClr val="008080"/>
                </a:solidFill>
                <a:latin typeface="Consolas" panose="020B0609020204030204" pitchFamily="49" charset="0"/>
              </a:rPr>
              <a:t>&lt;</a:t>
            </a:r>
            <a:r>
              <a:rPr lang="en-IN" sz="1100" dirty="0">
                <a:solidFill>
                  <a:srgbClr val="3F7F7F"/>
                </a:solidFill>
                <a:latin typeface="Consolas" panose="020B0609020204030204" pitchFamily="49" charset="0"/>
              </a:rPr>
              <a:t>property </a:t>
            </a:r>
            <a:r>
              <a:rPr lang="en-IN" sz="1100" dirty="0">
                <a:solidFill>
                  <a:srgbClr val="7F007F"/>
                </a:solidFill>
                <a:latin typeface="Consolas" panose="020B0609020204030204" pitchFamily="49" charset="0"/>
              </a:rPr>
              <a:t>name</a:t>
            </a:r>
            <a:r>
              <a:rPr lang="en-IN" sz="1100" dirty="0">
                <a:solidFill>
                  <a:srgbClr val="000000"/>
                </a:solidFill>
                <a:latin typeface="Consolas" panose="020B0609020204030204" pitchFamily="49" charset="0"/>
              </a:rPr>
              <a:t>=</a:t>
            </a:r>
            <a:r>
              <a:rPr lang="en-IN" sz="1100" i="1" dirty="0">
                <a:solidFill>
                  <a:srgbClr val="2A00FF"/>
                </a:solidFill>
                <a:latin typeface="Consolas" panose="020B0609020204030204" pitchFamily="49" charset="0"/>
              </a:rPr>
              <a:t>"</a:t>
            </a:r>
            <a:r>
              <a:rPr lang="en-IN" sz="1100" i="1" dirty="0" err="1">
                <a:solidFill>
                  <a:srgbClr val="2A00FF"/>
                </a:solidFill>
                <a:latin typeface="Consolas" panose="020B0609020204030204" pitchFamily="49" charset="0"/>
              </a:rPr>
              <a:t>hibernate.dialect</a:t>
            </a:r>
            <a:r>
              <a:rPr lang="en-IN" sz="1100" i="1" dirty="0">
                <a:solidFill>
                  <a:srgbClr val="2A00FF"/>
                </a:solidFill>
                <a:latin typeface="Consolas" panose="020B0609020204030204" pitchFamily="49" charset="0"/>
              </a:rPr>
              <a:t>"</a:t>
            </a:r>
            <a:r>
              <a:rPr lang="en-IN" sz="1100" i="1" dirty="0">
                <a:solidFill>
                  <a:srgbClr val="008080"/>
                </a:solidFill>
                <a:latin typeface="Consolas" panose="020B0609020204030204" pitchFamily="49" charset="0"/>
              </a:rPr>
              <a:t>&gt;</a:t>
            </a:r>
            <a:r>
              <a:rPr lang="en-IN" sz="1100" i="1" dirty="0" err="1">
                <a:solidFill>
                  <a:srgbClr val="000000"/>
                </a:solidFill>
                <a:latin typeface="Consolas" panose="020B0609020204030204" pitchFamily="49" charset="0"/>
              </a:rPr>
              <a:t>org.hibernate.dialect.MySQLDialect</a:t>
            </a:r>
            <a:r>
              <a:rPr lang="en-IN" sz="1100" i="1" dirty="0">
                <a:solidFill>
                  <a:srgbClr val="008080"/>
                </a:solidFill>
                <a:latin typeface="Consolas" panose="020B0609020204030204" pitchFamily="49" charset="0"/>
              </a:rPr>
              <a:t>&lt;/</a:t>
            </a:r>
            <a:r>
              <a:rPr lang="en-IN" sz="1100" i="1" dirty="0">
                <a:solidFill>
                  <a:srgbClr val="3F7F7F"/>
                </a:solidFill>
                <a:latin typeface="Consolas" panose="020B0609020204030204" pitchFamily="49" charset="0"/>
              </a:rPr>
              <a:t>property</a:t>
            </a:r>
            <a:r>
              <a:rPr lang="en-IN" sz="1100" i="1" dirty="0">
                <a:solidFill>
                  <a:srgbClr val="008080"/>
                </a:solidFill>
                <a:latin typeface="Consolas" panose="020B0609020204030204" pitchFamily="49" charset="0"/>
              </a:rPr>
              <a:t>&gt;</a:t>
            </a:r>
          </a:p>
          <a:p>
            <a:r>
              <a:rPr lang="en-IN" sz="1100" dirty="0">
                <a:solidFill>
                  <a:srgbClr val="000000"/>
                </a:solidFill>
                <a:latin typeface="Consolas" panose="020B0609020204030204" pitchFamily="49" charset="0"/>
              </a:rPr>
              <a:t>   </a:t>
            </a:r>
            <a:r>
              <a:rPr lang="en-IN" sz="1100" dirty="0">
                <a:solidFill>
                  <a:srgbClr val="008080"/>
                </a:solidFill>
                <a:latin typeface="Consolas" panose="020B0609020204030204" pitchFamily="49" charset="0"/>
              </a:rPr>
              <a:t>&lt;</a:t>
            </a:r>
            <a:r>
              <a:rPr lang="en-IN" sz="1100" dirty="0">
                <a:solidFill>
                  <a:srgbClr val="3F7F7F"/>
                </a:solidFill>
                <a:latin typeface="Consolas" panose="020B0609020204030204" pitchFamily="49" charset="0"/>
              </a:rPr>
              <a:t>property </a:t>
            </a:r>
            <a:r>
              <a:rPr lang="en-IN" sz="1100" dirty="0">
                <a:solidFill>
                  <a:srgbClr val="7F007F"/>
                </a:solidFill>
                <a:latin typeface="Consolas" panose="020B0609020204030204" pitchFamily="49" charset="0"/>
              </a:rPr>
              <a:t>name</a:t>
            </a:r>
            <a:r>
              <a:rPr lang="en-IN" sz="1100" dirty="0">
                <a:solidFill>
                  <a:srgbClr val="000000"/>
                </a:solidFill>
                <a:latin typeface="Consolas" panose="020B0609020204030204" pitchFamily="49" charset="0"/>
              </a:rPr>
              <a:t>=</a:t>
            </a:r>
            <a:r>
              <a:rPr lang="en-IN" sz="1100" i="1" dirty="0">
                <a:solidFill>
                  <a:srgbClr val="2A00FF"/>
                </a:solidFill>
                <a:latin typeface="Consolas" panose="020B0609020204030204" pitchFamily="49" charset="0"/>
              </a:rPr>
              <a:t>"</a:t>
            </a:r>
            <a:r>
              <a:rPr lang="en-IN" sz="1100" i="1" dirty="0" err="1">
                <a:solidFill>
                  <a:srgbClr val="2A00FF"/>
                </a:solidFill>
                <a:latin typeface="Consolas" panose="020B0609020204030204" pitchFamily="49" charset="0"/>
              </a:rPr>
              <a:t>hibernate.connection.driver_class</a:t>
            </a:r>
            <a:r>
              <a:rPr lang="en-IN" sz="1100" i="1" dirty="0">
                <a:solidFill>
                  <a:srgbClr val="2A00FF"/>
                </a:solidFill>
                <a:latin typeface="Consolas" panose="020B0609020204030204" pitchFamily="49" charset="0"/>
              </a:rPr>
              <a:t>"</a:t>
            </a:r>
            <a:r>
              <a:rPr lang="en-IN" sz="1100" i="1" dirty="0">
                <a:solidFill>
                  <a:srgbClr val="008080"/>
                </a:solidFill>
                <a:latin typeface="Consolas" panose="020B0609020204030204" pitchFamily="49" charset="0"/>
              </a:rPr>
              <a:t>&gt;</a:t>
            </a:r>
            <a:r>
              <a:rPr lang="en-IN" sz="1100" i="1" dirty="0" err="1">
                <a:solidFill>
                  <a:srgbClr val="000000"/>
                </a:solidFill>
                <a:latin typeface="Consolas" panose="020B0609020204030204" pitchFamily="49" charset="0"/>
              </a:rPr>
              <a:t>com.mysql.jdbc.Driver</a:t>
            </a:r>
            <a:r>
              <a:rPr lang="en-IN" sz="1100" i="1" dirty="0">
                <a:solidFill>
                  <a:srgbClr val="008080"/>
                </a:solidFill>
                <a:latin typeface="Consolas" panose="020B0609020204030204" pitchFamily="49" charset="0"/>
              </a:rPr>
              <a:t>&lt;/</a:t>
            </a:r>
            <a:r>
              <a:rPr lang="en-IN" sz="1100" i="1" dirty="0">
                <a:solidFill>
                  <a:srgbClr val="3F7F7F"/>
                </a:solidFill>
                <a:latin typeface="Consolas" panose="020B0609020204030204" pitchFamily="49" charset="0"/>
              </a:rPr>
              <a:t>property</a:t>
            </a:r>
            <a:r>
              <a:rPr lang="en-IN" sz="1100" i="1" dirty="0">
                <a:solidFill>
                  <a:srgbClr val="008080"/>
                </a:solidFill>
                <a:latin typeface="Consolas" panose="020B0609020204030204" pitchFamily="49" charset="0"/>
              </a:rPr>
              <a:t>&gt;</a:t>
            </a:r>
          </a:p>
          <a:p>
            <a:r>
              <a:rPr lang="en-IN" sz="1100" dirty="0">
                <a:solidFill>
                  <a:srgbClr val="000000"/>
                </a:solidFill>
                <a:latin typeface="Consolas" panose="020B0609020204030204" pitchFamily="49" charset="0"/>
              </a:rPr>
              <a:t>   </a:t>
            </a:r>
            <a:r>
              <a:rPr lang="en-IN" sz="1100" dirty="0">
                <a:solidFill>
                  <a:srgbClr val="008080"/>
                </a:solidFill>
                <a:latin typeface="Consolas" panose="020B0609020204030204" pitchFamily="49" charset="0"/>
              </a:rPr>
              <a:t>&lt;</a:t>
            </a:r>
            <a:r>
              <a:rPr lang="en-IN" sz="1100" dirty="0">
                <a:solidFill>
                  <a:srgbClr val="3F7F7F"/>
                </a:solidFill>
                <a:latin typeface="Consolas" panose="020B0609020204030204" pitchFamily="49" charset="0"/>
              </a:rPr>
              <a:t>property </a:t>
            </a:r>
            <a:r>
              <a:rPr lang="en-IN" sz="1100" dirty="0">
                <a:solidFill>
                  <a:srgbClr val="7F007F"/>
                </a:solidFill>
                <a:latin typeface="Consolas" panose="020B0609020204030204" pitchFamily="49" charset="0"/>
              </a:rPr>
              <a:t>name</a:t>
            </a:r>
            <a:r>
              <a:rPr lang="en-IN" sz="1100" dirty="0">
                <a:solidFill>
                  <a:srgbClr val="000000"/>
                </a:solidFill>
                <a:latin typeface="Consolas" panose="020B0609020204030204" pitchFamily="49" charset="0"/>
              </a:rPr>
              <a:t>=</a:t>
            </a:r>
            <a:r>
              <a:rPr lang="en-IN" sz="1100" i="1" dirty="0">
                <a:solidFill>
                  <a:srgbClr val="2A00FF"/>
                </a:solidFill>
                <a:latin typeface="Consolas" panose="020B0609020204030204" pitchFamily="49" charset="0"/>
              </a:rPr>
              <a:t>"hibernate.connection.url"</a:t>
            </a:r>
            <a:r>
              <a:rPr lang="en-IN" sz="1100" i="1" dirty="0">
                <a:solidFill>
                  <a:srgbClr val="008080"/>
                </a:solidFill>
                <a:latin typeface="Consolas" panose="020B0609020204030204" pitchFamily="49" charset="0"/>
              </a:rPr>
              <a:t>&gt;</a:t>
            </a:r>
            <a:r>
              <a:rPr lang="en-IN" sz="1100" i="1" dirty="0" err="1">
                <a:solidFill>
                  <a:srgbClr val="000000"/>
                </a:solidFill>
                <a:latin typeface="Consolas" panose="020B0609020204030204" pitchFamily="49" charset="0"/>
              </a:rPr>
              <a:t>jdbc:mysql</a:t>
            </a:r>
            <a:r>
              <a:rPr lang="en-IN" sz="1100" i="1" dirty="0">
                <a:solidFill>
                  <a:srgbClr val="000000"/>
                </a:solidFill>
                <a:latin typeface="Consolas" panose="020B0609020204030204" pitchFamily="49" charset="0"/>
              </a:rPr>
              <a:t>://</a:t>
            </a:r>
            <a:r>
              <a:rPr lang="en-IN" sz="1100" i="1" u="sng" dirty="0">
                <a:solidFill>
                  <a:srgbClr val="000000"/>
                </a:solidFill>
                <a:latin typeface="Consolas" panose="020B0609020204030204" pitchFamily="49" charset="0"/>
              </a:rPr>
              <a:t>localhost/test</a:t>
            </a:r>
            <a:r>
              <a:rPr lang="en-IN" sz="1100" i="1" u="sng" dirty="0">
                <a:solidFill>
                  <a:srgbClr val="008080"/>
                </a:solidFill>
                <a:latin typeface="Consolas" panose="020B0609020204030204" pitchFamily="49" charset="0"/>
              </a:rPr>
              <a:t>&lt;/</a:t>
            </a:r>
            <a:r>
              <a:rPr lang="en-IN" sz="1100" i="1" u="sng" dirty="0">
                <a:solidFill>
                  <a:srgbClr val="3F7F7F"/>
                </a:solidFill>
                <a:latin typeface="Consolas" panose="020B0609020204030204" pitchFamily="49" charset="0"/>
              </a:rPr>
              <a:t>property</a:t>
            </a:r>
            <a:r>
              <a:rPr lang="en-IN" sz="1100" i="1" u="sng" dirty="0">
                <a:solidFill>
                  <a:srgbClr val="008080"/>
                </a:solidFill>
                <a:latin typeface="Consolas" panose="020B0609020204030204" pitchFamily="49" charset="0"/>
              </a:rPr>
              <a:t>&gt;</a:t>
            </a:r>
          </a:p>
          <a:p>
            <a:r>
              <a:rPr lang="en-IN" sz="1100" dirty="0">
                <a:solidFill>
                  <a:srgbClr val="000000"/>
                </a:solidFill>
                <a:latin typeface="Consolas" panose="020B0609020204030204" pitchFamily="49" charset="0"/>
              </a:rPr>
              <a:t>   </a:t>
            </a:r>
            <a:r>
              <a:rPr lang="en-IN" sz="1100" dirty="0">
                <a:solidFill>
                  <a:srgbClr val="008080"/>
                </a:solidFill>
                <a:latin typeface="Consolas" panose="020B0609020204030204" pitchFamily="49" charset="0"/>
              </a:rPr>
              <a:t>&lt;</a:t>
            </a:r>
            <a:r>
              <a:rPr lang="en-IN" sz="1100" dirty="0">
                <a:solidFill>
                  <a:srgbClr val="3F7F7F"/>
                </a:solidFill>
                <a:latin typeface="Consolas" panose="020B0609020204030204" pitchFamily="49" charset="0"/>
              </a:rPr>
              <a:t>property </a:t>
            </a:r>
            <a:r>
              <a:rPr lang="en-IN" sz="1100" dirty="0">
                <a:solidFill>
                  <a:srgbClr val="7F007F"/>
                </a:solidFill>
                <a:latin typeface="Consolas" panose="020B0609020204030204" pitchFamily="49" charset="0"/>
              </a:rPr>
              <a:t>name</a:t>
            </a:r>
            <a:r>
              <a:rPr lang="en-IN" sz="1100" dirty="0">
                <a:solidFill>
                  <a:srgbClr val="000000"/>
                </a:solidFill>
                <a:latin typeface="Consolas" panose="020B0609020204030204" pitchFamily="49" charset="0"/>
              </a:rPr>
              <a:t>=</a:t>
            </a:r>
            <a:r>
              <a:rPr lang="en-IN" sz="1100" i="1" dirty="0">
                <a:solidFill>
                  <a:srgbClr val="2A00FF"/>
                </a:solidFill>
                <a:latin typeface="Consolas" panose="020B0609020204030204" pitchFamily="49" charset="0"/>
              </a:rPr>
              <a:t>"</a:t>
            </a:r>
            <a:r>
              <a:rPr lang="en-IN" sz="1100" i="1" dirty="0" err="1">
                <a:solidFill>
                  <a:srgbClr val="2A00FF"/>
                </a:solidFill>
                <a:latin typeface="Consolas" panose="020B0609020204030204" pitchFamily="49" charset="0"/>
              </a:rPr>
              <a:t>hibernate.connection.username</a:t>
            </a:r>
            <a:r>
              <a:rPr lang="en-IN" sz="1100" i="1" dirty="0">
                <a:solidFill>
                  <a:srgbClr val="2A00FF"/>
                </a:solidFill>
                <a:latin typeface="Consolas" panose="020B0609020204030204" pitchFamily="49" charset="0"/>
              </a:rPr>
              <a:t>"</a:t>
            </a:r>
            <a:r>
              <a:rPr lang="en-IN" sz="1100" i="1" dirty="0">
                <a:solidFill>
                  <a:srgbClr val="008080"/>
                </a:solidFill>
                <a:latin typeface="Consolas" panose="020B0609020204030204" pitchFamily="49" charset="0"/>
              </a:rPr>
              <a:t>&gt;</a:t>
            </a:r>
            <a:r>
              <a:rPr lang="en-IN" sz="1100" i="1" dirty="0">
                <a:solidFill>
                  <a:srgbClr val="000000"/>
                </a:solidFill>
                <a:latin typeface="Consolas" panose="020B0609020204030204" pitchFamily="49" charset="0"/>
              </a:rPr>
              <a:t>root</a:t>
            </a:r>
            <a:r>
              <a:rPr lang="en-IN" sz="1100" i="1" dirty="0">
                <a:solidFill>
                  <a:srgbClr val="008080"/>
                </a:solidFill>
                <a:latin typeface="Consolas" panose="020B0609020204030204" pitchFamily="49" charset="0"/>
              </a:rPr>
              <a:t>&lt;/</a:t>
            </a:r>
            <a:r>
              <a:rPr lang="en-IN" sz="1100" i="1" dirty="0">
                <a:solidFill>
                  <a:srgbClr val="3F7F7F"/>
                </a:solidFill>
                <a:latin typeface="Consolas" panose="020B0609020204030204" pitchFamily="49" charset="0"/>
              </a:rPr>
              <a:t>property</a:t>
            </a:r>
            <a:r>
              <a:rPr lang="en-IN" sz="1100" i="1" dirty="0">
                <a:solidFill>
                  <a:srgbClr val="008080"/>
                </a:solidFill>
                <a:latin typeface="Consolas" panose="020B0609020204030204" pitchFamily="49" charset="0"/>
              </a:rPr>
              <a:t>&gt;</a:t>
            </a:r>
          </a:p>
          <a:p>
            <a:r>
              <a:rPr lang="en-IN" sz="1100" dirty="0">
                <a:solidFill>
                  <a:srgbClr val="000000"/>
                </a:solidFill>
                <a:latin typeface="Consolas" panose="020B0609020204030204" pitchFamily="49" charset="0"/>
              </a:rPr>
              <a:t>   </a:t>
            </a:r>
            <a:r>
              <a:rPr lang="en-IN" sz="1100" dirty="0">
                <a:solidFill>
                  <a:srgbClr val="008080"/>
                </a:solidFill>
                <a:latin typeface="Consolas" panose="020B0609020204030204" pitchFamily="49" charset="0"/>
              </a:rPr>
              <a:t>&lt;</a:t>
            </a:r>
            <a:r>
              <a:rPr lang="en-IN" sz="1100" dirty="0">
                <a:solidFill>
                  <a:srgbClr val="3F7F7F"/>
                </a:solidFill>
                <a:latin typeface="Consolas" panose="020B0609020204030204" pitchFamily="49" charset="0"/>
              </a:rPr>
              <a:t>property </a:t>
            </a:r>
            <a:r>
              <a:rPr lang="en-IN" sz="1100" dirty="0">
                <a:solidFill>
                  <a:srgbClr val="7F007F"/>
                </a:solidFill>
                <a:latin typeface="Consolas" panose="020B0609020204030204" pitchFamily="49" charset="0"/>
              </a:rPr>
              <a:t>name</a:t>
            </a:r>
            <a:r>
              <a:rPr lang="en-IN" sz="1100" dirty="0">
                <a:solidFill>
                  <a:srgbClr val="000000"/>
                </a:solidFill>
                <a:latin typeface="Consolas" panose="020B0609020204030204" pitchFamily="49" charset="0"/>
              </a:rPr>
              <a:t>=</a:t>
            </a:r>
            <a:r>
              <a:rPr lang="en-IN" sz="1100" i="1" dirty="0">
                <a:solidFill>
                  <a:srgbClr val="2A00FF"/>
                </a:solidFill>
                <a:latin typeface="Consolas" panose="020B0609020204030204" pitchFamily="49" charset="0"/>
              </a:rPr>
              <a:t>"</a:t>
            </a:r>
            <a:r>
              <a:rPr lang="en-IN" sz="1100" i="1" dirty="0" err="1">
                <a:solidFill>
                  <a:srgbClr val="2A00FF"/>
                </a:solidFill>
                <a:latin typeface="Consolas" panose="020B0609020204030204" pitchFamily="49" charset="0"/>
              </a:rPr>
              <a:t>hibernate.connection.password</a:t>
            </a:r>
            <a:r>
              <a:rPr lang="en-IN" sz="1100" i="1" dirty="0">
                <a:solidFill>
                  <a:srgbClr val="2A00FF"/>
                </a:solidFill>
                <a:latin typeface="Consolas" panose="020B0609020204030204" pitchFamily="49" charset="0"/>
              </a:rPr>
              <a:t>"</a:t>
            </a:r>
            <a:r>
              <a:rPr lang="en-IN" sz="1100" i="1" dirty="0">
                <a:solidFill>
                  <a:srgbClr val="008080"/>
                </a:solidFill>
                <a:latin typeface="Consolas" panose="020B0609020204030204" pitchFamily="49" charset="0"/>
              </a:rPr>
              <a:t>&gt;</a:t>
            </a:r>
            <a:r>
              <a:rPr lang="en-IN" sz="1100" i="1" dirty="0">
                <a:solidFill>
                  <a:srgbClr val="000000"/>
                </a:solidFill>
                <a:latin typeface="Consolas" panose="020B0609020204030204" pitchFamily="49" charset="0"/>
              </a:rPr>
              <a:t>root</a:t>
            </a:r>
            <a:r>
              <a:rPr lang="en-IN" sz="1100" i="1" dirty="0">
                <a:solidFill>
                  <a:srgbClr val="008080"/>
                </a:solidFill>
                <a:latin typeface="Consolas" panose="020B0609020204030204" pitchFamily="49" charset="0"/>
              </a:rPr>
              <a:t>&lt;/</a:t>
            </a:r>
            <a:r>
              <a:rPr lang="en-IN" sz="1100" i="1" dirty="0">
                <a:solidFill>
                  <a:srgbClr val="3F7F7F"/>
                </a:solidFill>
                <a:latin typeface="Consolas" panose="020B0609020204030204" pitchFamily="49" charset="0"/>
              </a:rPr>
              <a:t>property</a:t>
            </a:r>
            <a:r>
              <a:rPr lang="en-IN" sz="1100" i="1" dirty="0">
                <a:solidFill>
                  <a:srgbClr val="008080"/>
                </a:solidFill>
                <a:latin typeface="Consolas" panose="020B0609020204030204" pitchFamily="49" charset="0"/>
              </a:rPr>
              <a:t>&gt;</a:t>
            </a:r>
          </a:p>
          <a:p>
            <a:r>
              <a:rPr lang="en-IN" sz="1100" dirty="0">
                <a:solidFill>
                  <a:srgbClr val="000000"/>
                </a:solidFill>
                <a:latin typeface="Consolas" panose="020B0609020204030204" pitchFamily="49" charset="0"/>
              </a:rPr>
              <a:t>   </a:t>
            </a:r>
            <a:r>
              <a:rPr lang="en-IN" sz="1100" dirty="0">
                <a:solidFill>
                  <a:srgbClr val="008080"/>
                </a:solidFill>
                <a:latin typeface="Consolas" panose="020B0609020204030204" pitchFamily="49" charset="0"/>
              </a:rPr>
              <a:t>&lt;</a:t>
            </a:r>
            <a:r>
              <a:rPr lang="en-IN" sz="1100" dirty="0">
                <a:solidFill>
                  <a:srgbClr val="3F7F7F"/>
                </a:solidFill>
                <a:latin typeface="Consolas" panose="020B0609020204030204" pitchFamily="49" charset="0"/>
              </a:rPr>
              <a:t>property </a:t>
            </a:r>
            <a:r>
              <a:rPr lang="en-IN" sz="1100" dirty="0">
                <a:solidFill>
                  <a:srgbClr val="7F007F"/>
                </a:solidFill>
                <a:latin typeface="Consolas" panose="020B0609020204030204" pitchFamily="49" charset="0"/>
              </a:rPr>
              <a:t>name</a:t>
            </a:r>
            <a:r>
              <a:rPr lang="en-IN" sz="1100" dirty="0">
                <a:solidFill>
                  <a:srgbClr val="000000"/>
                </a:solidFill>
                <a:latin typeface="Consolas" panose="020B0609020204030204" pitchFamily="49" charset="0"/>
              </a:rPr>
              <a:t>=</a:t>
            </a:r>
            <a:r>
              <a:rPr lang="en-IN" sz="1100" i="1" dirty="0">
                <a:solidFill>
                  <a:srgbClr val="2A00FF"/>
                </a:solidFill>
                <a:latin typeface="Consolas" panose="020B0609020204030204" pitchFamily="49" charset="0"/>
              </a:rPr>
              <a:t>"hibernate.hbm2ddl.auto"</a:t>
            </a:r>
            <a:r>
              <a:rPr lang="en-IN" sz="1100" i="1" dirty="0">
                <a:solidFill>
                  <a:srgbClr val="008080"/>
                </a:solidFill>
                <a:latin typeface="Consolas" panose="020B0609020204030204" pitchFamily="49" charset="0"/>
              </a:rPr>
              <a:t>&gt;</a:t>
            </a:r>
            <a:r>
              <a:rPr lang="en-IN" sz="1100" i="1" dirty="0">
                <a:solidFill>
                  <a:srgbClr val="000000"/>
                </a:solidFill>
                <a:latin typeface="Consolas" panose="020B0609020204030204" pitchFamily="49" charset="0"/>
              </a:rPr>
              <a:t>update</a:t>
            </a:r>
            <a:r>
              <a:rPr lang="en-IN" sz="1100" i="1" dirty="0">
                <a:solidFill>
                  <a:srgbClr val="008080"/>
                </a:solidFill>
                <a:latin typeface="Consolas" panose="020B0609020204030204" pitchFamily="49" charset="0"/>
              </a:rPr>
              <a:t>&lt;/</a:t>
            </a:r>
            <a:r>
              <a:rPr lang="en-IN" sz="1100" i="1" dirty="0">
                <a:solidFill>
                  <a:srgbClr val="3F7F7F"/>
                </a:solidFill>
                <a:latin typeface="Consolas" panose="020B0609020204030204" pitchFamily="49" charset="0"/>
              </a:rPr>
              <a:t>property</a:t>
            </a:r>
            <a:r>
              <a:rPr lang="en-IN" sz="1100" i="1" dirty="0">
                <a:solidFill>
                  <a:srgbClr val="008080"/>
                </a:solidFill>
                <a:latin typeface="Consolas" panose="020B0609020204030204" pitchFamily="49" charset="0"/>
              </a:rPr>
              <a:t>&gt;</a:t>
            </a:r>
          </a:p>
          <a:p>
            <a:r>
              <a:rPr lang="en-IN" sz="1100" dirty="0">
                <a:solidFill>
                  <a:srgbClr val="000000"/>
                </a:solidFill>
                <a:latin typeface="Consolas" panose="020B0609020204030204" pitchFamily="49" charset="0"/>
              </a:rPr>
              <a:t>   </a:t>
            </a:r>
            <a:r>
              <a:rPr lang="en-IN" sz="1100" dirty="0">
                <a:solidFill>
                  <a:srgbClr val="008080"/>
                </a:solidFill>
                <a:latin typeface="Consolas" panose="020B0609020204030204" pitchFamily="49" charset="0"/>
              </a:rPr>
              <a:t>&lt;</a:t>
            </a:r>
            <a:r>
              <a:rPr lang="en-IN" sz="1100" dirty="0">
                <a:solidFill>
                  <a:srgbClr val="3F7F7F"/>
                </a:solidFill>
                <a:latin typeface="Consolas" panose="020B0609020204030204" pitchFamily="49" charset="0"/>
              </a:rPr>
              <a:t>property </a:t>
            </a:r>
            <a:r>
              <a:rPr lang="en-IN" sz="1100" dirty="0">
                <a:solidFill>
                  <a:srgbClr val="7F007F"/>
                </a:solidFill>
                <a:latin typeface="Consolas" panose="020B0609020204030204" pitchFamily="49" charset="0"/>
              </a:rPr>
              <a:t>name</a:t>
            </a:r>
            <a:r>
              <a:rPr lang="en-IN" sz="1100" dirty="0">
                <a:solidFill>
                  <a:srgbClr val="000000"/>
                </a:solidFill>
                <a:latin typeface="Consolas" panose="020B0609020204030204" pitchFamily="49" charset="0"/>
              </a:rPr>
              <a:t>=</a:t>
            </a:r>
            <a:r>
              <a:rPr lang="en-IN" sz="1100" i="1" dirty="0">
                <a:solidFill>
                  <a:srgbClr val="2A00FF"/>
                </a:solidFill>
                <a:latin typeface="Consolas" panose="020B0609020204030204" pitchFamily="49" charset="0"/>
              </a:rPr>
              <a:t>"</a:t>
            </a:r>
            <a:r>
              <a:rPr lang="en-IN" sz="1100" i="1" dirty="0" err="1">
                <a:solidFill>
                  <a:srgbClr val="2A00FF"/>
                </a:solidFill>
                <a:latin typeface="Consolas" panose="020B0609020204030204" pitchFamily="49" charset="0"/>
              </a:rPr>
              <a:t>show_sql</a:t>
            </a:r>
            <a:r>
              <a:rPr lang="en-IN" sz="1100" i="1" dirty="0">
                <a:solidFill>
                  <a:srgbClr val="2A00FF"/>
                </a:solidFill>
                <a:latin typeface="Consolas" panose="020B0609020204030204" pitchFamily="49" charset="0"/>
              </a:rPr>
              <a:t>"</a:t>
            </a:r>
            <a:r>
              <a:rPr lang="en-IN" sz="1100" i="1" dirty="0">
                <a:solidFill>
                  <a:srgbClr val="008080"/>
                </a:solidFill>
                <a:latin typeface="Consolas" panose="020B0609020204030204" pitchFamily="49" charset="0"/>
              </a:rPr>
              <a:t>&gt;</a:t>
            </a:r>
            <a:r>
              <a:rPr lang="en-IN" sz="1100" i="1" dirty="0">
                <a:solidFill>
                  <a:srgbClr val="000000"/>
                </a:solidFill>
                <a:latin typeface="Consolas" panose="020B0609020204030204" pitchFamily="49" charset="0"/>
              </a:rPr>
              <a:t>false</a:t>
            </a:r>
            <a:r>
              <a:rPr lang="en-IN" sz="1100" i="1" dirty="0">
                <a:solidFill>
                  <a:srgbClr val="008080"/>
                </a:solidFill>
                <a:latin typeface="Consolas" panose="020B0609020204030204" pitchFamily="49" charset="0"/>
              </a:rPr>
              <a:t>&lt;/</a:t>
            </a:r>
            <a:r>
              <a:rPr lang="en-IN" sz="1100" i="1" dirty="0">
                <a:solidFill>
                  <a:srgbClr val="3F7F7F"/>
                </a:solidFill>
                <a:latin typeface="Consolas" panose="020B0609020204030204" pitchFamily="49" charset="0"/>
              </a:rPr>
              <a:t>property</a:t>
            </a:r>
            <a:r>
              <a:rPr lang="en-IN" sz="1100" i="1" dirty="0">
                <a:solidFill>
                  <a:srgbClr val="008080"/>
                </a:solidFill>
                <a:latin typeface="Consolas" panose="020B0609020204030204" pitchFamily="49" charset="0"/>
              </a:rPr>
              <a:t>&gt;</a:t>
            </a:r>
          </a:p>
          <a:p>
            <a:r>
              <a:rPr lang="en-IN" sz="1100" dirty="0">
                <a:solidFill>
                  <a:srgbClr val="000000"/>
                </a:solidFill>
                <a:latin typeface="Consolas" panose="020B0609020204030204" pitchFamily="49" charset="0"/>
              </a:rPr>
              <a:t>   </a:t>
            </a:r>
            <a:r>
              <a:rPr lang="en-IN" sz="1100" dirty="0">
                <a:solidFill>
                  <a:srgbClr val="008080"/>
                </a:solidFill>
                <a:latin typeface="Consolas" panose="020B0609020204030204" pitchFamily="49" charset="0"/>
              </a:rPr>
              <a:t>&lt;</a:t>
            </a:r>
            <a:r>
              <a:rPr lang="en-IN" sz="1100" dirty="0">
                <a:solidFill>
                  <a:srgbClr val="3F7F7F"/>
                </a:solidFill>
                <a:latin typeface="Consolas" panose="020B0609020204030204" pitchFamily="49" charset="0"/>
              </a:rPr>
              <a:t>property </a:t>
            </a:r>
            <a:r>
              <a:rPr lang="en-IN" sz="1100" dirty="0">
                <a:solidFill>
                  <a:srgbClr val="7F007F"/>
                </a:solidFill>
                <a:latin typeface="Consolas" panose="020B0609020204030204" pitchFamily="49" charset="0"/>
              </a:rPr>
              <a:t>name</a:t>
            </a:r>
            <a:r>
              <a:rPr lang="en-IN" sz="1100" dirty="0">
                <a:solidFill>
                  <a:srgbClr val="000000"/>
                </a:solidFill>
                <a:latin typeface="Consolas" panose="020B0609020204030204" pitchFamily="49" charset="0"/>
              </a:rPr>
              <a:t>=</a:t>
            </a:r>
            <a:r>
              <a:rPr lang="en-IN" sz="1100" i="1" dirty="0">
                <a:solidFill>
                  <a:srgbClr val="2A00FF"/>
                </a:solidFill>
                <a:latin typeface="Consolas" panose="020B0609020204030204" pitchFamily="49" charset="0"/>
              </a:rPr>
              <a:t>"</a:t>
            </a:r>
            <a:r>
              <a:rPr lang="en-IN" sz="1100" i="1" dirty="0" err="1">
                <a:solidFill>
                  <a:srgbClr val="2A00FF"/>
                </a:solidFill>
                <a:latin typeface="Consolas" panose="020B0609020204030204" pitchFamily="49" charset="0"/>
              </a:rPr>
              <a:t>hibernate.current_session_context_class</a:t>
            </a:r>
            <a:r>
              <a:rPr lang="en-IN" sz="1100" i="1" dirty="0">
                <a:solidFill>
                  <a:srgbClr val="2A00FF"/>
                </a:solidFill>
                <a:latin typeface="Consolas" panose="020B0609020204030204" pitchFamily="49" charset="0"/>
              </a:rPr>
              <a:t>"</a:t>
            </a:r>
            <a:r>
              <a:rPr lang="en-IN" sz="1100" i="1" dirty="0">
                <a:solidFill>
                  <a:srgbClr val="008080"/>
                </a:solidFill>
                <a:latin typeface="Consolas" panose="020B0609020204030204" pitchFamily="49" charset="0"/>
              </a:rPr>
              <a:t>&gt;</a:t>
            </a:r>
            <a:r>
              <a:rPr lang="en-IN" sz="1100" i="1" dirty="0" err="1">
                <a:solidFill>
                  <a:srgbClr val="000000"/>
                </a:solidFill>
                <a:latin typeface="Consolas" panose="020B0609020204030204" pitchFamily="49" charset="0"/>
              </a:rPr>
              <a:t>org.hibernate.context.internal.ThreadLocalSessionContext</a:t>
            </a:r>
            <a:r>
              <a:rPr lang="en-IN" sz="1100" i="1" dirty="0">
                <a:solidFill>
                  <a:srgbClr val="008080"/>
                </a:solidFill>
                <a:latin typeface="Consolas" panose="020B0609020204030204" pitchFamily="49" charset="0"/>
              </a:rPr>
              <a:t>&lt;/</a:t>
            </a:r>
            <a:r>
              <a:rPr lang="en-IN" sz="1100" i="1" dirty="0">
                <a:solidFill>
                  <a:srgbClr val="3F7F7F"/>
                </a:solidFill>
                <a:latin typeface="Consolas" panose="020B0609020204030204" pitchFamily="49" charset="0"/>
              </a:rPr>
              <a:t>property</a:t>
            </a:r>
            <a:r>
              <a:rPr lang="en-IN" sz="1100" i="1" dirty="0">
                <a:solidFill>
                  <a:srgbClr val="008080"/>
                </a:solidFill>
                <a:latin typeface="Consolas" panose="020B0609020204030204" pitchFamily="49" charset="0"/>
              </a:rPr>
              <a:t>&gt;</a:t>
            </a:r>
          </a:p>
          <a:p>
            <a:r>
              <a:rPr lang="en-IN" sz="1100" dirty="0">
                <a:solidFill>
                  <a:srgbClr val="000000"/>
                </a:solidFill>
                <a:latin typeface="Consolas" panose="020B0609020204030204" pitchFamily="49" charset="0"/>
              </a:rPr>
              <a:t>   </a:t>
            </a:r>
          </a:p>
          <a:p>
            <a:r>
              <a:rPr lang="en-IN" sz="1100" dirty="0">
                <a:solidFill>
                  <a:srgbClr val="000000"/>
                </a:solidFill>
                <a:latin typeface="Consolas" panose="020B0609020204030204" pitchFamily="49" charset="0"/>
              </a:rPr>
              <a:t>  </a:t>
            </a:r>
            <a:r>
              <a:rPr lang="en-IN" sz="1100" dirty="0">
                <a:solidFill>
                  <a:srgbClr val="008080"/>
                </a:solidFill>
                <a:latin typeface="Consolas" panose="020B0609020204030204" pitchFamily="49" charset="0"/>
              </a:rPr>
              <a:t>&lt;</a:t>
            </a:r>
            <a:r>
              <a:rPr lang="en-IN" sz="1100" dirty="0">
                <a:solidFill>
                  <a:srgbClr val="3F7F7F"/>
                </a:solidFill>
                <a:latin typeface="Consolas" panose="020B0609020204030204" pitchFamily="49" charset="0"/>
              </a:rPr>
              <a:t>mapping </a:t>
            </a:r>
            <a:r>
              <a:rPr lang="en-IN" sz="1100" dirty="0">
                <a:solidFill>
                  <a:srgbClr val="7F007F"/>
                </a:solidFill>
                <a:latin typeface="Consolas" panose="020B0609020204030204" pitchFamily="49" charset="0"/>
              </a:rPr>
              <a:t>resource</a:t>
            </a:r>
            <a:r>
              <a:rPr lang="en-IN" sz="1100" dirty="0">
                <a:solidFill>
                  <a:srgbClr val="000000"/>
                </a:solidFill>
                <a:latin typeface="Consolas" panose="020B0609020204030204" pitchFamily="49" charset="0"/>
              </a:rPr>
              <a:t>=</a:t>
            </a:r>
            <a:r>
              <a:rPr lang="en-IN" sz="1100" i="1" dirty="0">
                <a:solidFill>
                  <a:srgbClr val="2A00FF"/>
                </a:solidFill>
                <a:latin typeface="Consolas" panose="020B0609020204030204" pitchFamily="49" charset="0"/>
              </a:rPr>
              <a:t>"Patient.hbm.xml"</a:t>
            </a:r>
            <a:r>
              <a:rPr lang="en-IN" sz="1100" i="1" dirty="0">
                <a:solidFill>
                  <a:srgbClr val="008080"/>
                </a:solidFill>
                <a:latin typeface="Consolas" panose="020B0609020204030204" pitchFamily="49" charset="0"/>
              </a:rPr>
              <a:t>&gt;&lt;/</a:t>
            </a:r>
            <a:r>
              <a:rPr lang="en-IN" sz="1100" i="1" dirty="0">
                <a:solidFill>
                  <a:srgbClr val="3F7F7F"/>
                </a:solidFill>
                <a:latin typeface="Consolas" panose="020B0609020204030204" pitchFamily="49" charset="0"/>
              </a:rPr>
              <a:t>mapping</a:t>
            </a:r>
            <a:r>
              <a:rPr lang="en-IN" sz="1100" i="1" dirty="0">
                <a:solidFill>
                  <a:srgbClr val="008080"/>
                </a:solidFill>
                <a:latin typeface="Consolas" panose="020B0609020204030204" pitchFamily="49" charset="0"/>
              </a:rPr>
              <a:t>&gt;</a:t>
            </a:r>
          </a:p>
          <a:p>
            <a:r>
              <a:rPr lang="en-IN" sz="1100" dirty="0">
                <a:solidFill>
                  <a:srgbClr val="008080"/>
                </a:solidFill>
                <a:latin typeface="Consolas" panose="020B0609020204030204" pitchFamily="49" charset="0"/>
              </a:rPr>
              <a:t>&lt;</a:t>
            </a:r>
            <a:r>
              <a:rPr lang="en-IN" sz="1100" dirty="0">
                <a:solidFill>
                  <a:srgbClr val="3F7F7F"/>
                </a:solidFill>
                <a:latin typeface="Consolas" panose="020B0609020204030204" pitchFamily="49" charset="0"/>
              </a:rPr>
              <a:t>mapping </a:t>
            </a:r>
            <a:r>
              <a:rPr lang="en-IN" sz="1100" dirty="0">
                <a:solidFill>
                  <a:srgbClr val="7F007F"/>
                </a:solidFill>
                <a:latin typeface="Consolas" panose="020B0609020204030204" pitchFamily="49" charset="0"/>
              </a:rPr>
              <a:t>resource</a:t>
            </a:r>
            <a:r>
              <a:rPr lang="en-IN" sz="1100" dirty="0">
                <a:solidFill>
                  <a:srgbClr val="000000"/>
                </a:solidFill>
                <a:latin typeface="Consolas" panose="020B0609020204030204" pitchFamily="49" charset="0"/>
              </a:rPr>
              <a:t>=</a:t>
            </a:r>
            <a:r>
              <a:rPr lang="en-IN" sz="1100" i="1" dirty="0">
                <a:solidFill>
                  <a:srgbClr val="2A00FF"/>
                </a:solidFill>
                <a:latin typeface="Consolas" panose="020B0609020204030204" pitchFamily="49" charset="0"/>
              </a:rPr>
              <a:t>"Doctor.hbm.xml"</a:t>
            </a:r>
            <a:r>
              <a:rPr lang="en-IN" sz="1100" i="1" dirty="0">
                <a:solidFill>
                  <a:srgbClr val="008080"/>
                </a:solidFill>
                <a:latin typeface="Consolas" panose="020B0609020204030204" pitchFamily="49" charset="0"/>
              </a:rPr>
              <a:t>&gt;&lt;/</a:t>
            </a:r>
            <a:r>
              <a:rPr lang="en-IN" sz="1100" i="1" dirty="0">
                <a:solidFill>
                  <a:srgbClr val="3F7F7F"/>
                </a:solidFill>
                <a:latin typeface="Consolas" panose="020B0609020204030204" pitchFamily="49" charset="0"/>
              </a:rPr>
              <a:t>mapping</a:t>
            </a:r>
            <a:r>
              <a:rPr lang="en-IN" sz="1100" i="1" dirty="0">
                <a:solidFill>
                  <a:srgbClr val="008080"/>
                </a:solidFill>
                <a:latin typeface="Consolas" panose="020B0609020204030204" pitchFamily="49" charset="0"/>
              </a:rPr>
              <a:t>&gt;</a:t>
            </a:r>
          </a:p>
          <a:p>
            <a:r>
              <a:rPr lang="en-IN" sz="1100" dirty="0">
                <a:solidFill>
                  <a:srgbClr val="008080"/>
                </a:solidFill>
                <a:latin typeface="Consolas" panose="020B0609020204030204" pitchFamily="49" charset="0"/>
              </a:rPr>
              <a:t>&lt;/</a:t>
            </a:r>
            <a:r>
              <a:rPr lang="en-IN" sz="1100" dirty="0">
                <a:solidFill>
                  <a:srgbClr val="3F7F7F"/>
                </a:solidFill>
                <a:latin typeface="Consolas" panose="020B0609020204030204" pitchFamily="49" charset="0"/>
              </a:rPr>
              <a:t>session-factory</a:t>
            </a:r>
            <a:r>
              <a:rPr lang="en-IN" sz="1100" dirty="0">
                <a:solidFill>
                  <a:srgbClr val="008080"/>
                </a:solidFill>
                <a:latin typeface="Consolas" panose="020B0609020204030204" pitchFamily="49" charset="0"/>
              </a:rPr>
              <a:t>&gt;</a:t>
            </a:r>
          </a:p>
          <a:p>
            <a:r>
              <a:rPr lang="en-IN" sz="1100" dirty="0">
                <a:solidFill>
                  <a:srgbClr val="008080"/>
                </a:solidFill>
                <a:latin typeface="Consolas" panose="020B0609020204030204" pitchFamily="49" charset="0"/>
              </a:rPr>
              <a:t>&lt;/</a:t>
            </a:r>
            <a:r>
              <a:rPr lang="en-IN" sz="1100" dirty="0">
                <a:solidFill>
                  <a:srgbClr val="3F7F7F"/>
                </a:solidFill>
                <a:latin typeface="Consolas" panose="020B0609020204030204" pitchFamily="49" charset="0"/>
              </a:rPr>
              <a:t>hibernate-configuration</a:t>
            </a:r>
            <a:r>
              <a:rPr lang="en-IN" sz="1100" dirty="0">
                <a:solidFill>
                  <a:srgbClr val="008080"/>
                </a:solidFill>
                <a:latin typeface="Consolas" panose="020B0609020204030204" pitchFamily="49" charset="0"/>
              </a:rPr>
              <a:t>&gt;</a:t>
            </a:r>
          </a:p>
        </p:txBody>
      </p:sp>
    </p:spTree>
    <p:extLst>
      <p:ext uri="{BB962C8B-B14F-4D97-AF65-F5344CB8AC3E}">
        <p14:creationId xmlns:p14="http://schemas.microsoft.com/office/powerpoint/2010/main" val="250144432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t>
            </a:r>
          </a:p>
        </p:txBody>
      </p:sp>
      <p:sp>
        <p:nvSpPr>
          <p:cNvPr id="5" name="Content Placeholder 2"/>
          <p:cNvSpPr>
            <a:spLocks noGrp="1"/>
          </p:cNvSpPr>
          <p:nvPr>
            <p:ph idx="1"/>
          </p:nvPr>
        </p:nvSpPr>
        <p:spPr>
          <a:xfrm>
            <a:off x="460064" y="990600"/>
            <a:ext cx="8226736" cy="639762"/>
          </a:xfrm>
        </p:spPr>
        <p:txBody>
          <a:bodyPr>
            <a:normAutofit/>
          </a:bodyPr>
          <a:lstStyle/>
          <a:p>
            <a:pPr marL="0" indent="0">
              <a:buNone/>
            </a:pPr>
            <a:r>
              <a:rPr lang="en-US" sz="2400" b="0" dirty="0"/>
              <a:t>Output on Console when we run MainClass.java file.</a:t>
            </a:r>
          </a:p>
        </p:txBody>
      </p:sp>
      <p:pic>
        <p:nvPicPr>
          <p:cNvPr id="6" name="Picture 5">
            <a:extLst>
              <a:ext uri="{FF2B5EF4-FFF2-40B4-BE49-F238E27FC236}">
                <a16:creationId xmlns:a16="http://schemas.microsoft.com/office/drawing/2014/main" id="{86E262BD-CF87-41A5-8068-580B22943123}"/>
              </a:ext>
            </a:extLst>
          </p:cNvPr>
          <p:cNvPicPr>
            <a:picLocks noChangeAspect="1"/>
          </p:cNvPicPr>
          <p:nvPr/>
        </p:nvPicPr>
        <p:blipFill rotWithShape="1">
          <a:blip r:embed="rId2"/>
          <a:srcRect l="21666" t="46368" r="17064" b="40292"/>
          <a:stretch/>
        </p:blipFill>
        <p:spPr>
          <a:xfrm>
            <a:off x="1143000" y="3733800"/>
            <a:ext cx="5602458" cy="685800"/>
          </a:xfrm>
          <a:prstGeom prst="rect">
            <a:avLst/>
          </a:prstGeom>
        </p:spPr>
      </p:pic>
      <p:pic>
        <p:nvPicPr>
          <p:cNvPr id="7" name="Picture 6">
            <a:extLst>
              <a:ext uri="{FF2B5EF4-FFF2-40B4-BE49-F238E27FC236}">
                <a16:creationId xmlns:a16="http://schemas.microsoft.com/office/drawing/2014/main" id="{8631A72E-8DB4-45FE-9D11-B0FBB9843F2E}"/>
              </a:ext>
            </a:extLst>
          </p:cNvPr>
          <p:cNvPicPr>
            <a:picLocks noChangeAspect="1"/>
          </p:cNvPicPr>
          <p:nvPr/>
        </p:nvPicPr>
        <p:blipFill rotWithShape="1">
          <a:blip r:embed="rId3"/>
          <a:srcRect l="19365" t="46095" r="17301" b="40566"/>
          <a:stretch/>
        </p:blipFill>
        <p:spPr>
          <a:xfrm>
            <a:off x="1143000" y="5040277"/>
            <a:ext cx="5791200" cy="685801"/>
          </a:xfrm>
          <a:prstGeom prst="rect">
            <a:avLst/>
          </a:prstGeom>
        </p:spPr>
      </p:pic>
      <p:sp>
        <p:nvSpPr>
          <p:cNvPr id="8" name="TextBox 7">
            <a:extLst>
              <a:ext uri="{FF2B5EF4-FFF2-40B4-BE49-F238E27FC236}">
                <a16:creationId xmlns:a16="http://schemas.microsoft.com/office/drawing/2014/main" id="{F0247D56-C93E-4458-9FEA-8A5CB4341A22}"/>
              </a:ext>
            </a:extLst>
          </p:cNvPr>
          <p:cNvSpPr txBox="1"/>
          <p:nvPr/>
        </p:nvSpPr>
        <p:spPr>
          <a:xfrm>
            <a:off x="1028700" y="3322104"/>
            <a:ext cx="6477000" cy="369332"/>
          </a:xfrm>
          <a:prstGeom prst="rect">
            <a:avLst/>
          </a:prstGeom>
          <a:noFill/>
        </p:spPr>
        <p:txBody>
          <a:bodyPr wrap="square" rtlCol="0">
            <a:spAutoFit/>
          </a:bodyPr>
          <a:lstStyle/>
          <a:p>
            <a:r>
              <a:rPr lang="en-IN" dirty="0"/>
              <a:t>We can see two tables generated in databases doctor and patient</a:t>
            </a:r>
          </a:p>
        </p:txBody>
      </p:sp>
      <p:pic>
        <p:nvPicPr>
          <p:cNvPr id="9" name="Picture 8">
            <a:extLst>
              <a:ext uri="{FF2B5EF4-FFF2-40B4-BE49-F238E27FC236}">
                <a16:creationId xmlns:a16="http://schemas.microsoft.com/office/drawing/2014/main" id="{23D9188C-3B8F-4675-86CF-042773B5A2C1}"/>
              </a:ext>
            </a:extLst>
          </p:cNvPr>
          <p:cNvPicPr>
            <a:picLocks noChangeAspect="1"/>
          </p:cNvPicPr>
          <p:nvPr/>
        </p:nvPicPr>
        <p:blipFill rotWithShape="1">
          <a:blip r:embed="rId4"/>
          <a:srcRect l="24166" t="50000" r="21667" b="11463"/>
          <a:stretch/>
        </p:blipFill>
        <p:spPr>
          <a:xfrm>
            <a:off x="1143000" y="1378473"/>
            <a:ext cx="6172199" cy="1981200"/>
          </a:xfrm>
          <a:prstGeom prst="rect">
            <a:avLst/>
          </a:prstGeom>
        </p:spPr>
      </p:pic>
    </p:spTree>
    <p:extLst>
      <p:ext uri="{BB962C8B-B14F-4D97-AF65-F5344CB8AC3E}">
        <p14:creationId xmlns:p14="http://schemas.microsoft.com/office/powerpoint/2010/main" val="281419270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838200"/>
            <a:ext cx="6934200" cy="639762"/>
          </a:xfrm>
        </p:spPr>
        <p:txBody>
          <a:bodyPr>
            <a:normAutofit/>
          </a:bodyPr>
          <a:lstStyle/>
          <a:p>
            <a:pPr algn="l"/>
            <a:r>
              <a:rPr lang="en-US" sz="2400" dirty="0">
                <a:solidFill>
                  <a:schemeClr val="tx1">
                    <a:lumMod val="95000"/>
                    <a:lumOff val="5000"/>
                  </a:schemeClr>
                </a:solidFill>
              </a:rPr>
              <a:t>Unidirectional VS Bidirectional</a:t>
            </a:r>
          </a:p>
        </p:txBody>
      </p:sp>
      <p:graphicFrame>
        <p:nvGraphicFramePr>
          <p:cNvPr id="4" name="Table 3"/>
          <p:cNvGraphicFramePr>
            <a:graphicFrameLocks noGrp="1"/>
          </p:cNvGraphicFramePr>
          <p:nvPr>
            <p:extLst>
              <p:ext uri="{D42A27DB-BD31-4B8C-83A1-F6EECF244321}">
                <p14:modId xmlns:p14="http://schemas.microsoft.com/office/powerpoint/2010/main" val="758176041"/>
              </p:ext>
            </p:extLst>
          </p:nvPr>
        </p:nvGraphicFramePr>
        <p:xfrm>
          <a:off x="457200" y="1512598"/>
          <a:ext cx="8208818" cy="5120640"/>
        </p:xfrm>
        <a:graphic>
          <a:graphicData uri="http://schemas.openxmlformats.org/drawingml/2006/table">
            <a:tbl>
              <a:tblPr firstRow="1" bandRow="1">
                <a:tableStyleId>{21E4AEA4-8DFA-4A89-87EB-49C32662AFE0}</a:tableStyleId>
              </a:tblPr>
              <a:tblGrid>
                <a:gridCol w="4104409">
                  <a:extLst>
                    <a:ext uri="{9D8B030D-6E8A-4147-A177-3AD203B41FA5}">
                      <a16:colId xmlns:a16="http://schemas.microsoft.com/office/drawing/2014/main" val="1526105592"/>
                    </a:ext>
                  </a:extLst>
                </a:gridCol>
                <a:gridCol w="4104409">
                  <a:extLst>
                    <a:ext uri="{9D8B030D-6E8A-4147-A177-3AD203B41FA5}">
                      <a16:colId xmlns:a16="http://schemas.microsoft.com/office/drawing/2014/main" val="1477433835"/>
                    </a:ext>
                  </a:extLst>
                </a:gridCol>
              </a:tblGrid>
              <a:tr h="1049081">
                <a:tc>
                  <a:txBody>
                    <a:bodyPr/>
                    <a:lstStyle/>
                    <a:p>
                      <a:r>
                        <a:rPr lang="en-US" sz="1800" b="0" i="0" kern="1200" dirty="0">
                          <a:solidFill>
                            <a:schemeClr val="lt1"/>
                          </a:solidFill>
                          <a:effectLst/>
                          <a:latin typeface="+mn-lt"/>
                          <a:ea typeface="+mn-ea"/>
                          <a:cs typeface="+mn-cs"/>
                        </a:rPr>
                        <a:t>When only one of the pair of entities contains a reference to the other, the association is unidirectional.</a:t>
                      </a:r>
                      <a:endParaRPr lang="en-US" dirty="0"/>
                    </a:p>
                  </a:txBody>
                  <a:tcPr/>
                </a:tc>
                <a:tc>
                  <a:txBody>
                    <a:bodyPr/>
                    <a:lstStyle/>
                    <a:p>
                      <a:r>
                        <a:rPr lang="en-US" sz="1800" b="0" i="0" kern="1200" dirty="0">
                          <a:solidFill>
                            <a:schemeClr val="lt1"/>
                          </a:solidFill>
                          <a:effectLst/>
                          <a:latin typeface="+mn-lt"/>
                          <a:ea typeface="+mn-ea"/>
                          <a:cs typeface="+mn-cs"/>
                        </a:rPr>
                        <a:t>if the association between both entities are mutual, then it is known as bidirectional mapping. in bidirectional mapping</a:t>
                      </a:r>
                      <a:endParaRPr lang="en-US" dirty="0"/>
                    </a:p>
                  </a:txBody>
                  <a:tcPr/>
                </a:tc>
                <a:extLst>
                  <a:ext uri="{0D108BD9-81ED-4DB2-BD59-A6C34878D82A}">
                    <a16:rowId xmlns:a16="http://schemas.microsoft.com/office/drawing/2014/main" val="1914292645"/>
                  </a:ext>
                </a:extLst>
              </a:tr>
              <a:tr h="3780391">
                <a:tc>
                  <a:txBody>
                    <a:bodyPr/>
                    <a:lstStyle/>
                    <a:p>
                      <a:r>
                        <a:rPr lang="en-US" sz="1800" b="0" i="1" u="sng" kern="1200" dirty="0">
                          <a:solidFill>
                            <a:schemeClr val="dk1"/>
                          </a:solidFill>
                          <a:effectLst/>
                          <a:latin typeface="+mn-lt"/>
                          <a:ea typeface="+mn-ea"/>
                          <a:cs typeface="+mn-cs"/>
                        </a:rPr>
                        <a:t>unidirectional mapping  from lecturer to course </a:t>
                      </a:r>
                      <a:br>
                        <a:rPr lang="en-US" dirty="0"/>
                      </a:br>
                      <a:r>
                        <a:rPr lang="en-US" sz="1800" b="0" i="0" kern="1200" dirty="0">
                          <a:solidFill>
                            <a:schemeClr val="dk1"/>
                          </a:solidFill>
                          <a:effectLst/>
                          <a:latin typeface="+mn-lt"/>
                          <a:ea typeface="+mn-ea"/>
                          <a:cs typeface="+mn-cs"/>
                        </a:rPr>
                        <a:t>class Lecturer{</a:t>
                      </a:r>
                      <a:br>
                        <a:rPr lang="en-US" dirty="0"/>
                      </a:br>
                      <a:r>
                        <a:rPr lang="en-US" sz="1800" b="0" i="0" kern="1200" dirty="0">
                          <a:solidFill>
                            <a:schemeClr val="dk1"/>
                          </a:solidFill>
                          <a:effectLst/>
                          <a:latin typeface="+mn-lt"/>
                          <a:ea typeface="+mn-ea"/>
                          <a:cs typeface="+mn-cs"/>
                        </a:rPr>
                        <a:t>   private Long id;</a:t>
                      </a:r>
                      <a:br>
                        <a:rPr lang="en-US" dirty="0"/>
                      </a:br>
                      <a:r>
                        <a:rPr lang="en-US" sz="1800" b="0" i="0" kern="1200" dirty="0">
                          <a:solidFill>
                            <a:schemeClr val="dk1"/>
                          </a:solidFill>
                          <a:effectLst/>
                          <a:latin typeface="+mn-lt"/>
                          <a:ea typeface="+mn-ea"/>
                          <a:cs typeface="+mn-cs"/>
                        </a:rPr>
                        <a:t>   private  String </a:t>
                      </a:r>
                      <a:r>
                        <a:rPr lang="en-US" sz="1800" b="0" i="0" kern="1200" dirty="0" err="1">
                          <a:solidFill>
                            <a:schemeClr val="dk1"/>
                          </a:solidFill>
                          <a:effectLst/>
                          <a:latin typeface="+mn-lt"/>
                          <a:ea typeface="+mn-ea"/>
                          <a:cs typeface="+mn-cs"/>
                        </a:rPr>
                        <a:t>lecturerName</a:t>
                      </a:r>
                      <a:r>
                        <a:rPr lang="en-US" sz="1800" b="0" i="0" kern="1200" dirty="0">
                          <a:solidFill>
                            <a:schemeClr val="dk1"/>
                          </a:solidFill>
                          <a:effectLst/>
                          <a:latin typeface="+mn-lt"/>
                          <a:ea typeface="+mn-ea"/>
                          <a:cs typeface="+mn-cs"/>
                        </a:rPr>
                        <a:t>;</a:t>
                      </a:r>
                      <a:br>
                        <a:rPr lang="en-US" dirty="0"/>
                      </a:br>
                      <a:r>
                        <a:rPr lang="en-US" sz="1800" b="1" i="0" kern="1200" dirty="0">
                          <a:solidFill>
                            <a:schemeClr val="dk1"/>
                          </a:solidFill>
                          <a:effectLst/>
                          <a:latin typeface="+mn-lt"/>
                          <a:ea typeface="+mn-ea"/>
                          <a:cs typeface="+mn-cs"/>
                        </a:rPr>
                        <a:t>   private Course; </a:t>
                      </a:r>
                      <a:br>
                        <a:rPr lang="en-US" dirty="0"/>
                      </a:br>
                      <a:r>
                        <a:rPr lang="en-US" sz="1800" b="0" i="0" kern="1200" dirty="0">
                          <a:solidFill>
                            <a:schemeClr val="dk1"/>
                          </a:solidFill>
                          <a:effectLst/>
                          <a:latin typeface="+mn-lt"/>
                          <a:ea typeface="+mn-ea"/>
                          <a:cs typeface="+mn-cs"/>
                        </a:rPr>
                        <a:t>   //getter and setters </a:t>
                      </a:r>
                      <a:br>
                        <a:rPr lang="en-US" dirty="0"/>
                      </a:br>
                      <a:r>
                        <a:rPr lang="en-US" sz="1800" b="0" i="0" kern="1200" dirty="0">
                          <a:solidFill>
                            <a:schemeClr val="dk1"/>
                          </a:solidFill>
                          <a:effectLst/>
                          <a:latin typeface="+mn-lt"/>
                          <a:ea typeface="+mn-ea"/>
                          <a:cs typeface="+mn-cs"/>
                        </a:rPr>
                        <a:t>}</a:t>
                      </a:r>
                      <a:br>
                        <a:rPr lang="en-US" dirty="0"/>
                      </a:br>
                      <a:r>
                        <a:rPr lang="en-US" sz="1800" b="0" i="0" kern="1200" dirty="0">
                          <a:solidFill>
                            <a:schemeClr val="dk1"/>
                          </a:solidFill>
                          <a:effectLst/>
                          <a:latin typeface="+mn-lt"/>
                          <a:ea typeface="+mn-ea"/>
                          <a:cs typeface="+mn-cs"/>
                        </a:rPr>
                        <a:t>class Course{</a:t>
                      </a:r>
                      <a:br>
                        <a:rPr lang="en-US" dirty="0"/>
                      </a:br>
                      <a:r>
                        <a:rPr lang="en-US" sz="1800" b="0" i="0" kern="1200" dirty="0">
                          <a:solidFill>
                            <a:schemeClr val="dk1"/>
                          </a:solidFill>
                          <a:effectLst/>
                          <a:latin typeface="+mn-lt"/>
                          <a:ea typeface="+mn-ea"/>
                          <a:cs typeface="+mn-cs"/>
                        </a:rPr>
                        <a:t>   private Long id;</a:t>
                      </a:r>
                      <a:br>
                        <a:rPr lang="en-US" dirty="0"/>
                      </a:br>
                      <a:r>
                        <a:rPr lang="en-US" sz="1800" b="0" i="0" kern="1200" dirty="0">
                          <a:solidFill>
                            <a:schemeClr val="dk1"/>
                          </a:solidFill>
                          <a:effectLst/>
                          <a:latin typeface="+mn-lt"/>
                          <a:ea typeface="+mn-ea"/>
                          <a:cs typeface="+mn-cs"/>
                        </a:rPr>
                        <a:t>   private String </a:t>
                      </a:r>
                      <a:r>
                        <a:rPr lang="en-US" sz="1800" b="0" i="0" kern="1200" dirty="0" err="1">
                          <a:solidFill>
                            <a:schemeClr val="dk1"/>
                          </a:solidFill>
                          <a:effectLst/>
                          <a:latin typeface="+mn-lt"/>
                          <a:ea typeface="+mn-ea"/>
                          <a:cs typeface="+mn-cs"/>
                        </a:rPr>
                        <a:t>courseName</a:t>
                      </a:r>
                      <a:r>
                        <a:rPr lang="en-US" sz="1800" b="0" i="0" kern="1200" dirty="0">
                          <a:solidFill>
                            <a:schemeClr val="dk1"/>
                          </a:solidFill>
                          <a:effectLst/>
                          <a:latin typeface="+mn-lt"/>
                          <a:ea typeface="+mn-ea"/>
                          <a:cs typeface="+mn-cs"/>
                        </a:rPr>
                        <a:t>;</a:t>
                      </a:r>
                      <a:br>
                        <a:rPr lang="en-US" dirty="0"/>
                      </a:br>
                      <a:r>
                        <a:rPr lang="en-US" sz="1800" b="0" i="0" kern="1200" dirty="0">
                          <a:solidFill>
                            <a:schemeClr val="dk1"/>
                          </a:solidFill>
                          <a:effectLst/>
                          <a:latin typeface="+mn-lt"/>
                          <a:ea typeface="+mn-ea"/>
                          <a:cs typeface="+mn-cs"/>
                        </a:rPr>
                        <a:t>    //getter and setters </a:t>
                      </a:r>
                      <a:br>
                        <a:rPr lang="en-US" dirty="0"/>
                      </a:br>
                      <a:r>
                        <a:rPr lang="en-US" sz="1800" b="0" i="0" kern="1200" dirty="0">
                          <a:solidFill>
                            <a:schemeClr val="dk1"/>
                          </a:solidFill>
                          <a:effectLst/>
                          <a:latin typeface="+mn-lt"/>
                          <a:ea typeface="+mn-ea"/>
                          <a:cs typeface="+mn-cs"/>
                        </a:rPr>
                        <a:t>} </a:t>
                      </a:r>
                      <a:br>
                        <a:rPr lang="en-US" dirty="0"/>
                      </a:br>
                      <a:endParaRPr lang="en-US" dirty="0"/>
                    </a:p>
                  </a:txBody>
                  <a:tcPr/>
                </a:tc>
                <a:tc>
                  <a:txBody>
                    <a:bodyPr/>
                    <a:lstStyle/>
                    <a:p>
                      <a:r>
                        <a:rPr lang="en-US" sz="1800" b="1" i="0" kern="1200" dirty="0">
                          <a:solidFill>
                            <a:schemeClr val="dk1"/>
                          </a:solidFill>
                          <a:effectLst/>
                          <a:latin typeface="+mn-lt"/>
                          <a:ea typeface="+mn-ea"/>
                          <a:cs typeface="+mn-cs"/>
                        </a:rPr>
                        <a:t>The Bidirectional association:</a:t>
                      </a:r>
                    </a:p>
                    <a:p>
                      <a:r>
                        <a:rPr lang="en-US" sz="1800" b="0" i="0" kern="1200" dirty="0">
                          <a:solidFill>
                            <a:schemeClr val="dk1"/>
                          </a:solidFill>
                          <a:effectLst/>
                          <a:latin typeface="+mn-lt"/>
                          <a:ea typeface="+mn-ea"/>
                          <a:cs typeface="+mn-cs"/>
                        </a:rPr>
                        <a:t>class Lecturer{</a:t>
                      </a:r>
                      <a:br>
                        <a:rPr lang="en-US" dirty="0"/>
                      </a:br>
                      <a:r>
                        <a:rPr lang="en-US" sz="1800" b="0" i="0" kern="1200" dirty="0">
                          <a:solidFill>
                            <a:schemeClr val="dk1"/>
                          </a:solidFill>
                          <a:effectLst/>
                          <a:latin typeface="+mn-lt"/>
                          <a:ea typeface="+mn-ea"/>
                          <a:cs typeface="+mn-cs"/>
                        </a:rPr>
                        <a:t>   private Long id;</a:t>
                      </a:r>
                      <a:br>
                        <a:rPr lang="en-US" dirty="0"/>
                      </a:br>
                      <a:r>
                        <a:rPr lang="en-US" sz="1800" b="0" i="0" kern="1200" dirty="0">
                          <a:solidFill>
                            <a:schemeClr val="dk1"/>
                          </a:solidFill>
                          <a:effectLst/>
                          <a:latin typeface="+mn-lt"/>
                          <a:ea typeface="+mn-ea"/>
                          <a:cs typeface="+mn-cs"/>
                        </a:rPr>
                        <a:t>   private  String </a:t>
                      </a:r>
                      <a:r>
                        <a:rPr lang="en-US" sz="1800" b="0" i="0" kern="1200" dirty="0" err="1">
                          <a:solidFill>
                            <a:schemeClr val="dk1"/>
                          </a:solidFill>
                          <a:effectLst/>
                          <a:latin typeface="+mn-lt"/>
                          <a:ea typeface="+mn-ea"/>
                          <a:cs typeface="+mn-cs"/>
                        </a:rPr>
                        <a:t>lecturerName</a:t>
                      </a:r>
                      <a:r>
                        <a:rPr lang="en-US" sz="1800" b="0" i="0" kern="1200" dirty="0">
                          <a:solidFill>
                            <a:schemeClr val="dk1"/>
                          </a:solidFill>
                          <a:effectLst/>
                          <a:latin typeface="+mn-lt"/>
                          <a:ea typeface="+mn-ea"/>
                          <a:cs typeface="+mn-cs"/>
                        </a:rPr>
                        <a:t>;</a:t>
                      </a:r>
                      <a:br>
                        <a:rPr lang="en-US" dirty="0"/>
                      </a:br>
                      <a:r>
                        <a:rPr lang="en-US" sz="1800" b="1" i="0" kern="1200" dirty="0">
                          <a:solidFill>
                            <a:schemeClr val="dk1"/>
                          </a:solidFill>
                          <a:effectLst/>
                          <a:latin typeface="+mn-lt"/>
                          <a:ea typeface="+mn-ea"/>
                          <a:cs typeface="+mn-cs"/>
                        </a:rPr>
                        <a:t>   private Course; </a:t>
                      </a:r>
                      <a:br>
                        <a:rPr lang="en-US" dirty="0"/>
                      </a:br>
                      <a:r>
                        <a:rPr lang="en-US" sz="1800" b="0" i="0" kern="1200" dirty="0">
                          <a:solidFill>
                            <a:schemeClr val="dk1"/>
                          </a:solidFill>
                          <a:effectLst/>
                          <a:latin typeface="+mn-lt"/>
                          <a:ea typeface="+mn-ea"/>
                          <a:cs typeface="+mn-cs"/>
                        </a:rPr>
                        <a:t>   //getter and setters </a:t>
                      </a:r>
                      <a:br>
                        <a:rPr lang="en-US" dirty="0"/>
                      </a:br>
                      <a:r>
                        <a:rPr lang="en-US" sz="1800" b="0" i="0" kern="1200" dirty="0">
                          <a:solidFill>
                            <a:schemeClr val="dk1"/>
                          </a:solidFill>
                          <a:effectLst/>
                          <a:latin typeface="+mn-lt"/>
                          <a:ea typeface="+mn-ea"/>
                          <a:cs typeface="+mn-cs"/>
                        </a:rPr>
                        <a:t>}</a:t>
                      </a:r>
                      <a:br>
                        <a:rPr lang="en-US" dirty="0"/>
                      </a:br>
                      <a:r>
                        <a:rPr lang="en-US" sz="1800" b="0" i="0" kern="1200" dirty="0">
                          <a:solidFill>
                            <a:schemeClr val="dk1"/>
                          </a:solidFill>
                          <a:effectLst/>
                          <a:latin typeface="+mn-lt"/>
                          <a:ea typeface="+mn-ea"/>
                          <a:cs typeface="+mn-cs"/>
                        </a:rPr>
                        <a:t>class Course{ </a:t>
                      </a:r>
                      <a:br>
                        <a:rPr lang="en-US" dirty="0"/>
                      </a:br>
                      <a:r>
                        <a:rPr lang="en-US" sz="1800" b="0" i="0" kern="1200" dirty="0">
                          <a:solidFill>
                            <a:schemeClr val="dk1"/>
                          </a:solidFill>
                          <a:effectLst/>
                          <a:latin typeface="+mn-lt"/>
                          <a:ea typeface="+mn-ea"/>
                          <a:cs typeface="+mn-cs"/>
                        </a:rPr>
                        <a:t>   private Long id;</a:t>
                      </a:r>
                      <a:br>
                        <a:rPr lang="en-US" dirty="0"/>
                      </a:br>
                      <a:r>
                        <a:rPr lang="en-US" sz="1800" b="0" i="0" kern="1200" dirty="0">
                          <a:solidFill>
                            <a:schemeClr val="dk1"/>
                          </a:solidFill>
                          <a:effectLst/>
                          <a:latin typeface="+mn-lt"/>
                          <a:ea typeface="+mn-ea"/>
                          <a:cs typeface="+mn-cs"/>
                        </a:rPr>
                        <a:t>   private String </a:t>
                      </a:r>
                      <a:r>
                        <a:rPr lang="en-US" sz="1800" b="0" i="0" kern="1200" dirty="0" err="1">
                          <a:solidFill>
                            <a:schemeClr val="dk1"/>
                          </a:solidFill>
                          <a:effectLst/>
                          <a:latin typeface="+mn-lt"/>
                          <a:ea typeface="+mn-ea"/>
                          <a:cs typeface="+mn-cs"/>
                        </a:rPr>
                        <a:t>courseName</a:t>
                      </a:r>
                      <a:r>
                        <a:rPr lang="en-US" sz="1800" b="0" i="0" kern="1200" dirty="0">
                          <a:solidFill>
                            <a:schemeClr val="dk1"/>
                          </a:solidFill>
                          <a:effectLst/>
                          <a:latin typeface="+mn-lt"/>
                          <a:ea typeface="+mn-ea"/>
                          <a:cs typeface="+mn-cs"/>
                        </a:rPr>
                        <a:t>;</a:t>
                      </a:r>
                      <a:br>
                        <a:rPr lang="en-US" dirty="0"/>
                      </a:br>
                      <a:r>
                        <a:rPr lang="en-US" sz="1800" b="1" i="0" kern="1200" dirty="0">
                          <a:solidFill>
                            <a:schemeClr val="dk1"/>
                          </a:solidFill>
                          <a:effectLst/>
                          <a:latin typeface="+mn-lt"/>
                          <a:ea typeface="+mn-ea"/>
                          <a:cs typeface="+mn-cs"/>
                        </a:rPr>
                        <a:t>   private Lecturer </a:t>
                      </a:r>
                      <a:r>
                        <a:rPr lang="en-US" sz="1800" b="1" i="0" kern="1200" dirty="0" err="1">
                          <a:solidFill>
                            <a:schemeClr val="dk1"/>
                          </a:solidFill>
                          <a:effectLst/>
                          <a:latin typeface="+mn-lt"/>
                          <a:ea typeface="+mn-ea"/>
                          <a:cs typeface="+mn-cs"/>
                        </a:rPr>
                        <a:t>lecturer</a:t>
                      </a:r>
                      <a:r>
                        <a:rPr lang="en-US" sz="1800" b="1" i="0" kern="1200" dirty="0">
                          <a:solidFill>
                            <a:schemeClr val="dk1"/>
                          </a:solidFill>
                          <a:effectLst/>
                          <a:latin typeface="+mn-lt"/>
                          <a:ea typeface="+mn-ea"/>
                          <a:cs typeface="+mn-cs"/>
                        </a:rPr>
                        <a:t>;</a:t>
                      </a:r>
                      <a:br>
                        <a:rPr lang="en-US" dirty="0"/>
                      </a:br>
                      <a:r>
                        <a:rPr lang="en-US" sz="1800" b="0" i="0" kern="1200" dirty="0">
                          <a:solidFill>
                            <a:schemeClr val="dk1"/>
                          </a:solidFill>
                          <a:effectLst/>
                          <a:latin typeface="+mn-lt"/>
                          <a:ea typeface="+mn-ea"/>
                          <a:cs typeface="+mn-cs"/>
                        </a:rPr>
                        <a:t>    //getter and setters </a:t>
                      </a:r>
                      <a:br>
                        <a:rPr lang="en-US" dirty="0"/>
                      </a:br>
                      <a:r>
                        <a:rPr lang="en-US" sz="1800" b="0" i="0" kern="1200" dirty="0">
                          <a:solidFill>
                            <a:schemeClr val="dk1"/>
                          </a:solidFill>
                          <a:effectLst/>
                          <a:latin typeface="+mn-lt"/>
                          <a:ea typeface="+mn-ea"/>
                          <a:cs typeface="+mn-cs"/>
                        </a:rPr>
                        <a:t>}</a:t>
                      </a:r>
                      <a:endParaRPr lang="en-US" dirty="0"/>
                    </a:p>
                  </a:txBody>
                  <a:tcPr/>
                </a:tc>
                <a:extLst>
                  <a:ext uri="{0D108BD9-81ED-4DB2-BD59-A6C34878D82A}">
                    <a16:rowId xmlns:a16="http://schemas.microsoft.com/office/drawing/2014/main" val="3995987490"/>
                  </a:ext>
                </a:extLst>
              </a:tr>
            </a:tbl>
          </a:graphicData>
        </a:graphic>
      </p:graphicFrame>
      <p:sp>
        <p:nvSpPr>
          <p:cNvPr id="3" name="Rectangle 2">
            <a:extLst>
              <a:ext uri="{FF2B5EF4-FFF2-40B4-BE49-F238E27FC236}">
                <a16:creationId xmlns:a16="http://schemas.microsoft.com/office/drawing/2014/main" id="{6C82DD2F-B9AF-4EA2-870B-C9C2EA5D96B0}"/>
              </a:ext>
            </a:extLst>
          </p:cNvPr>
          <p:cNvSpPr/>
          <p:nvPr/>
        </p:nvSpPr>
        <p:spPr>
          <a:xfrm>
            <a:off x="2971800" y="76200"/>
            <a:ext cx="5378780" cy="584775"/>
          </a:xfrm>
          <a:prstGeom prst="rect">
            <a:avLst/>
          </a:prstGeom>
        </p:spPr>
        <p:txBody>
          <a:bodyPr wrap="none">
            <a:spAutoFit/>
          </a:bodyPr>
          <a:lstStyle/>
          <a:p>
            <a:r>
              <a:rPr lang="en-US" sz="3200" b="1">
                <a:solidFill>
                  <a:schemeClr val="bg1"/>
                </a:solidFill>
              </a:rPr>
              <a:t>Unidirectional VS Bidirectional</a:t>
            </a:r>
            <a:endParaRPr lang="en-IN" sz="3200" b="1" dirty="0">
              <a:solidFill>
                <a:schemeClr val="bg1"/>
              </a:solidFill>
            </a:endParaRPr>
          </a:p>
        </p:txBody>
      </p:sp>
    </p:spTree>
    <p:extLst>
      <p:ext uri="{BB962C8B-B14F-4D97-AF65-F5344CB8AC3E}">
        <p14:creationId xmlns:p14="http://schemas.microsoft.com/office/powerpoint/2010/main" val="291076030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1828800" y="152400"/>
            <a:ext cx="6934200" cy="639762"/>
          </a:xfrm>
        </p:spPr>
        <p:txBody>
          <a:bodyPr>
            <a:noAutofit/>
          </a:bodyPr>
          <a:lstStyle/>
          <a:p>
            <a:r>
              <a:rPr lang="en-US" sz="2800" dirty="0"/>
              <a:t>Many to One Mapping in a Hibernate Application</a:t>
            </a:r>
          </a:p>
        </p:txBody>
      </p:sp>
      <p:pic>
        <p:nvPicPr>
          <p:cNvPr id="3" name="Picture 2"/>
          <p:cNvPicPr>
            <a:picLocks noChangeAspect="1"/>
          </p:cNvPicPr>
          <p:nvPr/>
        </p:nvPicPr>
        <p:blipFill>
          <a:blip r:embed="rId2">
            <a:duotone>
              <a:prstClr val="black"/>
              <a:schemeClr val="accent2">
                <a:tint val="45000"/>
                <a:satMod val="400000"/>
              </a:schemeClr>
            </a:duotone>
          </a:blip>
          <a:stretch>
            <a:fillRect/>
          </a:stretch>
        </p:blipFill>
        <p:spPr>
          <a:xfrm>
            <a:off x="4876800" y="3753885"/>
            <a:ext cx="4100512" cy="2958200"/>
          </a:xfrm>
          <a:prstGeom prst="rect">
            <a:avLst/>
          </a:prstGeom>
        </p:spPr>
      </p:pic>
      <p:sp>
        <p:nvSpPr>
          <p:cNvPr id="9" name="Content Placeholder 2"/>
          <p:cNvSpPr txBox="1">
            <a:spLocks/>
          </p:cNvSpPr>
          <p:nvPr/>
        </p:nvSpPr>
        <p:spPr>
          <a:xfrm>
            <a:off x="304800" y="1323748"/>
            <a:ext cx="8001000" cy="2292124"/>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600" b="1"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b="0" dirty="0"/>
              <a:t>Many to one the relation is from child to parent object.</a:t>
            </a:r>
          </a:p>
          <a:p>
            <a:pPr marL="0" indent="0">
              <a:buNone/>
            </a:pPr>
            <a:r>
              <a:rPr lang="en-US" sz="2000" b="0" dirty="0"/>
              <a:t>Many to one relation links to the two-table using foreign key.</a:t>
            </a:r>
          </a:p>
          <a:p>
            <a:pPr marL="0" indent="0">
              <a:buNone/>
            </a:pPr>
            <a:r>
              <a:rPr lang="en-US" sz="2000" b="0" dirty="0"/>
              <a:t>@</a:t>
            </a:r>
            <a:r>
              <a:rPr lang="en-US" sz="2000" b="0" dirty="0" err="1"/>
              <a:t>manytoone</a:t>
            </a:r>
            <a:r>
              <a:rPr lang="en-US" sz="2000" b="0" dirty="0"/>
              <a:t> annotation allows mapping of Child has an entity of parent object.</a:t>
            </a:r>
          </a:p>
          <a:p>
            <a:pPr marL="0" indent="0">
              <a:buNone/>
            </a:pPr>
            <a:r>
              <a:rPr lang="en-US" sz="2000" dirty="0"/>
              <a:t>Syntax:</a:t>
            </a:r>
          </a:p>
          <a:p>
            <a:pPr marL="0" indent="0">
              <a:buNone/>
            </a:pPr>
            <a:r>
              <a:rPr lang="en-US" sz="2000" b="0" dirty="0"/>
              <a:t>Public class student{</a:t>
            </a:r>
          </a:p>
          <a:p>
            <a:pPr marL="0" indent="0">
              <a:buNone/>
            </a:pPr>
            <a:r>
              <a:rPr lang="en-US" sz="2000" dirty="0"/>
              <a:t>//…</a:t>
            </a:r>
          </a:p>
          <a:p>
            <a:pPr marL="0" indent="0">
              <a:buNone/>
            </a:pPr>
            <a:r>
              <a:rPr lang="en-US" sz="2000" b="0" dirty="0"/>
              <a:t>@</a:t>
            </a:r>
            <a:r>
              <a:rPr lang="en-US" sz="2000" b="0" dirty="0" err="1"/>
              <a:t>oneToMany</a:t>
            </a:r>
            <a:r>
              <a:rPr lang="en-US" sz="2000" b="0" dirty="0"/>
              <a:t>(</a:t>
            </a:r>
            <a:r>
              <a:rPr lang="en-US" sz="2000" b="0" dirty="0" err="1"/>
              <a:t>mappedBy</a:t>
            </a:r>
            <a:r>
              <a:rPr lang="en-US" sz="2000" b="0" dirty="0"/>
              <a:t>=“University”)</a:t>
            </a:r>
          </a:p>
          <a:p>
            <a:pPr marL="0" indent="0">
              <a:buNone/>
            </a:pPr>
            <a:r>
              <a:rPr lang="en-US" sz="2000" b="0" dirty="0"/>
              <a:t>Private Set&lt;</a:t>
            </a:r>
            <a:r>
              <a:rPr lang="en-US" sz="2000" b="0" dirty="0" err="1"/>
              <a:t>Student_Id</a:t>
            </a:r>
            <a:r>
              <a:rPr lang="en-US" sz="2000" b="0" dirty="0"/>
              <a:t>&gt; ;</a:t>
            </a:r>
          </a:p>
          <a:p>
            <a:pPr marL="914400" lvl="2" indent="0">
              <a:buNone/>
            </a:pPr>
            <a:endParaRPr lang="en-US" sz="1600" dirty="0"/>
          </a:p>
          <a:p>
            <a:pPr marL="0" indent="0">
              <a:buNone/>
            </a:pPr>
            <a:r>
              <a:rPr lang="en-US" sz="2000" b="0" dirty="0"/>
              <a:t>//…</a:t>
            </a:r>
          </a:p>
          <a:p>
            <a:pPr marL="0" indent="0">
              <a:buNone/>
            </a:pPr>
            <a:r>
              <a:rPr lang="en-US" sz="2000" dirty="0"/>
              <a:t>}</a:t>
            </a:r>
            <a:endParaRPr lang="en-US" sz="2000" b="0" dirty="0"/>
          </a:p>
        </p:txBody>
      </p:sp>
    </p:spTree>
    <p:extLst>
      <p:ext uri="{BB962C8B-B14F-4D97-AF65-F5344CB8AC3E}">
        <p14:creationId xmlns:p14="http://schemas.microsoft.com/office/powerpoint/2010/main" val="256242289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Many to One Mapping in a Hibernate Application Cont..</a:t>
            </a:r>
          </a:p>
        </p:txBody>
      </p:sp>
      <p:sp>
        <p:nvSpPr>
          <p:cNvPr id="4" name="Rectangle 3"/>
          <p:cNvSpPr/>
          <p:nvPr/>
        </p:nvSpPr>
        <p:spPr>
          <a:xfrm>
            <a:off x="381000" y="990600"/>
            <a:ext cx="8534400" cy="4339650"/>
          </a:xfrm>
          <a:prstGeom prst="rect">
            <a:avLst/>
          </a:prstGeom>
        </p:spPr>
        <p:txBody>
          <a:bodyPr wrap="square">
            <a:spAutoFit/>
          </a:bodyPr>
          <a:lstStyle/>
          <a:p>
            <a:pPr marL="342900" indent="-342900">
              <a:buFont typeface="Wingdings" panose="05000000000000000000" pitchFamily="2" charset="2"/>
              <a:buChar char="Ø"/>
            </a:pPr>
            <a:r>
              <a:rPr lang="en-US" dirty="0"/>
              <a:t>-Each entity has </a:t>
            </a:r>
            <a:r>
              <a:rPr lang="en-US" b="1" dirty="0"/>
              <a:t>relationship</a:t>
            </a:r>
            <a:r>
              <a:rPr lang="en-US" dirty="0"/>
              <a:t> with each other</a:t>
            </a:r>
          </a:p>
          <a:p>
            <a:pPr marL="342900" indent="-342900">
              <a:buFont typeface="Wingdings" panose="05000000000000000000" pitchFamily="2" charset="2"/>
              <a:buChar char="Ø"/>
            </a:pPr>
            <a:r>
              <a:rPr lang="en-US" dirty="0"/>
              <a:t>-Entity </a:t>
            </a:r>
            <a:r>
              <a:rPr lang="en-US" b="1" dirty="0"/>
              <a:t>constraint</a:t>
            </a:r>
            <a:r>
              <a:rPr lang="en-US" dirty="0"/>
              <a:t> Foreign key</a:t>
            </a:r>
          </a:p>
          <a:p>
            <a:pPr marL="342900" indent="-342900">
              <a:buFont typeface="Wingdings" panose="05000000000000000000" pitchFamily="2" charset="2"/>
              <a:buChar char="Ø"/>
            </a:pPr>
            <a:r>
              <a:rPr lang="en-US" dirty="0"/>
              <a:t>-Also used </a:t>
            </a:r>
            <a:r>
              <a:rPr lang="en-US" b="1" dirty="0"/>
              <a:t>Mapped By</a:t>
            </a:r>
            <a:r>
              <a:rPr lang="en-US" dirty="0"/>
              <a:t> Property</a:t>
            </a:r>
          </a:p>
          <a:p>
            <a:pPr marL="342900" indent="-342900">
              <a:buFont typeface="Wingdings" panose="05000000000000000000" pitchFamily="2" charset="2"/>
              <a:buChar char="Ø"/>
            </a:pPr>
            <a:r>
              <a:rPr lang="en-US" dirty="0"/>
              <a:t>-One table provide </a:t>
            </a:r>
            <a:r>
              <a:rPr lang="en-US" b="1" dirty="0"/>
              <a:t>foreign key </a:t>
            </a:r>
            <a:r>
              <a:rPr lang="en-US" dirty="0"/>
              <a:t>which give reference to another table.</a:t>
            </a:r>
          </a:p>
          <a:p>
            <a:r>
              <a:rPr lang="en-US" sz="2400" b="1" dirty="0"/>
              <a:t>Syntax</a:t>
            </a:r>
            <a:r>
              <a:rPr lang="en-US" sz="2400" dirty="0"/>
              <a:t>:	</a:t>
            </a:r>
          </a:p>
          <a:p>
            <a:r>
              <a:rPr lang="en-US" dirty="0"/>
              <a:t>	@Entity</a:t>
            </a:r>
          </a:p>
          <a:p>
            <a:r>
              <a:rPr lang="en-US" dirty="0"/>
              <a:t>		public class Review {</a:t>
            </a:r>
          </a:p>
          <a:p>
            <a:r>
              <a:rPr lang="en-US" dirty="0"/>
              <a:t>		@Id</a:t>
            </a:r>
          </a:p>
          <a:p>
            <a:r>
              <a:rPr lang="en-US" dirty="0"/>
              <a:t>		@</a:t>
            </a:r>
            <a:r>
              <a:rPr lang="en-US" dirty="0" err="1"/>
              <a:t>GeneratedValue</a:t>
            </a:r>
            <a:r>
              <a:rPr lang="en-US" dirty="0"/>
              <a:t>(strategy = </a:t>
            </a:r>
            <a:r>
              <a:rPr lang="en-US" dirty="0" err="1"/>
              <a:t>GenerationType.AUTO</a:t>
            </a:r>
            <a:r>
              <a:rPr lang="en-US" dirty="0"/>
              <a:t>)</a:t>
            </a:r>
          </a:p>
          <a:p>
            <a:r>
              <a:rPr lang="en-US" dirty="0"/>
              <a:t>		@Column(name = “id”, updatable = false, </a:t>
            </a:r>
            <a:r>
              <a:rPr lang="en-US" dirty="0" err="1"/>
              <a:t>nullable</a:t>
            </a:r>
            <a:r>
              <a:rPr lang="en-US" dirty="0"/>
              <a:t> = false)</a:t>
            </a:r>
          </a:p>
          <a:p>
            <a:r>
              <a:rPr lang="en-US" dirty="0"/>
              <a:t>		private Long id;</a:t>
            </a:r>
          </a:p>
          <a:p>
            <a:r>
              <a:rPr lang="en-US" dirty="0"/>
              <a:t>		</a:t>
            </a:r>
            <a:r>
              <a:rPr lang="en-US" b="1" dirty="0"/>
              <a:t>@</a:t>
            </a:r>
            <a:r>
              <a:rPr lang="en-US" b="1" dirty="0" err="1"/>
              <a:t>ManyToOne</a:t>
            </a:r>
            <a:endParaRPr lang="en-US" b="1" dirty="0"/>
          </a:p>
          <a:p>
            <a:r>
              <a:rPr lang="en-US" dirty="0"/>
              <a:t>		@</a:t>
            </a:r>
            <a:r>
              <a:rPr lang="en-US" dirty="0" err="1"/>
              <a:t>JoinColumn</a:t>
            </a:r>
            <a:r>
              <a:rPr lang="en-US" dirty="0"/>
              <a:t>(name = “</a:t>
            </a:r>
            <a:r>
              <a:rPr lang="en-US" dirty="0" err="1"/>
              <a:t>fk_book</a:t>
            </a:r>
            <a:r>
              <a:rPr lang="en-US" dirty="0"/>
              <a:t>”)</a:t>
            </a:r>
          </a:p>
          <a:p>
            <a:r>
              <a:rPr lang="en-US" dirty="0"/>
              <a:t>			private Book </a:t>
            </a:r>
            <a:r>
              <a:rPr lang="en-US" dirty="0" err="1"/>
              <a:t>book</a:t>
            </a:r>
            <a:r>
              <a:rPr lang="en-US" dirty="0"/>
              <a:t>;</a:t>
            </a:r>
          </a:p>
          <a:p>
            <a:r>
              <a:rPr lang="en-US" dirty="0"/>
              <a:t>			…}</a:t>
            </a:r>
          </a:p>
        </p:txBody>
      </p:sp>
    </p:spTree>
    <p:extLst>
      <p:ext uri="{BB962C8B-B14F-4D97-AF65-F5344CB8AC3E}">
        <p14:creationId xmlns:p14="http://schemas.microsoft.com/office/powerpoint/2010/main" val="68070257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09800" y="164656"/>
            <a:ext cx="6934200" cy="597344"/>
          </a:xfrm>
        </p:spPr>
        <p:txBody>
          <a:bodyPr>
            <a:noAutofit/>
          </a:bodyPr>
          <a:lstStyle/>
          <a:p>
            <a:pPr algn="l"/>
            <a:r>
              <a:rPr lang="en-US" sz="2800" dirty="0"/>
              <a:t>Demo: </a:t>
            </a:r>
            <a:r>
              <a:rPr lang="en-US" sz="2800" dirty="0" err="1"/>
              <a:t>ManyToOne</a:t>
            </a:r>
            <a:r>
              <a:rPr lang="en-US" sz="2800" dirty="0"/>
              <a:t> / </a:t>
            </a:r>
            <a:r>
              <a:rPr lang="en-US" sz="2800" dirty="0" err="1"/>
              <a:t>OneToMany</a:t>
            </a:r>
            <a:r>
              <a:rPr lang="en-US" sz="2800" dirty="0"/>
              <a:t> Mapping ( Bidirectional ) Duration: 15 min</a:t>
            </a:r>
          </a:p>
        </p:txBody>
      </p:sp>
      <p:sp>
        <p:nvSpPr>
          <p:cNvPr id="4" name="Content Placeholder 2"/>
          <p:cNvSpPr txBox="1">
            <a:spLocks/>
          </p:cNvSpPr>
          <p:nvPr/>
        </p:nvSpPr>
        <p:spPr>
          <a:xfrm>
            <a:off x="460064" y="990600"/>
            <a:ext cx="8229600" cy="13716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1600" b="1"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en-US" sz="2200" b="0" dirty="0"/>
          </a:p>
        </p:txBody>
      </p:sp>
      <p:pic>
        <p:nvPicPr>
          <p:cNvPr id="5" name="Picture 4">
            <a:extLst>
              <a:ext uri="{FF2B5EF4-FFF2-40B4-BE49-F238E27FC236}">
                <a16:creationId xmlns:a16="http://schemas.microsoft.com/office/drawing/2014/main" id="{9AE1E32B-0584-498B-B111-0483B28B6A19}"/>
              </a:ext>
            </a:extLst>
          </p:cNvPr>
          <p:cNvPicPr>
            <a:picLocks noChangeAspect="1"/>
          </p:cNvPicPr>
          <p:nvPr/>
        </p:nvPicPr>
        <p:blipFill rotWithShape="1">
          <a:blip r:embed="rId2"/>
          <a:srcRect t="2570" r="84167" b="20356"/>
          <a:stretch/>
        </p:blipFill>
        <p:spPr>
          <a:xfrm>
            <a:off x="990600" y="1676400"/>
            <a:ext cx="1447800" cy="3962401"/>
          </a:xfrm>
          <a:prstGeom prst="rect">
            <a:avLst/>
          </a:prstGeom>
        </p:spPr>
      </p:pic>
      <p:sp>
        <p:nvSpPr>
          <p:cNvPr id="6" name="TextBox 5">
            <a:extLst>
              <a:ext uri="{FF2B5EF4-FFF2-40B4-BE49-F238E27FC236}">
                <a16:creationId xmlns:a16="http://schemas.microsoft.com/office/drawing/2014/main" id="{3CEB711B-44CA-46CD-90BC-3D05F6AB3593}"/>
              </a:ext>
            </a:extLst>
          </p:cNvPr>
          <p:cNvSpPr txBox="1"/>
          <p:nvPr/>
        </p:nvSpPr>
        <p:spPr>
          <a:xfrm>
            <a:off x="304800" y="990600"/>
            <a:ext cx="8001000" cy="369332"/>
          </a:xfrm>
          <a:prstGeom prst="rect">
            <a:avLst/>
          </a:prstGeom>
          <a:noFill/>
        </p:spPr>
        <p:txBody>
          <a:bodyPr wrap="square" rtlCol="0">
            <a:spAutoFit/>
          </a:bodyPr>
          <a:lstStyle/>
          <a:p>
            <a:r>
              <a:rPr lang="en-IN" dirty="0"/>
              <a:t>The project structure is as follows and maven dependency as in pom.xml</a:t>
            </a:r>
          </a:p>
        </p:txBody>
      </p:sp>
      <p:sp>
        <p:nvSpPr>
          <p:cNvPr id="7" name="Rectangle 6">
            <a:extLst>
              <a:ext uri="{FF2B5EF4-FFF2-40B4-BE49-F238E27FC236}">
                <a16:creationId xmlns:a16="http://schemas.microsoft.com/office/drawing/2014/main" id="{2C226FFF-C689-460D-A298-1E6970741190}"/>
              </a:ext>
            </a:extLst>
          </p:cNvPr>
          <p:cNvSpPr/>
          <p:nvPr/>
        </p:nvSpPr>
        <p:spPr>
          <a:xfrm>
            <a:off x="3886200" y="1523879"/>
            <a:ext cx="4572000" cy="5001369"/>
          </a:xfrm>
          <a:prstGeom prst="rect">
            <a:avLst/>
          </a:prstGeom>
        </p:spPr>
        <p:txBody>
          <a:bodyPr>
            <a:spAutoFit/>
          </a:bodyPr>
          <a:lstStyle/>
          <a:p>
            <a:r>
              <a:rPr lang="en-IN" sz="1100" dirty="0">
                <a:solidFill>
                  <a:srgbClr val="008080"/>
                </a:solidFill>
                <a:latin typeface="Consolas" panose="020B0609020204030204" pitchFamily="49" charset="0"/>
              </a:rPr>
              <a:t>&lt;</a:t>
            </a:r>
            <a:r>
              <a:rPr lang="en-IN" sz="1100" dirty="0">
                <a:solidFill>
                  <a:srgbClr val="3F7F7F"/>
                </a:solidFill>
                <a:latin typeface="Consolas" panose="020B0609020204030204" pitchFamily="49" charset="0"/>
              </a:rPr>
              <a:t>project </a:t>
            </a:r>
            <a:r>
              <a:rPr lang="en-IN" sz="1100" dirty="0" err="1">
                <a:solidFill>
                  <a:srgbClr val="7F007F"/>
                </a:solidFill>
                <a:latin typeface="Consolas" panose="020B0609020204030204" pitchFamily="49" charset="0"/>
              </a:rPr>
              <a:t>xmlns</a:t>
            </a:r>
            <a:r>
              <a:rPr lang="en-IN" sz="1100" dirty="0">
                <a:solidFill>
                  <a:srgbClr val="000000"/>
                </a:solidFill>
                <a:latin typeface="Consolas" panose="020B0609020204030204" pitchFamily="49" charset="0"/>
              </a:rPr>
              <a:t>=</a:t>
            </a:r>
            <a:r>
              <a:rPr lang="en-IN" sz="1100" i="1" dirty="0">
                <a:solidFill>
                  <a:srgbClr val="2A00FF"/>
                </a:solidFill>
                <a:latin typeface="Consolas" panose="020B0609020204030204" pitchFamily="49" charset="0"/>
              </a:rPr>
              <a:t>"http://maven.apache.org/POM/4.0.0" </a:t>
            </a:r>
            <a:r>
              <a:rPr lang="en-IN" sz="1100" i="1" dirty="0" err="1">
                <a:solidFill>
                  <a:srgbClr val="7F007F"/>
                </a:solidFill>
                <a:latin typeface="Consolas" panose="020B0609020204030204" pitchFamily="49" charset="0"/>
              </a:rPr>
              <a:t>xmlns:xsi</a:t>
            </a:r>
            <a:r>
              <a:rPr lang="en-IN" sz="1100" i="1" dirty="0">
                <a:solidFill>
                  <a:srgbClr val="000000"/>
                </a:solidFill>
                <a:latin typeface="Consolas" panose="020B0609020204030204" pitchFamily="49" charset="0"/>
              </a:rPr>
              <a:t>=</a:t>
            </a:r>
            <a:r>
              <a:rPr lang="en-IN" sz="1100" i="1" dirty="0">
                <a:solidFill>
                  <a:srgbClr val="2A00FF"/>
                </a:solidFill>
                <a:latin typeface="Consolas" panose="020B0609020204030204" pitchFamily="49" charset="0"/>
              </a:rPr>
              <a:t>"http://www.w3.org/2001/XMLSchema-instance" </a:t>
            </a:r>
            <a:r>
              <a:rPr lang="en-IN" sz="1100" i="1" dirty="0" err="1">
                <a:solidFill>
                  <a:srgbClr val="7F007F"/>
                </a:solidFill>
                <a:latin typeface="Consolas" panose="020B0609020204030204" pitchFamily="49" charset="0"/>
              </a:rPr>
              <a:t>xsi:schemaLocation</a:t>
            </a:r>
            <a:r>
              <a:rPr lang="en-IN" sz="1100" i="1" dirty="0">
                <a:solidFill>
                  <a:srgbClr val="000000"/>
                </a:solidFill>
                <a:latin typeface="Consolas" panose="020B0609020204030204" pitchFamily="49" charset="0"/>
              </a:rPr>
              <a:t>=</a:t>
            </a:r>
            <a:r>
              <a:rPr lang="en-IN" sz="1100" i="1" dirty="0">
                <a:solidFill>
                  <a:srgbClr val="2A00FF"/>
                </a:solidFill>
                <a:latin typeface="Consolas" panose="020B0609020204030204" pitchFamily="49" charset="0"/>
              </a:rPr>
              <a:t>"http://maven.apache.org/POM/4.0.0 http://maven.apache.org/xsd/maven-4.0.0.xsd"</a:t>
            </a:r>
            <a:r>
              <a:rPr lang="en-IN" sz="1100" i="1" dirty="0">
                <a:solidFill>
                  <a:srgbClr val="008080"/>
                </a:solidFill>
                <a:latin typeface="Consolas" panose="020B0609020204030204" pitchFamily="49" charset="0"/>
              </a:rPr>
              <a:t>&gt;</a:t>
            </a:r>
          </a:p>
          <a:p>
            <a:r>
              <a:rPr lang="en-IN" sz="1100" dirty="0">
                <a:solidFill>
                  <a:srgbClr val="000000"/>
                </a:solidFill>
                <a:latin typeface="Consolas" panose="020B0609020204030204" pitchFamily="49" charset="0"/>
              </a:rPr>
              <a:t>  </a:t>
            </a:r>
            <a:r>
              <a:rPr lang="en-IN" sz="1100" dirty="0">
                <a:solidFill>
                  <a:srgbClr val="008080"/>
                </a:solidFill>
                <a:latin typeface="Consolas" panose="020B0609020204030204" pitchFamily="49" charset="0"/>
              </a:rPr>
              <a:t>&lt;</a:t>
            </a:r>
            <a:r>
              <a:rPr lang="en-IN" sz="1100" dirty="0" err="1">
                <a:solidFill>
                  <a:srgbClr val="3F7F7F"/>
                </a:solidFill>
                <a:latin typeface="Consolas" panose="020B0609020204030204" pitchFamily="49" charset="0"/>
              </a:rPr>
              <a:t>modelVersion</a:t>
            </a:r>
            <a:r>
              <a:rPr lang="en-IN" sz="1100" dirty="0">
                <a:solidFill>
                  <a:srgbClr val="008080"/>
                </a:solidFill>
                <a:latin typeface="Consolas" panose="020B0609020204030204" pitchFamily="49" charset="0"/>
              </a:rPr>
              <a:t>&gt;</a:t>
            </a:r>
            <a:r>
              <a:rPr lang="en-IN" sz="1100" dirty="0">
                <a:solidFill>
                  <a:srgbClr val="000000"/>
                </a:solidFill>
                <a:latin typeface="Consolas" panose="020B0609020204030204" pitchFamily="49" charset="0"/>
              </a:rPr>
              <a:t>4.0.0</a:t>
            </a:r>
            <a:r>
              <a:rPr lang="en-IN" sz="1100" dirty="0">
                <a:solidFill>
                  <a:srgbClr val="008080"/>
                </a:solidFill>
                <a:latin typeface="Consolas" panose="020B0609020204030204" pitchFamily="49" charset="0"/>
              </a:rPr>
              <a:t>&lt;/</a:t>
            </a:r>
            <a:r>
              <a:rPr lang="en-IN" sz="1100" dirty="0" err="1">
                <a:solidFill>
                  <a:srgbClr val="3F7F7F"/>
                </a:solidFill>
                <a:latin typeface="Consolas" panose="020B0609020204030204" pitchFamily="49" charset="0"/>
              </a:rPr>
              <a:t>modelVersion</a:t>
            </a:r>
            <a:r>
              <a:rPr lang="en-IN" sz="1100" dirty="0">
                <a:solidFill>
                  <a:srgbClr val="008080"/>
                </a:solidFill>
                <a:latin typeface="Consolas" panose="020B0609020204030204" pitchFamily="49" charset="0"/>
              </a:rPr>
              <a:t>&gt;</a:t>
            </a:r>
          </a:p>
          <a:p>
            <a:r>
              <a:rPr lang="en-IN" sz="1100" dirty="0">
                <a:solidFill>
                  <a:srgbClr val="000000"/>
                </a:solidFill>
                <a:latin typeface="Consolas" panose="020B0609020204030204" pitchFamily="49" charset="0"/>
              </a:rPr>
              <a:t>  </a:t>
            </a:r>
            <a:r>
              <a:rPr lang="en-IN" sz="1100" dirty="0">
                <a:solidFill>
                  <a:srgbClr val="008080"/>
                </a:solidFill>
                <a:latin typeface="Consolas" panose="020B0609020204030204" pitchFamily="49" charset="0"/>
              </a:rPr>
              <a:t>&lt;</a:t>
            </a:r>
            <a:r>
              <a:rPr lang="en-IN" sz="1100" dirty="0" err="1">
                <a:solidFill>
                  <a:srgbClr val="3F7F7F"/>
                </a:solidFill>
                <a:latin typeface="Consolas" panose="020B0609020204030204" pitchFamily="49" charset="0"/>
              </a:rPr>
              <a:t>groupId</a:t>
            </a:r>
            <a:r>
              <a:rPr lang="en-IN" sz="1100" dirty="0">
                <a:solidFill>
                  <a:srgbClr val="008080"/>
                </a:solidFill>
                <a:latin typeface="Consolas" panose="020B0609020204030204" pitchFamily="49" charset="0"/>
              </a:rPr>
              <a:t>&gt;</a:t>
            </a:r>
            <a:r>
              <a:rPr lang="en-IN" sz="1100" dirty="0">
                <a:solidFill>
                  <a:srgbClr val="000000"/>
                </a:solidFill>
                <a:latin typeface="Consolas" panose="020B0609020204030204" pitchFamily="49" charset="0"/>
              </a:rPr>
              <a:t>many-to-one</a:t>
            </a:r>
            <a:r>
              <a:rPr lang="en-IN" sz="1100" dirty="0">
                <a:solidFill>
                  <a:srgbClr val="008080"/>
                </a:solidFill>
                <a:latin typeface="Consolas" panose="020B0609020204030204" pitchFamily="49" charset="0"/>
              </a:rPr>
              <a:t>&lt;/</a:t>
            </a:r>
            <a:r>
              <a:rPr lang="en-IN" sz="1100" dirty="0" err="1">
                <a:solidFill>
                  <a:srgbClr val="3F7F7F"/>
                </a:solidFill>
                <a:latin typeface="Consolas" panose="020B0609020204030204" pitchFamily="49" charset="0"/>
              </a:rPr>
              <a:t>groupId</a:t>
            </a:r>
            <a:r>
              <a:rPr lang="en-IN" sz="1100" dirty="0">
                <a:solidFill>
                  <a:srgbClr val="008080"/>
                </a:solidFill>
                <a:latin typeface="Consolas" panose="020B0609020204030204" pitchFamily="49" charset="0"/>
              </a:rPr>
              <a:t>&gt;</a:t>
            </a:r>
          </a:p>
          <a:p>
            <a:r>
              <a:rPr lang="en-IN" sz="1100" dirty="0">
                <a:solidFill>
                  <a:srgbClr val="000000"/>
                </a:solidFill>
                <a:latin typeface="Consolas" panose="020B0609020204030204" pitchFamily="49" charset="0"/>
              </a:rPr>
              <a:t>  </a:t>
            </a:r>
            <a:r>
              <a:rPr lang="en-IN" sz="1100" dirty="0">
                <a:solidFill>
                  <a:srgbClr val="008080"/>
                </a:solidFill>
                <a:latin typeface="Consolas" panose="020B0609020204030204" pitchFamily="49" charset="0"/>
              </a:rPr>
              <a:t>&lt;</a:t>
            </a:r>
            <a:r>
              <a:rPr lang="en-IN" sz="1100" dirty="0" err="1">
                <a:solidFill>
                  <a:srgbClr val="3F7F7F"/>
                </a:solidFill>
                <a:latin typeface="Consolas" panose="020B0609020204030204" pitchFamily="49" charset="0"/>
              </a:rPr>
              <a:t>artifactId</a:t>
            </a:r>
            <a:r>
              <a:rPr lang="en-IN" sz="1100" dirty="0">
                <a:solidFill>
                  <a:srgbClr val="008080"/>
                </a:solidFill>
                <a:latin typeface="Consolas" panose="020B0609020204030204" pitchFamily="49" charset="0"/>
              </a:rPr>
              <a:t>&gt;</a:t>
            </a:r>
            <a:r>
              <a:rPr lang="en-IN" sz="1100" dirty="0" err="1">
                <a:solidFill>
                  <a:srgbClr val="000000"/>
                </a:solidFill>
                <a:latin typeface="Consolas" panose="020B0609020204030204" pitchFamily="49" charset="0"/>
              </a:rPr>
              <a:t>hb</a:t>
            </a:r>
            <a:r>
              <a:rPr lang="en-IN" sz="1100" dirty="0">
                <a:solidFill>
                  <a:srgbClr val="000000"/>
                </a:solidFill>
                <a:latin typeface="Consolas" panose="020B0609020204030204" pitchFamily="49" charset="0"/>
              </a:rPr>
              <a:t>-many-to-one</a:t>
            </a:r>
            <a:r>
              <a:rPr lang="en-IN" sz="1100" dirty="0">
                <a:solidFill>
                  <a:srgbClr val="008080"/>
                </a:solidFill>
                <a:latin typeface="Consolas" panose="020B0609020204030204" pitchFamily="49" charset="0"/>
              </a:rPr>
              <a:t>&lt;/</a:t>
            </a:r>
            <a:r>
              <a:rPr lang="en-IN" sz="1100" dirty="0" err="1">
                <a:solidFill>
                  <a:srgbClr val="3F7F7F"/>
                </a:solidFill>
                <a:latin typeface="Consolas" panose="020B0609020204030204" pitchFamily="49" charset="0"/>
              </a:rPr>
              <a:t>artifactId</a:t>
            </a:r>
            <a:r>
              <a:rPr lang="en-IN" sz="1100" dirty="0">
                <a:solidFill>
                  <a:srgbClr val="008080"/>
                </a:solidFill>
                <a:latin typeface="Consolas" panose="020B0609020204030204" pitchFamily="49" charset="0"/>
              </a:rPr>
              <a:t>&gt;</a:t>
            </a:r>
          </a:p>
          <a:p>
            <a:r>
              <a:rPr lang="en-IN" sz="1100" dirty="0">
                <a:solidFill>
                  <a:srgbClr val="000000"/>
                </a:solidFill>
                <a:latin typeface="Consolas" panose="020B0609020204030204" pitchFamily="49" charset="0"/>
              </a:rPr>
              <a:t>  </a:t>
            </a:r>
            <a:r>
              <a:rPr lang="en-IN" sz="1100" dirty="0">
                <a:solidFill>
                  <a:srgbClr val="008080"/>
                </a:solidFill>
                <a:latin typeface="Consolas" panose="020B0609020204030204" pitchFamily="49" charset="0"/>
              </a:rPr>
              <a:t>&lt;</a:t>
            </a:r>
            <a:r>
              <a:rPr lang="en-IN" sz="1100" dirty="0">
                <a:solidFill>
                  <a:srgbClr val="3F7F7F"/>
                </a:solidFill>
                <a:latin typeface="Consolas" panose="020B0609020204030204" pitchFamily="49" charset="0"/>
              </a:rPr>
              <a:t>version</a:t>
            </a:r>
            <a:r>
              <a:rPr lang="en-IN" sz="1100" dirty="0">
                <a:solidFill>
                  <a:srgbClr val="008080"/>
                </a:solidFill>
                <a:latin typeface="Consolas" panose="020B0609020204030204" pitchFamily="49" charset="0"/>
              </a:rPr>
              <a:t>&gt;</a:t>
            </a:r>
            <a:r>
              <a:rPr lang="en-IN" sz="1100" dirty="0">
                <a:solidFill>
                  <a:srgbClr val="000000"/>
                </a:solidFill>
                <a:latin typeface="Consolas" panose="020B0609020204030204" pitchFamily="49" charset="0"/>
              </a:rPr>
              <a:t>0.0.1-SNAPSHOT</a:t>
            </a:r>
            <a:r>
              <a:rPr lang="en-IN" sz="1100" dirty="0">
                <a:solidFill>
                  <a:srgbClr val="008080"/>
                </a:solidFill>
                <a:latin typeface="Consolas" panose="020B0609020204030204" pitchFamily="49" charset="0"/>
              </a:rPr>
              <a:t>&lt;/</a:t>
            </a:r>
            <a:r>
              <a:rPr lang="en-IN" sz="1100" dirty="0">
                <a:solidFill>
                  <a:srgbClr val="3F7F7F"/>
                </a:solidFill>
                <a:latin typeface="Consolas" panose="020B0609020204030204" pitchFamily="49" charset="0"/>
              </a:rPr>
              <a:t>version</a:t>
            </a:r>
            <a:r>
              <a:rPr lang="en-IN" sz="1100" dirty="0">
                <a:solidFill>
                  <a:srgbClr val="008080"/>
                </a:solidFill>
                <a:latin typeface="Consolas" panose="020B0609020204030204" pitchFamily="49" charset="0"/>
              </a:rPr>
              <a:t>&gt;</a:t>
            </a:r>
          </a:p>
          <a:p>
            <a:r>
              <a:rPr lang="en-IN" sz="1100" dirty="0">
                <a:solidFill>
                  <a:srgbClr val="008080"/>
                </a:solidFill>
                <a:latin typeface="Consolas" panose="020B0609020204030204" pitchFamily="49" charset="0"/>
              </a:rPr>
              <a:t>&lt;</a:t>
            </a:r>
            <a:r>
              <a:rPr lang="en-IN" sz="1100" dirty="0">
                <a:solidFill>
                  <a:srgbClr val="3F7F7F"/>
                </a:solidFill>
                <a:latin typeface="Consolas" panose="020B0609020204030204" pitchFamily="49" charset="0"/>
              </a:rPr>
              <a:t>dependencies</a:t>
            </a:r>
            <a:r>
              <a:rPr lang="en-IN" sz="1100" dirty="0">
                <a:solidFill>
                  <a:srgbClr val="008080"/>
                </a:solidFill>
                <a:latin typeface="Consolas" panose="020B0609020204030204" pitchFamily="49" charset="0"/>
              </a:rPr>
              <a:t>&gt;</a:t>
            </a:r>
          </a:p>
          <a:p>
            <a:r>
              <a:rPr lang="en-IN" sz="1100" dirty="0">
                <a:solidFill>
                  <a:srgbClr val="008080"/>
                </a:solidFill>
                <a:latin typeface="Consolas" panose="020B0609020204030204" pitchFamily="49" charset="0"/>
              </a:rPr>
              <a:t>&lt;</a:t>
            </a:r>
            <a:r>
              <a:rPr lang="en-IN" sz="1100" dirty="0">
                <a:solidFill>
                  <a:srgbClr val="3F7F7F"/>
                </a:solidFill>
                <a:latin typeface="Consolas" panose="020B0609020204030204" pitchFamily="49" charset="0"/>
              </a:rPr>
              <a:t>dependency</a:t>
            </a:r>
            <a:r>
              <a:rPr lang="en-IN" sz="1100" dirty="0">
                <a:solidFill>
                  <a:srgbClr val="008080"/>
                </a:solidFill>
                <a:latin typeface="Consolas" panose="020B0609020204030204" pitchFamily="49" charset="0"/>
              </a:rPr>
              <a:t>&gt;</a:t>
            </a:r>
          </a:p>
          <a:p>
            <a:r>
              <a:rPr lang="en-IN" sz="1100" dirty="0">
                <a:solidFill>
                  <a:srgbClr val="008080"/>
                </a:solidFill>
                <a:latin typeface="Consolas" panose="020B0609020204030204" pitchFamily="49" charset="0"/>
              </a:rPr>
              <a:t>&lt;</a:t>
            </a:r>
            <a:r>
              <a:rPr lang="en-IN" sz="1100" dirty="0" err="1">
                <a:solidFill>
                  <a:srgbClr val="3F7F7F"/>
                </a:solidFill>
                <a:latin typeface="Consolas" panose="020B0609020204030204" pitchFamily="49" charset="0"/>
              </a:rPr>
              <a:t>groupId</a:t>
            </a:r>
            <a:r>
              <a:rPr lang="en-IN" sz="1100" dirty="0">
                <a:solidFill>
                  <a:srgbClr val="008080"/>
                </a:solidFill>
                <a:latin typeface="Consolas" panose="020B0609020204030204" pitchFamily="49" charset="0"/>
              </a:rPr>
              <a:t>&gt;</a:t>
            </a:r>
            <a:r>
              <a:rPr lang="en-IN" sz="1100" dirty="0" err="1">
                <a:solidFill>
                  <a:srgbClr val="000000"/>
                </a:solidFill>
                <a:latin typeface="Consolas" panose="020B0609020204030204" pitchFamily="49" charset="0"/>
              </a:rPr>
              <a:t>org.hibernate</a:t>
            </a:r>
            <a:r>
              <a:rPr lang="en-IN" sz="1100" dirty="0">
                <a:solidFill>
                  <a:srgbClr val="008080"/>
                </a:solidFill>
                <a:latin typeface="Consolas" panose="020B0609020204030204" pitchFamily="49" charset="0"/>
              </a:rPr>
              <a:t>&lt;/</a:t>
            </a:r>
            <a:r>
              <a:rPr lang="en-IN" sz="1100" dirty="0" err="1">
                <a:solidFill>
                  <a:srgbClr val="3F7F7F"/>
                </a:solidFill>
                <a:latin typeface="Consolas" panose="020B0609020204030204" pitchFamily="49" charset="0"/>
              </a:rPr>
              <a:t>groupId</a:t>
            </a:r>
            <a:r>
              <a:rPr lang="en-IN" sz="1100" dirty="0">
                <a:solidFill>
                  <a:srgbClr val="008080"/>
                </a:solidFill>
                <a:latin typeface="Consolas" panose="020B0609020204030204" pitchFamily="49" charset="0"/>
              </a:rPr>
              <a:t>&gt;</a:t>
            </a:r>
          </a:p>
          <a:p>
            <a:r>
              <a:rPr lang="en-IN" sz="1100" dirty="0">
                <a:solidFill>
                  <a:srgbClr val="008080"/>
                </a:solidFill>
                <a:latin typeface="Consolas" panose="020B0609020204030204" pitchFamily="49" charset="0"/>
              </a:rPr>
              <a:t>&lt;</a:t>
            </a:r>
            <a:r>
              <a:rPr lang="en-IN" sz="1100" dirty="0" err="1">
                <a:solidFill>
                  <a:srgbClr val="3F7F7F"/>
                </a:solidFill>
                <a:latin typeface="Consolas" panose="020B0609020204030204" pitchFamily="49" charset="0"/>
              </a:rPr>
              <a:t>artifactId</a:t>
            </a:r>
            <a:r>
              <a:rPr lang="en-IN" sz="1100" dirty="0">
                <a:solidFill>
                  <a:srgbClr val="008080"/>
                </a:solidFill>
                <a:latin typeface="Consolas" panose="020B0609020204030204" pitchFamily="49" charset="0"/>
              </a:rPr>
              <a:t>&gt;</a:t>
            </a:r>
            <a:r>
              <a:rPr lang="en-IN" sz="1100" dirty="0">
                <a:solidFill>
                  <a:srgbClr val="000000"/>
                </a:solidFill>
                <a:latin typeface="Consolas" panose="020B0609020204030204" pitchFamily="49" charset="0"/>
              </a:rPr>
              <a:t>hibernate-core</a:t>
            </a:r>
            <a:r>
              <a:rPr lang="en-IN" sz="1100" dirty="0">
                <a:solidFill>
                  <a:srgbClr val="008080"/>
                </a:solidFill>
                <a:latin typeface="Consolas" panose="020B0609020204030204" pitchFamily="49" charset="0"/>
              </a:rPr>
              <a:t>&lt;/</a:t>
            </a:r>
            <a:r>
              <a:rPr lang="en-IN" sz="1100" dirty="0" err="1">
                <a:solidFill>
                  <a:srgbClr val="3F7F7F"/>
                </a:solidFill>
                <a:latin typeface="Consolas" panose="020B0609020204030204" pitchFamily="49" charset="0"/>
              </a:rPr>
              <a:t>artifactId</a:t>
            </a:r>
            <a:r>
              <a:rPr lang="en-IN" sz="1100" dirty="0">
                <a:solidFill>
                  <a:srgbClr val="008080"/>
                </a:solidFill>
                <a:latin typeface="Consolas" panose="020B0609020204030204" pitchFamily="49" charset="0"/>
              </a:rPr>
              <a:t>&gt;</a:t>
            </a:r>
          </a:p>
          <a:p>
            <a:r>
              <a:rPr lang="en-IN" sz="1100" dirty="0">
                <a:solidFill>
                  <a:srgbClr val="008080"/>
                </a:solidFill>
                <a:latin typeface="Consolas" panose="020B0609020204030204" pitchFamily="49" charset="0"/>
              </a:rPr>
              <a:t>&lt;</a:t>
            </a:r>
            <a:r>
              <a:rPr lang="en-IN" sz="1100" dirty="0">
                <a:solidFill>
                  <a:srgbClr val="3F7F7F"/>
                </a:solidFill>
                <a:latin typeface="Consolas" panose="020B0609020204030204" pitchFamily="49" charset="0"/>
              </a:rPr>
              <a:t>version</a:t>
            </a:r>
            <a:r>
              <a:rPr lang="en-IN" sz="1100" dirty="0">
                <a:solidFill>
                  <a:srgbClr val="008080"/>
                </a:solidFill>
                <a:latin typeface="Consolas" panose="020B0609020204030204" pitchFamily="49" charset="0"/>
              </a:rPr>
              <a:t>&gt;</a:t>
            </a:r>
            <a:r>
              <a:rPr lang="en-IN" sz="1100" dirty="0">
                <a:solidFill>
                  <a:srgbClr val="000000"/>
                </a:solidFill>
                <a:latin typeface="Consolas" panose="020B0609020204030204" pitchFamily="49" charset="0"/>
              </a:rPr>
              <a:t>4.3.11.Final</a:t>
            </a:r>
            <a:r>
              <a:rPr lang="en-IN" sz="1100" dirty="0">
                <a:solidFill>
                  <a:srgbClr val="008080"/>
                </a:solidFill>
                <a:latin typeface="Consolas" panose="020B0609020204030204" pitchFamily="49" charset="0"/>
              </a:rPr>
              <a:t>&lt;/</a:t>
            </a:r>
            <a:r>
              <a:rPr lang="en-IN" sz="1100" dirty="0">
                <a:solidFill>
                  <a:srgbClr val="3F7F7F"/>
                </a:solidFill>
                <a:latin typeface="Consolas" panose="020B0609020204030204" pitchFamily="49" charset="0"/>
              </a:rPr>
              <a:t>version</a:t>
            </a:r>
            <a:r>
              <a:rPr lang="en-IN" sz="1100" dirty="0">
                <a:solidFill>
                  <a:srgbClr val="008080"/>
                </a:solidFill>
                <a:latin typeface="Consolas" panose="020B0609020204030204" pitchFamily="49" charset="0"/>
              </a:rPr>
              <a:t>&gt;</a:t>
            </a:r>
          </a:p>
          <a:p>
            <a:r>
              <a:rPr lang="en-IN" sz="1100" dirty="0">
                <a:solidFill>
                  <a:srgbClr val="008080"/>
                </a:solidFill>
                <a:latin typeface="Consolas" panose="020B0609020204030204" pitchFamily="49" charset="0"/>
              </a:rPr>
              <a:t>&lt;/</a:t>
            </a:r>
            <a:r>
              <a:rPr lang="en-IN" sz="1100" dirty="0">
                <a:solidFill>
                  <a:srgbClr val="3F7F7F"/>
                </a:solidFill>
                <a:latin typeface="Consolas" panose="020B0609020204030204" pitchFamily="49" charset="0"/>
              </a:rPr>
              <a:t>dependency</a:t>
            </a:r>
            <a:r>
              <a:rPr lang="en-IN" sz="1100" dirty="0">
                <a:solidFill>
                  <a:srgbClr val="008080"/>
                </a:solidFill>
                <a:latin typeface="Consolas" panose="020B0609020204030204" pitchFamily="49" charset="0"/>
              </a:rPr>
              <a:t>&gt;</a:t>
            </a:r>
          </a:p>
          <a:p>
            <a:endParaRPr lang="en-IN" sz="1100" dirty="0">
              <a:latin typeface="Consolas" panose="020B0609020204030204" pitchFamily="49" charset="0"/>
            </a:endParaRPr>
          </a:p>
          <a:p>
            <a:r>
              <a:rPr lang="en-IN" sz="1100" dirty="0">
                <a:solidFill>
                  <a:srgbClr val="008080"/>
                </a:solidFill>
                <a:latin typeface="Consolas" panose="020B0609020204030204" pitchFamily="49" charset="0"/>
              </a:rPr>
              <a:t>&lt;</a:t>
            </a:r>
            <a:r>
              <a:rPr lang="en-IN" sz="1100" dirty="0">
                <a:solidFill>
                  <a:srgbClr val="3F7F7F"/>
                </a:solidFill>
                <a:latin typeface="Consolas" panose="020B0609020204030204" pitchFamily="49" charset="0"/>
              </a:rPr>
              <a:t>dependency</a:t>
            </a:r>
            <a:r>
              <a:rPr lang="en-IN" sz="1100" dirty="0">
                <a:solidFill>
                  <a:srgbClr val="008080"/>
                </a:solidFill>
                <a:latin typeface="Consolas" panose="020B0609020204030204" pitchFamily="49" charset="0"/>
              </a:rPr>
              <a:t>&gt;</a:t>
            </a:r>
          </a:p>
          <a:p>
            <a:r>
              <a:rPr lang="en-IN" sz="1100" dirty="0">
                <a:solidFill>
                  <a:srgbClr val="008080"/>
                </a:solidFill>
                <a:latin typeface="Consolas" panose="020B0609020204030204" pitchFamily="49" charset="0"/>
              </a:rPr>
              <a:t>&lt;</a:t>
            </a:r>
            <a:r>
              <a:rPr lang="en-IN" sz="1100" dirty="0" err="1">
                <a:solidFill>
                  <a:srgbClr val="3F7F7F"/>
                </a:solidFill>
                <a:latin typeface="Consolas" panose="020B0609020204030204" pitchFamily="49" charset="0"/>
              </a:rPr>
              <a:t>groupId</a:t>
            </a:r>
            <a:r>
              <a:rPr lang="en-IN" sz="1100" dirty="0">
                <a:solidFill>
                  <a:srgbClr val="008080"/>
                </a:solidFill>
                <a:latin typeface="Consolas" panose="020B0609020204030204" pitchFamily="49" charset="0"/>
              </a:rPr>
              <a:t>&gt;</a:t>
            </a:r>
            <a:r>
              <a:rPr lang="en-IN" sz="1100" dirty="0" err="1">
                <a:solidFill>
                  <a:srgbClr val="000000"/>
                </a:solidFill>
                <a:latin typeface="Consolas" panose="020B0609020204030204" pitchFamily="49" charset="0"/>
              </a:rPr>
              <a:t>mysql</a:t>
            </a:r>
            <a:r>
              <a:rPr lang="en-IN" sz="1100" dirty="0">
                <a:solidFill>
                  <a:srgbClr val="008080"/>
                </a:solidFill>
                <a:latin typeface="Consolas" panose="020B0609020204030204" pitchFamily="49" charset="0"/>
              </a:rPr>
              <a:t>&lt;/</a:t>
            </a:r>
            <a:r>
              <a:rPr lang="en-IN" sz="1100" dirty="0" err="1">
                <a:solidFill>
                  <a:srgbClr val="3F7F7F"/>
                </a:solidFill>
                <a:latin typeface="Consolas" panose="020B0609020204030204" pitchFamily="49" charset="0"/>
              </a:rPr>
              <a:t>groupId</a:t>
            </a:r>
            <a:r>
              <a:rPr lang="en-IN" sz="1100" dirty="0">
                <a:solidFill>
                  <a:srgbClr val="008080"/>
                </a:solidFill>
                <a:latin typeface="Consolas" panose="020B0609020204030204" pitchFamily="49" charset="0"/>
              </a:rPr>
              <a:t>&gt;</a:t>
            </a:r>
          </a:p>
          <a:p>
            <a:r>
              <a:rPr lang="en-IN" sz="1100" dirty="0">
                <a:solidFill>
                  <a:srgbClr val="008080"/>
                </a:solidFill>
                <a:latin typeface="Consolas" panose="020B0609020204030204" pitchFamily="49" charset="0"/>
              </a:rPr>
              <a:t>&lt;</a:t>
            </a:r>
            <a:r>
              <a:rPr lang="en-IN" sz="1100" dirty="0" err="1">
                <a:solidFill>
                  <a:srgbClr val="3F7F7F"/>
                </a:solidFill>
                <a:latin typeface="Consolas" panose="020B0609020204030204" pitchFamily="49" charset="0"/>
              </a:rPr>
              <a:t>artifactId</a:t>
            </a:r>
            <a:r>
              <a:rPr lang="en-IN" sz="1100" dirty="0">
                <a:solidFill>
                  <a:srgbClr val="008080"/>
                </a:solidFill>
                <a:latin typeface="Consolas" panose="020B0609020204030204" pitchFamily="49" charset="0"/>
              </a:rPr>
              <a:t>&gt;</a:t>
            </a:r>
            <a:r>
              <a:rPr lang="en-IN" sz="1100" dirty="0" err="1">
                <a:solidFill>
                  <a:srgbClr val="000000"/>
                </a:solidFill>
                <a:latin typeface="Consolas" panose="020B0609020204030204" pitchFamily="49" charset="0"/>
              </a:rPr>
              <a:t>mysql</a:t>
            </a:r>
            <a:r>
              <a:rPr lang="en-IN" sz="1100" dirty="0">
                <a:solidFill>
                  <a:srgbClr val="000000"/>
                </a:solidFill>
                <a:latin typeface="Consolas" panose="020B0609020204030204" pitchFamily="49" charset="0"/>
              </a:rPr>
              <a:t>-connector-java</a:t>
            </a:r>
            <a:r>
              <a:rPr lang="en-IN" sz="1100" dirty="0">
                <a:solidFill>
                  <a:srgbClr val="008080"/>
                </a:solidFill>
                <a:latin typeface="Consolas" panose="020B0609020204030204" pitchFamily="49" charset="0"/>
              </a:rPr>
              <a:t>&lt;/</a:t>
            </a:r>
            <a:r>
              <a:rPr lang="en-IN" sz="1100" dirty="0" err="1">
                <a:solidFill>
                  <a:srgbClr val="3F7F7F"/>
                </a:solidFill>
                <a:latin typeface="Consolas" panose="020B0609020204030204" pitchFamily="49" charset="0"/>
              </a:rPr>
              <a:t>artifactId</a:t>
            </a:r>
            <a:r>
              <a:rPr lang="en-IN" sz="1100" dirty="0">
                <a:solidFill>
                  <a:srgbClr val="008080"/>
                </a:solidFill>
                <a:latin typeface="Consolas" panose="020B0609020204030204" pitchFamily="49" charset="0"/>
              </a:rPr>
              <a:t>&gt;</a:t>
            </a:r>
          </a:p>
          <a:p>
            <a:r>
              <a:rPr lang="en-IN" sz="1100" dirty="0">
                <a:solidFill>
                  <a:srgbClr val="008080"/>
                </a:solidFill>
                <a:latin typeface="Consolas" panose="020B0609020204030204" pitchFamily="49" charset="0"/>
              </a:rPr>
              <a:t>&lt;</a:t>
            </a:r>
            <a:r>
              <a:rPr lang="en-IN" sz="1100" dirty="0">
                <a:solidFill>
                  <a:srgbClr val="3F7F7F"/>
                </a:solidFill>
                <a:latin typeface="Consolas" panose="020B0609020204030204" pitchFamily="49" charset="0"/>
              </a:rPr>
              <a:t>version</a:t>
            </a:r>
            <a:r>
              <a:rPr lang="en-IN" sz="1100" dirty="0">
                <a:solidFill>
                  <a:srgbClr val="008080"/>
                </a:solidFill>
                <a:latin typeface="Consolas" panose="020B0609020204030204" pitchFamily="49" charset="0"/>
              </a:rPr>
              <a:t>&gt;</a:t>
            </a:r>
            <a:r>
              <a:rPr lang="en-IN" sz="1100" dirty="0">
                <a:solidFill>
                  <a:srgbClr val="000000"/>
                </a:solidFill>
                <a:latin typeface="Consolas" panose="020B0609020204030204" pitchFamily="49" charset="0"/>
              </a:rPr>
              <a:t>5.1.38</a:t>
            </a:r>
            <a:r>
              <a:rPr lang="en-IN" sz="1100" dirty="0">
                <a:solidFill>
                  <a:srgbClr val="008080"/>
                </a:solidFill>
                <a:latin typeface="Consolas" panose="020B0609020204030204" pitchFamily="49" charset="0"/>
              </a:rPr>
              <a:t>&lt;/</a:t>
            </a:r>
            <a:r>
              <a:rPr lang="en-IN" sz="1100" dirty="0">
                <a:solidFill>
                  <a:srgbClr val="3F7F7F"/>
                </a:solidFill>
                <a:latin typeface="Consolas" panose="020B0609020204030204" pitchFamily="49" charset="0"/>
              </a:rPr>
              <a:t>version</a:t>
            </a:r>
            <a:r>
              <a:rPr lang="en-IN" sz="1100" dirty="0">
                <a:solidFill>
                  <a:srgbClr val="008080"/>
                </a:solidFill>
                <a:latin typeface="Consolas" panose="020B0609020204030204" pitchFamily="49" charset="0"/>
              </a:rPr>
              <a:t>&gt;</a:t>
            </a:r>
          </a:p>
          <a:p>
            <a:r>
              <a:rPr lang="en-IN" sz="1100" dirty="0">
                <a:solidFill>
                  <a:srgbClr val="008080"/>
                </a:solidFill>
                <a:latin typeface="Consolas" panose="020B0609020204030204" pitchFamily="49" charset="0"/>
              </a:rPr>
              <a:t>&lt;/</a:t>
            </a:r>
            <a:r>
              <a:rPr lang="en-IN" sz="1100" dirty="0">
                <a:solidFill>
                  <a:srgbClr val="3F7F7F"/>
                </a:solidFill>
                <a:latin typeface="Consolas" panose="020B0609020204030204" pitchFamily="49" charset="0"/>
              </a:rPr>
              <a:t>dependency</a:t>
            </a:r>
            <a:r>
              <a:rPr lang="en-IN" sz="1100" dirty="0">
                <a:solidFill>
                  <a:srgbClr val="008080"/>
                </a:solidFill>
                <a:latin typeface="Consolas" panose="020B0609020204030204" pitchFamily="49" charset="0"/>
              </a:rPr>
              <a:t>&gt;</a:t>
            </a:r>
          </a:p>
          <a:p>
            <a:endParaRPr lang="en-IN" sz="1100" dirty="0">
              <a:latin typeface="Consolas" panose="020B0609020204030204" pitchFamily="49" charset="0"/>
            </a:endParaRPr>
          </a:p>
          <a:p>
            <a:r>
              <a:rPr lang="en-IN" sz="1100" dirty="0">
                <a:solidFill>
                  <a:srgbClr val="008080"/>
                </a:solidFill>
                <a:latin typeface="Consolas" panose="020B0609020204030204" pitchFamily="49" charset="0"/>
              </a:rPr>
              <a:t>&lt;</a:t>
            </a:r>
            <a:r>
              <a:rPr lang="en-IN" sz="1100" dirty="0">
                <a:solidFill>
                  <a:srgbClr val="3F7F7F"/>
                </a:solidFill>
                <a:latin typeface="Consolas" panose="020B0609020204030204" pitchFamily="49" charset="0"/>
              </a:rPr>
              <a:t>dependency</a:t>
            </a:r>
            <a:r>
              <a:rPr lang="en-IN" sz="1100" dirty="0">
                <a:solidFill>
                  <a:srgbClr val="008080"/>
                </a:solidFill>
                <a:latin typeface="Consolas" panose="020B0609020204030204" pitchFamily="49" charset="0"/>
              </a:rPr>
              <a:t>&gt;</a:t>
            </a:r>
          </a:p>
          <a:p>
            <a:r>
              <a:rPr lang="en-IN" sz="1100" dirty="0">
                <a:solidFill>
                  <a:srgbClr val="008080"/>
                </a:solidFill>
                <a:latin typeface="Consolas" panose="020B0609020204030204" pitchFamily="49" charset="0"/>
              </a:rPr>
              <a:t>&lt;</a:t>
            </a:r>
            <a:r>
              <a:rPr lang="en-IN" sz="1100" dirty="0" err="1">
                <a:solidFill>
                  <a:srgbClr val="3F7F7F"/>
                </a:solidFill>
                <a:latin typeface="Consolas" panose="020B0609020204030204" pitchFamily="49" charset="0"/>
              </a:rPr>
              <a:t>groupId</a:t>
            </a:r>
            <a:r>
              <a:rPr lang="en-IN" sz="1100" dirty="0">
                <a:solidFill>
                  <a:srgbClr val="008080"/>
                </a:solidFill>
                <a:latin typeface="Consolas" panose="020B0609020204030204" pitchFamily="49" charset="0"/>
              </a:rPr>
              <a:t>&gt;</a:t>
            </a:r>
            <a:r>
              <a:rPr lang="en-IN" sz="1100" dirty="0" err="1">
                <a:solidFill>
                  <a:srgbClr val="000000"/>
                </a:solidFill>
                <a:latin typeface="Consolas" panose="020B0609020204030204" pitchFamily="49" charset="0"/>
              </a:rPr>
              <a:t>org.javassist</a:t>
            </a:r>
            <a:r>
              <a:rPr lang="en-IN" sz="1100" dirty="0">
                <a:solidFill>
                  <a:srgbClr val="008080"/>
                </a:solidFill>
                <a:latin typeface="Consolas" panose="020B0609020204030204" pitchFamily="49" charset="0"/>
              </a:rPr>
              <a:t>&lt;/</a:t>
            </a:r>
            <a:r>
              <a:rPr lang="en-IN" sz="1100" dirty="0" err="1">
                <a:solidFill>
                  <a:srgbClr val="3F7F7F"/>
                </a:solidFill>
                <a:latin typeface="Consolas" panose="020B0609020204030204" pitchFamily="49" charset="0"/>
              </a:rPr>
              <a:t>groupId</a:t>
            </a:r>
            <a:r>
              <a:rPr lang="en-IN" sz="1100" dirty="0">
                <a:solidFill>
                  <a:srgbClr val="008080"/>
                </a:solidFill>
                <a:latin typeface="Consolas" panose="020B0609020204030204" pitchFamily="49" charset="0"/>
              </a:rPr>
              <a:t>&gt;</a:t>
            </a:r>
          </a:p>
          <a:p>
            <a:r>
              <a:rPr lang="en-IN" sz="1100" dirty="0">
                <a:solidFill>
                  <a:srgbClr val="008080"/>
                </a:solidFill>
                <a:latin typeface="Consolas" panose="020B0609020204030204" pitchFamily="49" charset="0"/>
              </a:rPr>
              <a:t>&lt;</a:t>
            </a:r>
            <a:r>
              <a:rPr lang="en-IN" sz="1100" dirty="0" err="1">
                <a:solidFill>
                  <a:srgbClr val="3F7F7F"/>
                </a:solidFill>
                <a:latin typeface="Consolas" panose="020B0609020204030204" pitchFamily="49" charset="0"/>
              </a:rPr>
              <a:t>artifactId</a:t>
            </a:r>
            <a:r>
              <a:rPr lang="en-IN" sz="1100" dirty="0">
                <a:solidFill>
                  <a:srgbClr val="008080"/>
                </a:solidFill>
                <a:latin typeface="Consolas" panose="020B0609020204030204" pitchFamily="49" charset="0"/>
              </a:rPr>
              <a:t>&gt;</a:t>
            </a:r>
            <a:r>
              <a:rPr lang="en-IN" sz="1100" dirty="0" err="1">
                <a:solidFill>
                  <a:srgbClr val="000000"/>
                </a:solidFill>
                <a:latin typeface="Consolas" panose="020B0609020204030204" pitchFamily="49" charset="0"/>
              </a:rPr>
              <a:t>javassist</a:t>
            </a:r>
            <a:r>
              <a:rPr lang="en-IN" sz="1100" dirty="0">
                <a:solidFill>
                  <a:srgbClr val="008080"/>
                </a:solidFill>
                <a:latin typeface="Consolas" panose="020B0609020204030204" pitchFamily="49" charset="0"/>
              </a:rPr>
              <a:t>&lt;/</a:t>
            </a:r>
            <a:r>
              <a:rPr lang="en-IN" sz="1100" dirty="0" err="1">
                <a:solidFill>
                  <a:srgbClr val="3F7F7F"/>
                </a:solidFill>
                <a:latin typeface="Consolas" panose="020B0609020204030204" pitchFamily="49" charset="0"/>
              </a:rPr>
              <a:t>artifactId</a:t>
            </a:r>
            <a:r>
              <a:rPr lang="en-IN" sz="1100" dirty="0">
                <a:solidFill>
                  <a:srgbClr val="008080"/>
                </a:solidFill>
                <a:latin typeface="Consolas" panose="020B0609020204030204" pitchFamily="49" charset="0"/>
              </a:rPr>
              <a:t>&gt;</a:t>
            </a:r>
          </a:p>
          <a:p>
            <a:r>
              <a:rPr lang="en-IN" sz="1100" dirty="0">
                <a:solidFill>
                  <a:srgbClr val="008080"/>
                </a:solidFill>
                <a:latin typeface="Consolas" panose="020B0609020204030204" pitchFamily="49" charset="0"/>
              </a:rPr>
              <a:t>&lt;</a:t>
            </a:r>
            <a:r>
              <a:rPr lang="en-IN" sz="1100" dirty="0">
                <a:solidFill>
                  <a:srgbClr val="3F7F7F"/>
                </a:solidFill>
                <a:latin typeface="Consolas" panose="020B0609020204030204" pitchFamily="49" charset="0"/>
              </a:rPr>
              <a:t>version</a:t>
            </a:r>
            <a:r>
              <a:rPr lang="en-IN" sz="1100" dirty="0">
                <a:solidFill>
                  <a:srgbClr val="008080"/>
                </a:solidFill>
                <a:latin typeface="Consolas" panose="020B0609020204030204" pitchFamily="49" charset="0"/>
              </a:rPr>
              <a:t>&gt;</a:t>
            </a:r>
            <a:r>
              <a:rPr lang="en-IN" sz="1100" dirty="0">
                <a:solidFill>
                  <a:srgbClr val="000000"/>
                </a:solidFill>
                <a:latin typeface="Consolas" panose="020B0609020204030204" pitchFamily="49" charset="0"/>
              </a:rPr>
              <a:t>3.18.0-GA</a:t>
            </a:r>
            <a:r>
              <a:rPr lang="en-IN" sz="1100" dirty="0">
                <a:solidFill>
                  <a:srgbClr val="008080"/>
                </a:solidFill>
                <a:latin typeface="Consolas" panose="020B0609020204030204" pitchFamily="49" charset="0"/>
              </a:rPr>
              <a:t>&lt;/</a:t>
            </a:r>
            <a:r>
              <a:rPr lang="en-IN" sz="1100" dirty="0">
                <a:solidFill>
                  <a:srgbClr val="3F7F7F"/>
                </a:solidFill>
                <a:latin typeface="Consolas" panose="020B0609020204030204" pitchFamily="49" charset="0"/>
              </a:rPr>
              <a:t>version</a:t>
            </a:r>
            <a:r>
              <a:rPr lang="en-IN" sz="1100" dirty="0">
                <a:solidFill>
                  <a:srgbClr val="008080"/>
                </a:solidFill>
                <a:latin typeface="Consolas" panose="020B0609020204030204" pitchFamily="49" charset="0"/>
              </a:rPr>
              <a:t>&gt;</a:t>
            </a:r>
          </a:p>
          <a:p>
            <a:r>
              <a:rPr lang="en-IN" sz="1100" dirty="0">
                <a:solidFill>
                  <a:srgbClr val="008080"/>
                </a:solidFill>
                <a:latin typeface="Consolas" panose="020B0609020204030204" pitchFamily="49" charset="0"/>
              </a:rPr>
              <a:t>&lt;/</a:t>
            </a:r>
            <a:r>
              <a:rPr lang="en-IN" sz="1100" dirty="0">
                <a:solidFill>
                  <a:srgbClr val="3F7F7F"/>
                </a:solidFill>
                <a:latin typeface="Consolas" panose="020B0609020204030204" pitchFamily="49" charset="0"/>
              </a:rPr>
              <a:t>dependency</a:t>
            </a:r>
            <a:r>
              <a:rPr lang="en-IN" sz="1100" dirty="0">
                <a:solidFill>
                  <a:srgbClr val="008080"/>
                </a:solidFill>
                <a:latin typeface="Consolas" panose="020B0609020204030204" pitchFamily="49" charset="0"/>
              </a:rPr>
              <a:t>&gt;</a:t>
            </a:r>
          </a:p>
          <a:p>
            <a:endParaRPr lang="en-IN" sz="1100" dirty="0">
              <a:latin typeface="Consolas" panose="020B0609020204030204" pitchFamily="49" charset="0"/>
            </a:endParaRPr>
          </a:p>
          <a:p>
            <a:r>
              <a:rPr lang="en-IN" sz="1100" dirty="0">
                <a:solidFill>
                  <a:srgbClr val="008080"/>
                </a:solidFill>
                <a:latin typeface="Consolas" panose="020B0609020204030204" pitchFamily="49" charset="0"/>
              </a:rPr>
              <a:t>&lt;/</a:t>
            </a:r>
            <a:r>
              <a:rPr lang="en-IN" sz="1100" dirty="0">
                <a:solidFill>
                  <a:srgbClr val="3F7F7F"/>
                </a:solidFill>
                <a:latin typeface="Consolas" panose="020B0609020204030204" pitchFamily="49" charset="0"/>
              </a:rPr>
              <a:t>dependencies</a:t>
            </a:r>
            <a:r>
              <a:rPr lang="en-IN" sz="1100" dirty="0">
                <a:solidFill>
                  <a:srgbClr val="008080"/>
                </a:solidFill>
                <a:latin typeface="Consolas" panose="020B0609020204030204" pitchFamily="49" charset="0"/>
              </a:rPr>
              <a:t>&gt;</a:t>
            </a:r>
          </a:p>
          <a:p>
            <a:r>
              <a:rPr lang="en-IN" sz="1100" dirty="0">
                <a:solidFill>
                  <a:srgbClr val="008080"/>
                </a:solidFill>
                <a:latin typeface="Consolas" panose="020B0609020204030204" pitchFamily="49" charset="0"/>
              </a:rPr>
              <a:t>&lt;/</a:t>
            </a:r>
            <a:r>
              <a:rPr lang="en-IN" sz="1100" dirty="0">
                <a:solidFill>
                  <a:srgbClr val="3F7F7F"/>
                </a:solidFill>
                <a:latin typeface="Consolas" panose="020B0609020204030204" pitchFamily="49" charset="0"/>
              </a:rPr>
              <a:t>project</a:t>
            </a:r>
            <a:r>
              <a:rPr lang="en-IN" sz="1100" dirty="0">
                <a:solidFill>
                  <a:srgbClr val="008080"/>
                </a:solidFill>
                <a:latin typeface="Consolas" panose="020B0609020204030204" pitchFamily="49" charset="0"/>
              </a:rPr>
              <a:t>&gt;</a:t>
            </a:r>
            <a:endParaRPr lang="en-IN" sz="1100" dirty="0"/>
          </a:p>
        </p:txBody>
      </p:sp>
      <p:sp>
        <p:nvSpPr>
          <p:cNvPr id="8" name="Oval 7">
            <a:extLst>
              <a:ext uri="{FF2B5EF4-FFF2-40B4-BE49-F238E27FC236}">
                <a16:creationId xmlns:a16="http://schemas.microsoft.com/office/drawing/2014/main" id="{CBEA01F5-C164-4C64-8E08-3CD5F57CE9A3}"/>
              </a:ext>
            </a:extLst>
          </p:cNvPr>
          <p:cNvSpPr/>
          <p:nvPr/>
        </p:nvSpPr>
        <p:spPr>
          <a:xfrm>
            <a:off x="4038600" y="2971800"/>
            <a:ext cx="2590800" cy="33528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83799672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a:t>Cont..</a:t>
            </a:r>
          </a:p>
        </p:txBody>
      </p:sp>
      <p:sp>
        <p:nvSpPr>
          <p:cNvPr id="5" name="Content Placeholder 2"/>
          <p:cNvSpPr txBox="1">
            <a:spLocks/>
          </p:cNvSpPr>
          <p:nvPr/>
        </p:nvSpPr>
        <p:spPr>
          <a:xfrm>
            <a:off x="678543" y="917348"/>
            <a:ext cx="8229600" cy="454252"/>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1600" b="1"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lvl="1" indent="0">
              <a:buNone/>
            </a:pPr>
            <a:r>
              <a:rPr lang="en-US" sz="2000" dirty="0"/>
              <a:t>Student entity class which will create table in database </a:t>
            </a:r>
          </a:p>
        </p:txBody>
      </p:sp>
      <p:sp>
        <p:nvSpPr>
          <p:cNvPr id="3" name="Rectangle 2">
            <a:extLst>
              <a:ext uri="{FF2B5EF4-FFF2-40B4-BE49-F238E27FC236}">
                <a16:creationId xmlns:a16="http://schemas.microsoft.com/office/drawing/2014/main" id="{CC2BF480-EEDA-4545-9B89-A36387FCA892}"/>
              </a:ext>
            </a:extLst>
          </p:cNvPr>
          <p:cNvSpPr/>
          <p:nvPr/>
        </p:nvSpPr>
        <p:spPr>
          <a:xfrm>
            <a:off x="117833" y="1828800"/>
            <a:ext cx="4318573" cy="4154984"/>
          </a:xfrm>
          <a:prstGeom prst="rect">
            <a:avLst/>
          </a:prstGeom>
        </p:spPr>
        <p:txBody>
          <a:bodyPr wrap="square">
            <a:spAutoFit/>
          </a:bodyPr>
          <a:lstStyle/>
          <a:p>
            <a:r>
              <a:rPr lang="en-IN" sz="1200" b="1" dirty="0">
                <a:latin typeface="Calibri" panose="020F0502020204030204" pitchFamily="34" charset="0"/>
                <a:cs typeface="Calibri" panose="020F0502020204030204" pitchFamily="34" charset="0"/>
              </a:rPr>
              <a:t>Address.java file creating address table with entities</a:t>
            </a:r>
          </a:p>
          <a:p>
            <a:r>
              <a:rPr lang="en-IN" sz="1100" b="1" dirty="0">
                <a:solidFill>
                  <a:srgbClr val="7F0055"/>
                </a:solidFill>
                <a:latin typeface="Calibri" panose="020F0502020204030204" pitchFamily="34" charset="0"/>
                <a:cs typeface="Calibri" panose="020F0502020204030204" pitchFamily="34" charset="0"/>
              </a:rPr>
              <a:t>package</a:t>
            </a:r>
            <a:r>
              <a:rPr lang="en-IN" sz="1100" b="1" dirty="0">
                <a:solidFill>
                  <a:srgbClr val="000000"/>
                </a:solidFill>
                <a:latin typeface="Calibri" panose="020F0502020204030204" pitchFamily="34" charset="0"/>
                <a:cs typeface="Calibri" panose="020F0502020204030204" pitchFamily="34" charset="0"/>
              </a:rPr>
              <a:t> </a:t>
            </a:r>
            <a:r>
              <a:rPr lang="en-IN" sz="1100" b="1" dirty="0" err="1">
                <a:solidFill>
                  <a:srgbClr val="000000"/>
                </a:solidFill>
                <a:latin typeface="Calibri" panose="020F0502020204030204" pitchFamily="34" charset="0"/>
                <a:cs typeface="Calibri" panose="020F0502020204030204" pitchFamily="34" charset="0"/>
              </a:rPr>
              <a:t>com.student</a:t>
            </a:r>
            <a:r>
              <a:rPr lang="en-IN" sz="1100" b="1" dirty="0">
                <a:solidFill>
                  <a:srgbClr val="000000"/>
                </a:solidFill>
                <a:latin typeface="Calibri" panose="020F0502020204030204" pitchFamily="34" charset="0"/>
                <a:cs typeface="Calibri" panose="020F0502020204030204" pitchFamily="34" charset="0"/>
              </a:rPr>
              <a:t>;</a:t>
            </a:r>
          </a:p>
          <a:p>
            <a:endParaRPr lang="en-IN" sz="1100" dirty="0">
              <a:latin typeface="Calibri" panose="020F0502020204030204" pitchFamily="34" charset="0"/>
              <a:cs typeface="Calibri" panose="020F0502020204030204" pitchFamily="34" charset="0"/>
            </a:endParaRPr>
          </a:p>
          <a:p>
            <a:r>
              <a:rPr lang="en-IN" sz="1100" b="1" dirty="0">
                <a:solidFill>
                  <a:srgbClr val="7F0055"/>
                </a:solidFill>
                <a:latin typeface="Calibri" panose="020F0502020204030204" pitchFamily="34" charset="0"/>
                <a:cs typeface="Calibri" panose="020F0502020204030204" pitchFamily="34" charset="0"/>
              </a:rPr>
              <a:t>import</a:t>
            </a:r>
            <a:r>
              <a:rPr lang="en-IN" sz="1100" b="1" dirty="0">
                <a:solidFill>
                  <a:srgbClr val="000000"/>
                </a:solidFill>
                <a:latin typeface="Calibri" panose="020F0502020204030204" pitchFamily="34" charset="0"/>
                <a:cs typeface="Calibri" panose="020F0502020204030204" pitchFamily="34" charset="0"/>
              </a:rPr>
              <a:t> </a:t>
            </a:r>
            <a:r>
              <a:rPr lang="en-IN" sz="1100" b="1" dirty="0" err="1">
                <a:solidFill>
                  <a:srgbClr val="000000"/>
                </a:solidFill>
                <a:latin typeface="Calibri" panose="020F0502020204030204" pitchFamily="34" charset="0"/>
                <a:cs typeface="Calibri" panose="020F0502020204030204" pitchFamily="34" charset="0"/>
              </a:rPr>
              <a:t>javax.persistence.Column</a:t>
            </a:r>
            <a:r>
              <a:rPr lang="en-IN" sz="1100" b="1" dirty="0">
                <a:solidFill>
                  <a:srgbClr val="000000"/>
                </a:solidFill>
                <a:latin typeface="Calibri" panose="020F0502020204030204" pitchFamily="34" charset="0"/>
                <a:cs typeface="Calibri" panose="020F0502020204030204" pitchFamily="34" charset="0"/>
              </a:rPr>
              <a:t>;</a:t>
            </a:r>
          </a:p>
          <a:p>
            <a:r>
              <a:rPr lang="en-IN" sz="1100" b="1" dirty="0">
                <a:solidFill>
                  <a:srgbClr val="7F0055"/>
                </a:solidFill>
                <a:latin typeface="Calibri" panose="020F0502020204030204" pitchFamily="34" charset="0"/>
                <a:cs typeface="Calibri" panose="020F0502020204030204" pitchFamily="34" charset="0"/>
              </a:rPr>
              <a:t>import</a:t>
            </a:r>
            <a:r>
              <a:rPr lang="en-IN" sz="1100" b="1" dirty="0">
                <a:solidFill>
                  <a:srgbClr val="000000"/>
                </a:solidFill>
                <a:latin typeface="Calibri" panose="020F0502020204030204" pitchFamily="34" charset="0"/>
                <a:cs typeface="Calibri" panose="020F0502020204030204" pitchFamily="34" charset="0"/>
              </a:rPr>
              <a:t> </a:t>
            </a:r>
            <a:r>
              <a:rPr lang="en-IN" sz="1100" b="1" dirty="0" err="1">
                <a:solidFill>
                  <a:srgbClr val="000000"/>
                </a:solidFill>
                <a:latin typeface="Calibri" panose="020F0502020204030204" pitchFamily="34" charset="0"/>
                <a:cs typeface="Calibri" panose="020F0502020204030204" pitchFamily="34" charset="0"/>
              </a:rPr>
              <a:t>javax.persistence.Entity</a:t>
            </a:r>
            <a:r>
              <a:rPr lang="en-IN" sz="1100" b="1" dirty="0">
                <a:solidFill>
                  <a:srgbClr val="000000"/>
                </a:solidFill>
                <a:latin typeface="Calibri" panose="020F0502020204030204" pitchFamily="34" charset="0"/>
                <a:cs typeface="Calibri" panose="020F0502020204030204" pitchFamily="34" charset="0"/>
              </a:rPr>
              <a:t>;</a:t>
            </a:r>
          </a:p>
          <a:p>
            <a:r>
              <a:rPr lang="en-IN" sz="1100" b="1" dirty="0">
                <a:solidFill>
                  <a:srgbClr val="7F0055"/>
                </a:solidFill>
                <a:latin typeface="Calibri" panose="020F0502020204030204" pitchFamily="34" charset="0"/>
                <a:cs typeface="Calibri" panose="020F0502020204030204" pitchFamily="34" charset="0"/>
              </a:rPr>
              <a:t>import</a:t>
            </a:r>
            <a:r>
              <a:rPr lang="en-IN" sz="1100" b="1" dirty="0">
                <a:solidFill>
                  <a:srgbClr val="000000"/>
                </a:solidFill>
                <a:latin typeface="Calibri" panose="020F0502020204030204" pitchFamily="34" charset="0"/>
                <a:cs typeface="Calibri" panose="020F0502020204030204" pitchFamily="34" charset="0"/>
              </a:rPr>
              <a:t> </a:t>
            </a:r>
            <a:r>
              <a:rPr lang="en-IN" sz="1100" b="1" dirty="0" err="1">
                <a:solidFill>
                  <a:srgbClr val="000000"/>
                </a:solidFill>
                <a:latin typeface="Calibri" panose="020F0502020204030204" pitchFamily="34" charset="0"/>
                <a:cs typeface="Calibri" panose="020F0502020204030204" pitchFamily="34" charset="0"/>
              </a:rPr>
              <a:t>javax.persistence.GeneratedValue</a:t>
            </a:r>
            <a:r>
              <a:rPr lang="en-IN" sz="1100" b="1" dirty="0">
                <a:solidFill>
                  <a:srgbClr val="000000"/>
                </a:solidFill>
                <a:latin typeface="Calibri" panose="020F0502020204030204" pitchFamily="34" charset="0"/>
                <a:cs typeface="Calibri" panose="020F0502020204030204" pitchFamily="34" charset="0"/>
              </a:rPr>
              <a:t>;</a:t>
            </a:r>
          </a:p>
          <a:p>
            <a:r>
              <a:rPr lang="en-IN" sz="1100" b="1" dirty="0">
                <a:solidFill>
                  <a:srgbClr val="7F0055"/>
                </a:solidFill>
                <a:latin typeface="Calibri" panose="020F0502020204030204" pitchFamily="34" charset="0"/>
                <a:cs typeface="Calibri" panose="020F0502020204030204" pitchFamily="34" charset="0"/>
              </a:rPr>
              <a:t>import</a:t>
            </a:r>
            <a:r>
              <a:rPr lang="en-IN" sz="1100" b="1" dirty="0">
                <a:solidFill>
                  <a:srgbClr val="000000"/>
                </a:solidFill>
                <a:latin typeface="Calibri" panose="020F0502020204030204" pitchFamily="34" charset="0"/>
                <a:cs typeface="Calibri" panose="020F0502020204030204" pitchFamily="34" charset="0"/>
              </a:rPr>
              <a:t> </a:t>
            </a:r>
            <a:r>
              <a:rPr lang="en-IN" sz="1100" b="1" dirty="0" err="1">
                <a:solidFill>
                  <a:srgbClr val="000000"/>
                </a:solidFill>
                <a:latin typeface="Calibri" panose="020F0502020204030204" pitchFamily="34" charset="0"/>
                <a:cs typeface="Calibri" panose="020F0502020204030204" pitchFamily="34" charset="0"/>
              </a:rPr>
              <a:t>javax.persistence.Id</a:t>
            </a:r>
            <a:r>
              <a:rPr lang="en-IN" sz="1100" b="1" dirty="0">
                <a:solidFill>
                  <a:srgbClr val="000000"/>
                </a:solidFill>
                <a:latin typeface="Calibri" panose="020F0502020204030204" pitchFamily="34" charset="0"/>
                <a:cs typeface="Calibri" panose="020F0502020204030204" pitchFamily="34" charset="0"/>
              </a:rPr>
              <a:t>;</a:t>
            </a:r>
          </a:p>
          <a:p>
            <a:r>
              <a:rPr lang="en-IN" sz="1100" b="1" dirty="0">
                <a:solidFill>
                  <a:srgbClr val="7F0055"/>
                </a:solidFill>
                <a:latin typeface="Calibri" panose="020F0502020204030204" pitchFamily="34" charset="0"/>
                <a:cs typeface="Calibri" panose="020F0502020204030204" pitchFamily="34" charset="0"/>
              </a:rPr>
              <a:t>import</a:t>
            </a:r>
            <a:r>
              <a:rPr lang="en-IN" sz="1100" b="1" dirty="0">
                <a:solidFill>
                  <a:srgbClr val="000000"/>
                </a:solidFill>
                <a:latin typeface="Calibri" panose="020F0502020204030204" pitchFamily="34" charset="0"/>
                <a:cs typeface="Calibri" panose="020F0502020204030204" pitchFamily="34" charset="0"/>
              </a:rPr>
              <a:t> </a:t>
            </a:r>
            <a:r>
              <a:rPr lang="en-IN" sz="1100" b="1" dirty="0" err="1">
                <a:solidFill>
                  <a:srgbClr val="000000"/>
                </a:solidFill>
                <a:latin typeface="Calibri" panose="020F0502020204030204" pitchFamily="34" charset="0"/>
                <a:cs typeface="Calibri" panose="020F0502020204030204" pitchFamily="34" charset="0"/>
              </a:rPr>
              <a:t>javax.persistence.Table</a:t>
            </a:r>
            <a:r>
              <a:rPr lang="en-IN" sz="1100" b="1" dirty="0">
                <a:solidFill>
                  <a:srgbClr val="000000"/>
                </a:solidFill>
                <a:latin typeface="Calibri" panose="020F0502020204030204" pitchFamily="34" charset="0"/>
                <a:cs typeface="Calibri" panose="020F0502020204030204" pitchFamily="34" charset="0"/>
              </a:rPr>
              <a:t>;</a:t>
            </a:r>
          </a:p>
          <a:p>
            <a:r>
              <a:rPr lang="en-IN" sz="1100" dirty="0">
                <a:solidFill>
                  <a:srgbClr val="646464"/>
                </a:solidFill>
                <a:latin typeface="Calibri" panose="020F0502020204030204" pitchFamily="34" charset="0"/>
                <a:cs typeface="Calibri" panose="020F0502020204030204" pitchFamily="34" charset="0"/>
              </a:rPr>
              <a:t>@Entity</a:t>
            </a:r>
          </a:p>
          <a:p>
            <a:r>
              <a:rPr lang="en-IN" sz="1100" dirty="0">
                <a:solidFill>
                  <a:srgbClr val="646464"/>
                </a:solidFill>
                <a:latin typeface="Calibri" panose="020F0502020204030204" pitchFamily="34" charset="0"/>
                <a:cs typeface="Calibri" panose="020F0502020204030204" pitchFamily="34" charset="0"/>
              </a:rPr>
              <a:t>@Table</a:t>
            </a:r>
            <a:r>
              <a:rPr lang="en-IN" sz="1100" dirty="0">
                <a:solidFill>
                  <a:srgbClr val="000000"/>
                </a:solidFill>
                <a:latin typeface="Calibri" panose="020F0502020204030204" pitchFamily="34" charset="0"/>
                <a:cs typeface="Calibri" panose="020F0502020204030204" pitchFamily="34" charset="0"/>
              </a:rPr>
              <a:t>(name = </a:t>
            </a:r>
            <a:r>
              <a:rPr lang="en-IN" sz="1100" dirty="0">
                <a:solidFill>
                  <a:srgbClr val="2A00FF"/>
                </a:solidFill>
                <a:latin typeface="Calibri" panose="020F0502020204030204" pitchFamily="34" charset="0"/>
                <a:cs typeface="Calibri" panose="020F0502020204030204" pitchFamily="34" charset="0"/>
              </a:rPr>
              <a:t>"ADDRESS"</a:t>
            </a:r>
            <a:r>
              <a:rPr lang="en-IN" sz="1100" dirty="0">
                <a:solidFill>
                  <a:srgbClr val="000000"/>
                </a:solidFill>
                <a:latin typeface="Calibri" panose="020F0502020204030204" pitchFamily="34" charset="0"/>
                <a:cs typeface="Calibri" panose="020F0502020204030204" pitchFamily="34" charset="0"/>
              </a:rPr>
              <a:t>)</a:t>
            </a:r>
          </a:p>
          <a:p>
            <a:r>
              <a:rPr lang="en-IN" sz="1100" b="1" dirty="0">
                <a:solidFill>
                  <a:srgbClr val="7F0055"/>
                </a:solidFill>
                <a:latin typeface="Calibri" panose="020F0502020204030204" pitchFamily="34" charset="0"/>
                <a:cs typeface="Calibri" panose="020F0502020204030204" pitchFamily="34" charset="0"/>
              </a:rPr>
              <a:t>public</a:t>
            </a:r>
            <a:r>
              <a:rPr lang="en-IN" sz="1100" b="1" dirty="0">
                <a:solidFill>
                  <a:srgbClr val="000000"/>
                </a:solidFill>
                <a:latin typeface="Calibri" panose="020F0502020204030204" pitchFamily="34" charset="0"/>
                <a:cs typeface="Calibri" panose="020F0502020204030204" pitchFamily="34" charset="0"/>
              </a:rPr>
              <a:t> </a:t>
            </a:r>
            <a:r>
              <a:rPr lang="en-IN" sz="1100" b="1" dirty="0">
                <a:solidFill>
                  <a:srgbClr val="7F0055"/>
                </a:solidFill>
                <a:latin typeface="Calibri" panose="020F0502020204030204" pitchFamily="34" charset="0"/>
                <a:cs typeface="Calibri" panose="020F0502020204030204" pitchFamily="34" charset="0"/>
              </a:rPr>
              <a:t>class</a:t>
            </a:r>
            <a:r>
              <a:rPr lang="en-IN" sz="1100" b="1" dirty="0">
                <a:solidFill>
                  <a:srgbClr val="000000"/>
                </a:solidFill>
                <a:latin typeface="Calibri" panose="020F0502020204030204" pitchFamily="34" charset="0"/>
                <a:cs typeface="Calibri" panose="020F0502020204030204" pitchFamily="34" charset="0"/>
              </a:rPr>
              <a:t> Address {</a:t>
            </a:r>
          </a:p>
          <a:p>
            <a:r>
              <a:rPr lang="en-IN" sz="1100" b="1" dirty="0">
                <a:solidFill>
                  <a:srgbClr val="7F0055"/>
                </a:solidFill>
                <a:latin typeface="Calibri" panose="020F0502020204030204" pitchFamily="34" charset="0"/>
                <a:cs typeface="Calibri" panose="020F0502020204030204" pitchFamily="34" charset="0"/>
              </a:rPr>
              <a:t>private</a:t>
            </a:r>
            <a:r>
              <a:rPr lang="en-IN" sz="1100" b="1" dirty="0">
                <a:solidFill>
                  <a:srgbClr val="000000"/>
                </a:solidFill>
                <a:latin typeface="Calibri" panose="020F0502020204030204" pitchFamily="34" charset="0"/>
                <a:cs typeface="Calibri" panose="020F0502020204030204" pitchFamily="34" charset="0"/>
              </a:rPr>
              <a:t> </a:t>
            </a:r>
            <a:r>
              <a:rPr lang="en-IN" sz="1100" b="1" dirty="0">
                <a:solidFill>
                  <a:srgbClr val="7F0055"/>
                </a:solidFill>
                <a:latin typeface="Calibri" panose="020F0502020204030204" pitchFamily="34" charset="0"/>
                <a:cs typeface="Calibri" panose="020F0502020204030204" pitchFamily="34" charset="0"/>
              </a:rPr>
              <a:t>long</a:t>
            </a:r>
            <a:r>
              <a:rPr lang="en-IN" sz="1100" b="1" dirty="0">
                <a:solidFill>
                  <a:srgbClr val="000000"/>
                </a:solidFill>
                <a:latin typeface="Calibri" panose="020F0502020204030204" pitchFamily="34" charset="0"/>
                <a:cs typeface="Calibri" panose="020F0502020204030204" pitchFamily="34" charset="0"/>
              </a:rPr>
              <a:t> </a:t>
            </a:r>
            <a:r>
              <a:rPr lang="en-IN" sz="1100" b="1" dirty="0" err="1">
                <a:solidFill>
                  <a:srgbClr val="0000C0"/>
                </a:solidFill>
                <a:latin typeface="Calibri" panose="020F0502020204030204" pitchFamily="34" charset="0"/>
                <a:cs typeface="Calibri" panose="020F0502020204030204" pitchFamily="34" charset="0"/>
              </a:rPr>
              <a:t>addressId</a:t>
            </a:r>
            <a:r>
              <a:rPr lang="en-IN" sz="1100" b="1" dirty="0">
                <a:solidFill>
                  <a:srgbClr val="000000"/>
                </a:solidFill>
                <a:latin typeface="Calibri" panose="020F0502020204030204" pitchFamily="34" charset="0"/>
                <a:cs typeface="Calibri" panose="020F0502020204030204" pitchFamily="34" charset="0"/>
              </a:rPr>
              <a:t>;</a:t>
            </a:r>
          </a:p>
          <a:p>
            <a:r>
              <a:rPr lang="en-IN" sz="1100" b="1" dirty="0">
                <a:solidFill>
                  <a:srgbClr val="7F0055"/>
                </a:solidFill>
                <a:latin typeface="Calibri" panose="020F0502020204030204" pitchFamily="34" charset="0"/>
                <a:cs typeface="Calibri" panose="020F0502020204030204" pitchFamily="34" charset="0"/>
              </a:rPr>
              <a:t>private</a:t>
            </a:r>
            <a:r>
              <a:rPr lang="en-IN" sz="1100" b="1" dirty="0">
                <a:solidFill>
                  <a:srgbClr val="000000"/>
                </a:solidFill>
                <a:latin typeface="Calibri" panose="020F0502020204030204" pitchFamily="34" charset="0"/>
                <a:cs typeface="Calibri" panose="020F0502020204030204" pitchFamily="34" charset="0"/>
              </a:rPr>
              <a:t> String </a:t>
            </a:r>
            <a:r>
              <a:rPr lang="en-IN" sz="1100" b="1" dirty="0">
                <a:solidFill>
                  <a:srgbClr val="0000C0"/>
                </a:solidFill>
                <a:latin typeface="Calibri" panose="020F0502020204030204" pitchFamily="34" charset="0"/>
                <a:cs typeface="Calibri" panose="020F0502020204030204" pitchFamily="34" charset="0"/>
              </a:rPr>
              <a:t>street</a:t>
            </a:r>
            <a:r>
              <a:rPr lang="en-IN" sz="1100" b="1" dirty="0">
                <a:solidFill>
                  <a:srgbClr val="000000"/>
                </a:solidFill>
                <a:latin typeface="Calibri" panose="020F0502020204030204" pitchFamily="34" charset="0"/>
                <a:cs typeface="Calibri" panose="020F0502020204030204" pitchFamily="34" charset="0"/>
              </a:rPr>
              <a:t>;</a:t>
            </a:r>
          </a:p>
          <a:p>
            <a:r>
              <a:rPr lang="en-IN" sz="1100" b="1" dirty="0">
                <a:solidFill>
                  <a:srgbClr val="7F0055"/>
                </a:solidFill>
                <a:latin typeface="Calibri" panose="020F0502020204030204" pitchFamily="34" charset="0"/>
                <a:cs typeface="Calibri" panose="020F0502020204030204" pitchFamily="34" charset="0"/>
              </a:rPr>
              <a:t>private</a:t>
            </a:r>
            <a:r>
              <a:rPr lang="en-IN" sz="1100" b="1" dirty="0">
                <a:solidFill>
                  <a:srgbClr val="000000"/>
                </a:solidFill>
                <a:latin typeface="Calibri" panose="020F0502020204030204" pitchFamily="34" charset="0"/>
                <a:cs typeface="Calibri" panose="020F0502020204030204" pitchFamily="34" charset="0"/>
              </a:rPr>
              <a:t> String </a:t>
            </a:r>
            <a:r>
              <a:rPr lang="en-IN" sz="1100" b="1" dirty="0">
                <a:solidFill>
                  <a:srgbClr val="0000C0"/>
                </a:solidFill>
                <a:latin typeface="Calibri" panose="020F0502020204030204" pitchFamily="34" charset="0"/>
                <a:cs typeface="Calibri" panose="020F0502020204030204" pitchFamily="34" charset="0"/>
              </a:rPr>
              <a:t>city</a:t>
            </a:r>
            <a:r>
              <a:rPr lang="en-IN" sz="1100" b="1" dirty="0">
                <a:solidFill>
                  <a:srgbClr val="000000"/>
                </a:solidFill>
                <a:latin typeface="Calibri" panose="020F0502020204030204" pitchFamily="34" charset="0"/>
                <a:cs typeface="Calibri" panose="020F0502020204030204" pitchFamily="34" charset="0"/>
              </a:rPr>
              <a:t>;</a:t>
            </a:r>
          </a:p>
          <a:p>
            <a:r>
              <a:rPr lang="en-IN" sz="1100" b="1" dirty="0">
                <a:solidFill>
                  <a:srgbClr val="7F0055"/>
                </a:solidFill>
                <a:latin typeface="Calibri" panose="020F0502020204030204" pitchFamily="34" charset="0"/>
                <a:cs typeface="Calibri" panose="020F0502020204030204" pitchFamily="34" charset="0"/>
              </a:rPr>
              <a:t>private</a:t>
            </a:r>
            <a:r>
              <a:rPr lang="en-IN" sz="1100" b="1" dirty="0">
                <a:solidFill>
                  <a:srgbClr val="000000"/>
                </a:solidFill>
                <a:latin typeface="Calibri" panose="020F0502020204030204" pitchFamily="34" charset="0"/>
                <a:cs typeface="Calibri" panose="020F0502020204030204" pitchFamily="34" charset="0"/>
              </a:rPr>
              <a:t> String </a:t>
            </a:r>
            <a:r>
              <a:rPr lang="en-IN" sz="1100" b="1" dirty="0">
                <a:solidFill>
                  <a:srgbClr val="0000C0"/>
                </a:solidFill>
                <a:latin typeface="Calibri" panose="020F0502020204030204" pitchFamily="34" charset="0"/>
                <a:cs typeface="Calibri" panose="020F0502020204030204" pitchFamily="34" charset="0"/>
              </a:rPr>
              <a:t>state</a:t>
            </a:r>
            <a:r>
              <a:rPr lang="en-IN" sz="1100" b="1" dirty="0">
                <a:solidFill>
                  <a:srgbClr val="000000"/>
                </a:solidFill>
                <a:latin typeface="Calibri" panose="020F0502020204030204" pitchFamily="34" charset="0"/>
                <a:cs typeface="Calibri" panose="020F0502020204030204" pitchFamily="34" charset="0"/>
              </a:rPr>
              <a:t>;</a:t>
            </a:r>
          </a:p>
          <a:p>
            <a:r>
              <a:rPr lang="en-IN" sz="1100" b="1" dirty="0">
                <a:solidFill>
                  <a:srgbClr val="7F0055"/>
                </a:solidFill>
                <a:latin typeface="Calibri" panose="020F0502020204030204" pitchFamily="34" charset="0"/>
                <a:cs typeface="Calibri" panose="020F0502020204030204" pitchFamily="34" charset="0"/>
              </a:rPr>
              <a:t>private</a:t>
            </a:r>
            <a:r>
              <a:rPr lang="en-IN" sz="1100" b="1" dirty="0">
                <a:solidFill>
                  <a:srgbClr val="000000"/>
                </a:solidFill>
                <a:latin typeface="Calibri" panose="020F0502020204030204" pitchFamily="34" charset="0"/>
                <a:cs typeface="Calibri" panose="020F0502020204030204" pitchFamily="34" charset="0"/>
              </a:rPr>
              <a:t> String </a:t>
            </a:r>
            <a:r>
              <a:rPr lang="en-IN" sz="1100" b="1" dirty="0" err="1">
                <a:solidFill>
                  <a:srgbClr val="0000C0"/>
                </a:solidFill>
                <a:latin typeface="Calibri" panose="020F0502020204030204" pitchFamily="34" charset="0"/>
                <a:cs typeface="Calibri" panose="020F0502020204030204" pitchFamily="34" charset="0"/>
              </a:rPr>
              <a:t>zipcode</a:t>
            </a:r>
            <a:r>
              <a:rPr lang="en-IN" sz="1100" b="1" dirty="0">
                <a:solidFill>
                  <a:srgbClr val="000000"/>
                </a:solidFill>
                <a:latin typeface="Calibri" panose="020F0502020204030204" pitchFamily="34" charset="0"/>
                <a:cs typeface="Calibri" panose="020F0502020204030204" pitchFamily="34" charset="0"/>
              </a:rPr>
              <a:t>;</a:t>
            </a:r>
          </a:p>
          <a:p>
            <a:r>
              <a:rPr lang="en-IN" sz="1100" b="1" dirty="0">
                <a:solidFill>
                  <a:srgbClr val="7F0055"/>
                </a:solidFill>
                <a:latin typeface="Calibri" panose="020F0502020204030204" pitchFamily="34" charset="0"/>
                <a:cs typeface="Calibri" panose="020F0502020204030204" pitchFamily="34" charset="0"/>
              </a:rPr>
              <a:t>public</a:t>
            </a:r>
            <a:r>
              <a:rPr lang="en-IN" sz="1100" b="1" dirty="0">
                <a:solidFill>
                  <a:srgbClr val="000000"/>
                </a:solidFill>
                <a:latin typeface="Calibri" panose="020F0502020204030204" pitchFamily="34" charset="0"/>
                <a:cs typeface="Calibri" panose="020F0502020204030204" pitchFamily="34" charset="0"/>
              </a:rPr>
              <a:t> Address() {</a:t>
            </a:r>
          </a:p>
          <a:p>
            <a:r>
              <a:rPr lang="en-IN" sz="1100" dirty="0">
                <a:solidFill>
                  <a:srgbClr val="000000"/>
                </a:solidFill>
                <a:latin typeface="Calibri" panose="020F0502020204030204" pitchFamily="34" charset="0"/>
                <a:cs typeface="Calibri" panose="020F0502020204030204" pitchFamily="34" charset="0"/>
              </a:rPr>
              <a:t>}</a:t>
            </a:r>
          </a:p>
          <a:p>
            <a:r>
              <a:rPr lang="en-IN" sz="1100" b="1" dirty="0">
                <a:solidFill>
                  <a:srgbClr val="7F0055"/>
                </a:solidFill>
                <a:latin typeface="Calibri" panose="020F0502020204030204" pitchFamily="34" charset="0"/>
                <a:cs typeface="Calibri" panose="020F0502020204030204" pitchFamily="34" charset="0"/>
              </a:rPr>
              <a:t>public</a:t>
            </a:r>
            <a:r>
              <a:rPr lang="en-IN" sz="1100" b="1" dirty="0">
                <a:solidFill>
                  <a:srgbClr val="000000"/>
                </a:solidFill>
                <a:latin typeface="Calibri" panose="020F0502020204030204" pitchFamily="34" charset="0"/>
                <a:cs typeface="Calibri" panose="020F0502020204030204" pitchFamily="34" charset="0"/>
              </a:rPr>
              <a:t> Address(String </a:t>
            </a:r>
            <a:r>
              <a:rPr lang="en-IN" sz="1100" b="1" dirty="0">
                <a:solidFill>
                  <a:srgbClr val="6A3E3E"/>
                </a:solidFill>
                <a:latin typeface="Calibri" panose="020F0502020204030204" pitchFamily="34" charset="0"/>
                <a:cs typeface="Calibri" panose="020F0502020204030204" pitchFamily="34" charset="0"/>
              </a:rPr>
              <a:t>street</a:t>
            </a:r>
            <a:r>
              <a:rPr lang="en-IN" sz="1100" b="1" dirty="0">
                <a:solidFill>
                  <a:srgbClr val="000000"/>
                </a:solidFill>
                <a:latin typeface="Calibri" panose="020F0502020204030204" pitchFamily="34" charset="0"/>
                <a:cs typeface="Calibri" panose="020F0502020204030204" pitchFamily="34" charset="0"/>
              </a:rPr>
              <a:t>, String </a:t>
            </a:r>
            <a:r>
              <a:rPr lang="en-IN" sz="1100" b="1" dirty="0">
                <a:solidFill>
                  <a:srgbClr val="6A3E3E"/>
                </a:solidFill>
                <a:latin typeface="Calibri" panose="020F0502020204030204" pitchFamily="34" charset="0"/>
                <a:cs typeface="Calibri" panose="020F0502020204030204" pitchFamily="34" charset="0"/>
              </a:rPr>
              <a:t>city</a:t>
            </a:r>
            <a:r>
              <a:rPr lang="en-IN" sz="1100" b="1" dirty="0">
                <a:solidFill>
                  <a:srgbClr val="000000"/>
                </a:solidFill>
                <a:latin typeface="Calibri" panose="020F0502020204030204" pitchFamily="34" charset="0"/>
                <a:cs typeface="Calibri" panose="020F0502020204030204" pitchFamily="34" charset="0"/>
              </a:rPr>
              <a:t>, String </a:t>
            </a:r>
            <a:r>
              <a:rPr lang="en-IN" sz="1100" b="1" dirty="0">
                <a:solidFill>
                  <a:srgbClr val="6A3E3E"/>
                </a:solidFill>
                <a:latin typeface="Calibri" panose="020F0502020204030204" pitchFamily="34" charset="0"/>
                <a:cs typeface="Calibri" panose="020F0502020204030204" pitchFamily="34" charset="0"/>
              </a:rPr>
              <a:t>state</a:t>
            </a:r>
            <a:r>
              <a:rPr lang="en-IN" sz="1100" b="1" dirty="0">
                <a:solidFill>
                  <a:srgbClr val="000000"/>
                </a:solidFill>
                <a:latin typeface="Calibri" panose="020F0502020204030204" pitchFamily="34" charset="0"/>
                <a:cs typeface="Calibri" panose="020F0502020204030204" pitchFamily="34" charset="0"/>
              </a:rPr>
              <a:t>, String </a:t>
            </a:r>
            <a:r>
              <a:rPr lang="en-IN" sz="1100" b="1" dirty="0" err="1">
                <a:solidFill>
                  <a:srgbClr val="6A3E3E"/>
                </a:solidFill>
                <a:latin typeface="Calibri" panose="020F0502020204030204" pitchFamily="34" charset="0"/>
                <a:cs typeface="Calibri" panose="020F0502020204030204" pitchFamily="34" charset="0"/>
              </a:rPr>
              <a:t>zipcode</a:t>
            </a:r>
            <a:r>
              <a:rPr lang="en-IN" sz="1100" b="1" dirty="0">
                <a:solidFill>
                  <a:srgbClr val="000000"/>
                </a:solidFill>
                <a:latin typeface="Calibri" panose="020F0502020204030204" pitchFamily="34" charset="0"/>
                <a:cs typeface="Calibri" panose="020F0502020204030204" pitchFamily="34" charset="0"/>
              </a:rPr>
              <a:t>) {</a:t>
            </a:r>
          </a:p>
          <a:p>
            <a:r>
              <a:rPr lang="en-IN" sz="1100" b="1" dirty="0" err="1">
                <a:solidFill>
                  <a:srgbClr val="7F0055"/>
                </a:solidFill>
                <a:latin typeface="Calibri" panose="020F0502020204030204" pitchFamily="34" charset="0"/>
                <a:cs typeface="Calibri" panose="020F0502020204030204" pitchFamily="34" charset="0"/>
              </a:rPr>
              <a:t>this</a:t>
            </a:r>
            <a:r>
              <a:rPr lang="en-IN" sz="1100" b="1" dirty="0" err="1">
                <a:solidFill>
                  <a:srgbClr val="000000"/>
                </a:solidFill>
                <a:latin typeface="Calibri" panose="020F0502020204030204" pitchFamily="34" charset="0"/>
                <a:cs typeface="Calibri" panose="020F0502020204030204" pitchFamily="34" charset="0"/>
              </a:rPr>
              <a:t>.</a:t>
            </a:r>
            <a:r>
              <a:rPr lang="en-IN" sz="1100" b="1" dirty="0" err="1">
                <a:solidFill>
                  <a:srgbClr val="0000C0"/>
                </a:solidFill>
                <a:latin typeface="Calibri" panose="020F0502020204030204" pitchFamily="34" charset="0"/>
                <a:cs typeface="Calibri" panose="020F0502020204030204" pitchFamily="34" charset="0"/>
              </a:rPr>
              <a:t>street</a:t>
            </a:r>
            <a:r>
              <a:rPr lang="en-IN" sz="1100" b="1" dirty="0">
                <a:solidFill>
                  <a:srgbClr val="000000"/>
                </a:solidFill>
                <a:latin typeface="Calibri" panose="020F0502020204030204" pitchFamily="34" charset="0"/>
                <a:cs typeface="Calibri" panose="020F0502020204030204" pitchFamily="34" charset="0"/>
              </a:rPr>
              <a:t> = </a:t>
            </a:r>
            <a:r>
              <a:rPr lang="en-IN" sz="1100" b="1" dirty="0">
                <a:solidFill>
                  <a:srgbClr val="6A3E3E"/>
                </a:solidFill>
                <a:latin typeface="Calibri" panose="020F0502020204030204" pitchFamily="34" charset="0"/>
                <a:cs typeface="Calibri" panose="020F0502020204030204" pitchFamily="34" charset="0"/>
              </a:rPr>
              <a:t>street</a:t>
            </a:r>
            <a:r>
              <a:rPr lang="en-IN" sz="1100" b="1" dirty="0">
                <a:solidFill>
                  <a:srgbClr val="000000"/>
                </a:solidFill>
                <a:latin typeface="Calibri" panose="020F0502020204030204" pitchFamily="34" charset="0"/>
                <a:cs typeface="Calibri" panose="020F0502020204030204" pitchFamily="34" charset="0"/>
              </a:rPr>
              <a:t>;</a:t>
            </a:r>
          </a:p>
          <a:p>
            <a:r>
              <a:rPr lang="en-IN" sz="1100" b="1" dirty="0" err="1">
                <a:solidFill>
                  <a:srgbClr val="7F0055"/>
                </a:solidFill>
                <a:latin typeface="Calibri" panose="020F0502020204030204" pitchFamily="34" charset="0"/>
                <a:cs typeface="Calibri" panose="020F0502020204030204" pitchFamily="34" charset="0"/>
              </a:rPr>
              <a:t>this</a:t>
            </a:r>
            <a:r>
              <a:rPr lang="en-IN" sz="1100" b="1" dirty="0" err="1">
                <a:solidFill>
                  <a:srgbClr val="000000"/>
                </a:solidFill>
                <a:latin typeface="Calibri" panose="020F0502020204030204" pitchFamily="34" charset="0"/>
                <a:cs typeface="Calibri" panose="020F0502020204030204" pitchFamily="34" charset="0"/>
              </a:rPr>
              <a:t>.</a:t>
            </a:r>
            <a:r>
              <a:rPr lang="en-IN" sz="1100" b="1" dirty="0" err="1">
                <a:solidFill>
                  <a:srgbClr val="0000C0"/>
                </a:solidFill>
                <a:latin typeface="Calibri" panose="020F0502020204030204" pitchFamily="34" charset="0"/>
                <a:cs typeface="Calibri" panose="020F0502020204030204" pitchFamily="34" charset="0"/>
              </a:rPr>
              <a:t>city</a:t>
            </a:r>
            <a:r>
              <a:rPr lang="en-IN" sz="1100" b="1" dirty="0">
                <a:solidFill>
                  <a:srgbClr val="000000"/>
                </a:solidFill>
                <a:latin typeface="Calibri" panose="020F0502020204030204" pitchFamily="34" charset="0"/>
                <a:cs typeface="Calibri" panose="020F0502020204030204" pitchFamily="34" charset="0"/>
              </a:rPr>
              <a:t> = </a:t>
            </a:r>
            <a:r>
              <a:rPr lang="en-IN" sz="1100" b="1" dirty="0">
                <a:solidFill>
                  <a:srgbClr val="6A3E3E"/>
                </a:solidFill>
                <a:latin typeface="Calibri" panose="020F0502020204030204" pitchFamily="34" charset="0"/>
                <a:cs typeface="Calibri" panose="020F0502020204030204" pitchFamily="34" charset="0"/>
              </a:rPr>
              <a:t>city</a:t>
            </a:r>
            <a:r>
              <a:rPr lang="en-IN" sz="1100" b="1" dirty="0">
                <a:solidFill>
                  <a:srgbClr val="000000"/>
                </a:solidFill>
                <a:latin typeface="Calibri" panose="020F0502020204030204" pitchFamily="34" charset="0"/>
                <a:cs typeface="Calibri" panose="020F0502020204030204" pitchFamily="34" charset="0"/>
              </a:rPr>
              <a:t>;</a:t>
            </a:r>
          </a:p>
          <a:p>
            <a:r>
              <a:rPr lang="en-IN" sz="1100" b="1" dirty="0" err="1">
                <a:solidFill>
                  <a:srgbClr val="7F0055"/>
                </a:solidFill>
                <a:latin typeface="Calibri" panose="020F0502020204030204" pitchFamily="34" charset="0"/>
                <a:cs typeface="Calibri" panose="020F0502020204030204" pitchFamily="34" charset="0"/>
              </a:rPr>
              <a:t>this</a:t>
            </a:r>
            <a:r>
              <a:rPr lang="en-IN" sz="1100" b="1" dirty="0" err="1">
                <a:solidFill>
                  <a:srgbClr val="000000"/>
                </a:solidFill>
                <a:latin typeface="Calibri" panose="020F0502020204030204" pitchFamily="34" charset="0"/>
                <a:cs typeface="Calibri" panose="020F0502020204030204" pitchFamily="34" charset="0"/>
              </a:rPr>
              <a:t>.</a:t>
            </a:r>
            <a:r>
              <a:rPr lang="en-IN" sz="1100" b="1" dirty="0" err="1">
                <a:solidFill>
                  <a:srgbClr val="0000C0"/>
                </a:solidFill>
                <a:latin typeface="Calibri" panose="020F0502020204030204" pitchFamily="34" charset="0"/>
                <a:cs typeface="Calibri" panose="020F0502020204030204" pitchFamily="34" charset="0"/>
              </a:rPr>
              <a:t>state</a:t>
            </a:r>
            <a:r>
              <a:rPr lang="en-IN" sz="1100" b="1" dirty="0">
                <a:solidFill>
                  <a:srgbClr val="000000"/>
                </a:solidFill>
                <a:latin typeface="Calibri" panose="020F0502020204030204" pitchFamily="34" charset="0"/>
                <a:cs typeface="Calibri" panose="020F0502020204030204" pitchFamily="34" charset="0"/>
              </a:rPr>
              <a:t> = </a:t>
            </a:r>
            <a:r>
              <a:rPr lang="en-IN" sz="1100" b="1" dirty="0">
                <a:solidFill>
                  <a:srgbClr val="6A3E3E"/>
                </a:solidFill>
                <a:latin typeface="Calibri" panose="020F0502020204030204" pitchFamily="34" charset="0"/>
                <a:cs typeface="Calibri" panose="020F0502020204030204" pitchFamily="34" charset="0"/>
              </a:rPr>
              <a:t>state</a:t>
            </a:r>
            <a:r>
              <a:rPr lang="en-IN" sz="1100" b="1" dirty="0">
                <a:solidFill>
                  <a:srgbClr val="000000"/>
                </a:solidFill>
                <a:latin typeface="Calibri" panose="020F0502020204030204" pitchFamily="34" charset="0"/>
                <a:cs typeface="Calibri" panose="020F0502020204030204" pitchFamily="34" charset="0"/>
              </a:rPr>
              <a:t>;</a:t>
            </a:r>
          </a:p>
          <a:p>
            <a:r>
              <a:rPr lang="en-IN" sz="1100" b="1" dirty="0" err="1">
                <a:solidFill>
                  <a:srgbClr val="7F0055"/>
                </a:solidFill>
                <a:latin typeface="Calibri" panose="020F0502020204030204" pitchFamily="34" charset="0"/>
                <a:cs typeface="Calibri" panose="020F0502020204030204" pitchFamily="34" charset="0"/>
              </a:rPr>
              <a:t>this</a:t>
            </a:r>
            <a:r>
              <a:rPr lang="en-IN" sz="1100" b="1" dirty="0" err="1">
                <a:solidFill>
                  <a:srgbClr val="000000"/>
                </a:solidFill>
                <a:latin typeface="Calibri" panose="020F0502020204030204" pitchFamily="34" charset="0"/>
                <a:cs typeface="Calibri" panose="020F0502020204030204" pitchFamily="34" charset="0"/>
              </a:rPr>
              <a:t>.</a:t>
            </a:r>
            <a:r>
              <a:rPr lang="en-IN" sz="1100" b="1" dirty="0" err="1">
                <a:solidFill>
                  <a:srgbClr val="0000C0"/>
                </a:solidFill>
                <a:latin typeface="Calibri" panose="020F0502020204030204" pitchFamily="34" charset="0"/>
                <a:cs typeface="Calibri" panose="020F0502020204030204" pitchFamily="34" charset="0"/>
              </a:rPr>
              <a:t>zipcode</a:t>
            </a:r>
            <a:r>
              <a:rPr lang="en-IN" sz="1100" b="1" dirty="0">
                <a:solidFill>
                  <a:srgbClr val="000000"/>
                </a:solidFill>
                <a:latin typeface="Calibri" panose="020F0502020204030204" pitchFamily="34" charset="0"/>
                <a:cs typeface="Calibri" panose="020F0502020204030204" pitchFamily="34" charset="0"/>
              </a:rPr>
              <a:t> = </a:t>
            </a:r>
            <a:r>
              <a:rPr lang="en-IN" sz="1100" b="1" dirty="0" err="1">
                <a:solidFill>
                  <a:srgbClr val="6A3E3E"/>
                </a:solidFill>
                <a:latin typeface="Calibri" panose="020F0502020204030204" pitchFamily="34" charset="0"/>
                <a:cs typeface="Calibri" panose="020F0502020204030204" pitchFamily="34" charset="0"/>
              </a:rPr>
              <a:t>zipcode</a:t>
            </a:r>
            <a:r>
              <a:rPr lang="en-IN" sz="1100" b="1" dirty="0">
                <a:solidFill>
                  <a:srgbClr val="000000"/>
                </a:solidFill>
                <a:latin typeface="Calibri" panose="020F0502020204030204" pitchFamily="34" charset="0"/>
                <a:cs typeface="Calibri" panose="020F0502020204030204" pitchFamily="34" charset="0"/>
              </a:rPr>
              <a:t>;</a:t>
            </a:r>
          </a:p>
          <a:p>
            <a:r>
              <a:rPr lang="en-IN" sz="1100" dirty="0">
                <a:solidFill>
                  <a:srgbClr val="000000"/>
                </a:solidFill>
                <a:latin typeface="Calibri" panose="020F0502020204030204" pitchFamily="34" charset="0"/>
                <a:cs typeface="Calibri" panose="020F0502020204030204" pitchFamily="34" charset="0"/>
              </a:rPr>
              <a:t>}</a:t>
            </a:r>
          </a:p>
        </p:txBody>
      </p:sp>
      <p:sp>
        <p:nvSpPr>
          <p:cNvPr id="6" name="Rectangle 5">
            <a:extLst>
              <a:ext uri="{FF2B5EF4-FFF2-40B4-BE49-F238E27FC236}">
                <a16:creationId xmlns:a16="http://schemas.microsoft.com/office/drawing/2014/main" id="{00412A70-A3DC-4757-9C42-737A505E0FFA}"/>
              </a:ext>
            </a:extLst>
          </p:cNvPr>
          <p:cNvSpPr/>
          <p:nvPr/>
        </p:nvSpPr>
        <p:spPr>
          <a:xfrm>
            <a:off x="4640179" y="1828800"/>
            <a:ext cx="4318573" cy="3985706"/>
          </a:xfrm>
          <a:prstGeom prst="rect">
            <a:avLst/>
          </a:prstGeom>
        </p:spPr>
        <p:txBody>
          <a:bodyPr wrap="square">
            <a:spAutoFit/>
          </a:bodyPr>
          <a:lstStyle/>
          <a:p>
            <a:r>
              <a:rPr lang="en-IN" sz="1100" dirty="0">
                <a:solidFill>
                  <a:srgbClr val="646464"/>
                </a:solidFill>
                <a:latin typeface="Calibri" panose="020F0502020204030204" pitchFamily="34" charset="0"/>
                <a:cs typeface="Calibri" panose="020F0502020204030204" pitchFamily="34" charset="0"/>
              </a:rPr>
              <a:t>@Id</a:t>
            </a:r>
          </a:p>
          <a:p>
            <a:r>
              <a:rPr lang="en-IN" sz="1100" dirty="0">
                <a:solidFill>
                  <a:srgbClr val="646464"/>
                </a:solidFill>
                <a:latin typeface="Calibri" panose="020F0502020204030204" pitchFamily="34" charset="0"/>
                <a:cs typeface="Calibri" panose="020F0502020204030204" pitchFamily="34" charset="0"/>
              </a:rPr>
              <a:t>@</a:t>
            </a:r>
            <a:r>
              <a:rPr lang="en-IN" sz="1100" dirty="0" err="1">
                <a:solidFill>
                  <a:srgbClr val="646464"/>
                </a:solidFill>
                <a:latin typeface="Calibri" panose="020F0502020204030204" pitchFamily="34" charset="0"/>
                <a:cs typeface="Calibri" panose="020F0502020204030204" pitchFamily="34" charset="0"/>
              </a:rPr>
              <a:t>GeneratedValue</a:t>
            </a:r>
            <a:endParaRPr lang="en-IN" sz="1100" dirty="0">
              <a:solidFill>
                <a:srgbClr val="646464"/>
              </a:solidFill>
              <a:latin typeface="Calibri" panose="020F0502020204030204" pitchFamily="34" charset="0"/>
              <a:cs typeface="Calibri" panose="020F0502020204030204" pitchFamily="34" charset="0"/>
            </a:endParaRPr>
          </a:p>
          <a:p>
            <a:r>
              <a:rPr lang="en-IN" sz="1100" dirty="0">
                <a:solidFill>
                  <a:srgbClr val="646464"/>
                </a:solidFill>
                <a:latin typeface="Calibri" panose="020F0502020204030204" pitchFamily="34" charset="0"/>
                <a:cs typeface="Calibri" panose="020F0502020204030204" pitchFamily="34" charset="0"/>
              </a:rPr>
              <a:t>@Column</a:t>
            </a:r>
            <a:r>
              <a:rPr lang="en-IN" sz="1100" dirty="0">
                <a:solidFill>
                  <a:srgbClr val="000000"/>
                </a:solidFill>
                <a:latin typeface="Calibri" panose="020F0502020204030204" pitchFamily="34" charset="0"/>
                <a:cs typeface="Calibri" panose="020F0502020204030204" pitchFamily="34" charset="0"/>
              </a:rPr>
              <a:t>(name = </a:t>
            </a:r>
            <a:r>
              <a:rPr lang="en-IN" sz="1100" dirty="0">
                <a:solidFill>
                  <a:srgbClr val="2A00FF"/>
                </a:solidFill>
                <a:latin typeface="Calibri" panose="020F0502020204030204" pitchFamily="34" charset="0"/>
                <a:cs typeface="Calibri" panose="020F0502020204030204" pitchFamily="34" charset="0"/>
              </a:rPr>
              <a:t>"ADDRESS_ID"</a:t>
            </a:r>
            <a:r>
              <a:rPr lang="en-IN" sz="1100" dirty="0">
                <a:solidFill>
                  <a:srgbClr val="000000"/>
                </a:solidFill>
                <a:latin typeface="Calibri" panose="020F0502020204030204" pitchFamily="34" charset="0"/>
                <a:cs typeface="Calibri" panose="020F0502020204030204" pitchFamily="34" charset="0"/>
              </a:rPr>
              <a:t>)</a:t>
            </a:r>
          </a:p>
          <a:p>
            <a:r>
              <a:rPr lang="en-IN" sz="1100" b="1" dirty="0">
                <a:solidFill>
                  <a:srgbClr val="7F0055"/>
                </a:solidFill>
                <a:latin typeface="Calibri" panose="020F0502020204030204" pitchFamily="34" charset="0"/>
                <a:cs typeface="Calibri" panose="020F0502020204030204" pitchFamily="34" charset="0"/>
              </a:rPr>
              <a:t>public</a:t>
            </a:r>
            <a:r>
              <a:rPr lang="en-IN" sz="1100" b="1" dirty="0">
                <a:solidFill>
                  <a:srgbClr val="000000"/>
                </a:solidFill>
                <a:latin typeface="Calibri" panose="020F0502020204030204" pitchFamily="34" charset="0"/>
                <a:cs typeface="Calibri" panose="020F0502020204030204" pitchFamily="34" charset="0"/>
              </a:rPr>
              <a:t> </a:t>
            </a:r>
            <a:r>
              <a:rPr lang="en-IN" sz="1100" b="1" dirty="0">
                <a:solidFill>
                  <a:srgbClr val="7F0055"/>
                </a:solidFill>
                <a:latin typeface="Calibri" panose="020F0502020204030204" pitchFamily="34" charset="0"/>
                <a:cs typeface="Calibri" panose="020F0502020204030204" pitchFamily="34" charset="0"/>
              </a:rPr>
              <a:t>long</a:t>
            </a:r>
            <a:r>
              <a:rPr lang="en-IN" sz="1100" b="1" dirty="0">
                <a:solidFill>
                  <a:srgbClr val="000000"/>
                </a:solidFill>
                <a:latin typeface="Calibri" panose="020F0502020204030204" pitchFamily="34" charset="0"/>
                <a:cs typeface="Calibri" panose="020F0502020204030204" pitchFamily="34" charset="0"/>
              </a:rPr>
              <a:t> </a:t>
            </a:r>
            <a:r>
              <a:rPr lang="en-IN" sz="1100" b="1" dirty="0" err="1">
                <a:solidFill>
                  <a:srgbClr val="000000"/>
                </a:solidFill>
                <a:latin typeface="Calibri" panose="020F0502020204030204" pitchFamily="34" charset="0"/>
                <a:cs typeface="Calibri" panose="020F0502020204030204" pitchFamily="34" charset="0"/>
              </a:rPr>
              <a:t>getAddressId</a:t>
            </a:r>
            <a:r>
              <a:rPr lang="en-IN" sz="1100" b="1" dirty="0">
                <a:solidFill>
                  <a:srgbClr val="000000"/>
                </a:solidFill>
                <a:latin typeface="Calibri" panose="020F0502020204030204" pitchFamily="34" charset="0"/>
                <a:cs typeface="Calibri" panose="020F0502020204030204" pitchFamily="34" charset="0"/>
              </a:rPr>
              <a:t>() {</a:t>
            </a:r>
          </a:p>
          <a:p>
            <a:r>
              <a:rPr lang="en-IN" sz="1100" b="1" dirty="0">
                <a:solidFill>
                  <a:srgbClr val="7F0055"/>
                </a:solidFill>
                <a:latin typeface="Calibri" panose="020F0502020204030204" pitchFamily="34" charset="0"/>
                <a:cs typeface="Calibri" panose="020F0502020204030204" pitchFamily="34" charset="0"/>
              </a:rPr>
              <a:t>return</a:t>
            </a:r>
            <a:r>
              <a:rPr lang="en-IN" sz="1100" b="1" dirty="0">
                <a:solidFill>
                  <a:srgbClr val="000000"/>
                </a:solidFill>
                <a:latin typeface="Calibri" panose="020F0502020204030204" pitchFamily="34" charset="0"/>
                <a:cs typeface="Calibri" panose="020F0502020204030204" pitchFamily="34" charset="0"/>
              </a:rPr>
              <a:t> </a:t>
            </a:r>
            <a:r>
              <a:rPr lang="en-IN" sz="1100" b="1" dirty="0" err="1">
                <a:solidFill>
                  <a:srgbClr val="7F0055"/>
                </a:solidFill>
                <a:latin typeface="Calibri" panose="020F0502020204030204" pitchFamily="34" charset="0"/>
                <a:cs typeface="Calibri" panose="020F0502020204030204" pitchFamily="34" charset="0"/>
              </a:rPr>
              <a:t>this</a:t>
            </a:r>
            <a:r>
              <a:rPr lang="en-IN" sz="1100" b="1" dirty="0" err="1">
                <a:solidFill>
                  <a:srgbClr val="000000"/>
                </a:solidFill>
                <a:latin typeface="Calibri" panose="020F0502020204030204" pitchFamily="34" charset="0"/>
                <a:cs typeface="Calibri" panose="020F0502020204030204" pitchFamily="34" charset="0"/>
              </a:rPr>
              <a:t>.</a:t>
            </a:r>
            <a:r>
              <a:rPr lang="en-IN" sz="1100" b="1" dirty="0" err="1">
                <a:solidFill>
                  <a:srgbClr val="0000C0"/>
                </a:solidFill>
                <a:latin typeface="Calibri" panose="020F0502020204030204" pitchFamily="34" charset="0"/>
                <a:cs typeface="Calibri" panose="020F0502020204030204" pitchFamily="34" charset="0"/>
              </a:rPr>
              <a:t>addressId</a:t>
            </a:r>
            <a:r>
              <a:rPr lang="en-IN" sz="1100" b="1" dirty="0">
                <a:solidFill>
                  <a:srgbClr val="000000"/>
                </a:solidFill>
                <a:latin typeface="Calibri" panose="020F0502020204030204" pitchFamily="34" charset="0"/>
                <a:cs typeface="Calibri" panose="020F0502020204030204" pitchFamily="34" charset="0"/>
              </a:rPr>
              <a:t>;</a:t>
            </a:r>
          </a:p>
          <a:p>
            <a:r>
              <a:rPr lang="en-IN" sz="1100" dirty="0">
                <a:solidFill>
                  <a:srgbClr val="000000"/>
                </a:solidFill>
                <a:latin typeface="Calibri" panose="020F0502020204030204" pitchFamily="34" charset="0"/>
                <a:cs typeface="Calibri" panose="020F0502020204030204" pitchFamily="34" charset="0"/>
              </a:rPr>
              <a:t>}</a:t>
            </a:r>
          </a:p>
          <a:p>
            <a:r>
              <a:rPr lang="en-IN" sz="1100" b="1" dirty="0">
                <a:solidFill>
                  <a:srgbClr val="7F0055"/>
                </a:solidFill>
                <a:latin typeface="Calibri" panose="020F0502020204030204" pitchFamily="34" charset="0"/>
                <a:cs typeface="Calibri" panose="020F0502020204030204" pitchFamily="34" charset="0"/>
              </a:rPr>
              <a:t>public</a:t>
            </a:r>
            <a:r>
              <a:rPr lang="en-IN" sz="1100" b="1" dirty="0">
                <a:solidFill>
                  <a:srgbClr val="000000"/>
                </a:solidFill>
                <a:latin typeface="Calibri" panose="020F0502020204030204" pitchFamily="34" charset="0"/>
                <a:cs typeface="Calibri" panose="020F0502020204030204" pitchFamily="34" charset="0"/>
              </a:rPr>
              <a:t> </a:t>
            </a:r>
            <a:r>
              <a:rPr lang="en-IN" sz="1100" b="1" dirty="0">
                <a:solidFill>
                  <a:srgbClr val="7F0055"/>
                </a:solidFill>
                <a:latin typeface="Calibri" panose="020F0502020204030204" pitchFamily="34" charset="0"/>
                <a:cs typeface="Calibri" panose="020F0502020204030204" pitchFamily="34" charset="0"/>
              </a:rPr>
              <a:t>void</a:t>
            </a:r>
            <a:r>
              <a:rPr lang="en-IN" sz="1100" b="1" dirty="0">
                <a:solidFill>
                  <a:srgbClr val="000000"/>
                </a:solidFill>
                <a:latin typeface="Calibri" panose="020F0502020204030204" pitchFamily="34" charset="0"/>
                <a:cs typeface="Calibri" panose="020F0502020204030204" pitchFamily="34" charset="0"/>
              </a:rPr>
              <a:t> </a:t>
            </a:r>
            <a:r>
              <a:rPr lang="en-IN" sz="1100" b="1" dirty="0" err="1">
                <a:solidFill>
                  <a:srgbClr val="000000"/>
                </a:solidFill>
                <a:latin typeface="Calibri" panose="020F0502020204030204" pitchFamily="34" charset="0"/>
                <a:cs typeface="Calibri" panose="020F0502020204030204" pitchFamily="34" charset="0"/>
              </a:rPr>
              <a:t>setAddressId</a:t>
            </a:r>
            <a:r>
              <a:rPr lang="en-IN" sz="1100" b="1" dirty="0">
                <a:solidFill>
                  <a:srgbClr val="000000"/>
                </a:solidFill>
                <a:latin typeface="Calibri" panose="020F0502020204030204" pitchFamily="34" charset="0"/>
                <a:cs typeface="Calibri" panose="020F0502020204030204" pitchFamily="34" charset="0"/>
              </a:rPr>
              <a:t>(</a:t>
            </a:r>
            <a:r>
              <a:rPr lang="en-IN" sz="1100" b="1" dirty="0">
                <a:solidFill>
                  <a:srgbClr val="7F0055"/>
                </a:solidFill>
                <a:latin typeface="Calibri" panose="020F0502020204030204" pitchFamily="34" charset="0"/>
                <a:cs typeface="Calibri" panose="020F0502020204030204" pitchFamily="34" charset="0"/>
              </a:rPr>
              <a:t>long</a:t>
            </a:r>
            <a:r>
              <a:rPr lang="en-IN" sz="1100" b="1" dirty="0">
                <a:solidFill>
                  <a:srgbClr val="000000"/>
                </a:solidFill>
                <a:latin typeface="Calibri" panose="020F0502020204030204" pitchFamily="34" charset="0"/>
                <a:cs typeface="Calibri" panose="020F0502020204030204" pitchFamily="34" charset="0"/>
              </a:rPr>
              <a:t> </a:t>
            </a:r>
            <a:r>
              <a:rPr lang="en-IN" sz="1100" b="1" dirty="0" err="1">
                <a:solidFill>
                  <a:srgbClr val="6A3E3E"/>
                </a:solidFill>
                <a:latin typeface="Calibri" panose="020F0502020204030204" pitchFamily="34" charset="0"/>
                <a:cs typeface="Calibri" panose="020F0502020204030204" pitchFamily="34" charset="0"/>
              </a:rPr>
              <a:t>addressId</a:t>
            </a:r>
            <a:r>
              <a:rPr lang="en-IN" sz="1100" b="1" dirty="0">
                <a:solidFill>
                  <a:srgbClr val="000000"/>
                </a:solidFill>
                <a:latin typeface="Calibri" panose="020F0502020204030204" pitchFamily="34" charset="0"/>
                <a:cs typeface="Calibri" panose="020F0502020204030204" pitchFamily="34" charset="0"/>
              </a:rPr>
              <a:t>) {</a:t>
            </a:r>
          </a:p>
          <a:p>
            <a:r>
              <a:rPr lang="en-IN" sz="1100" b="1" dirty="0" err="1">
                <a:solidFill>
                  <a:srgbClr val="7F0055"/>
                </a:solidFill>
                <a:latin typeface="Calibri" panose="020F0502020204030204" pitchFamily="34" charset="0"/>
                <a:cs typeface="Calibri" panose="020F0502020204030204" pitchFamily="34" charset="0"/>
              </a:rPr>
              <a:t>this</a:t>
            </a:r>
            <a:r>
              <a:rPr lang="en-IN" sz="1100" b="1" dirty="0" err="1">
                <a:solidFill>
                  <a:srgbClr val="000000"/>
                </a:solidFill>
                <a:latin typeface="Calibri" panose="020F0502020204030204" pitchFamily="34" charset="0"/>
                <a:cs typeface="Calibri" panose="020F0502020204030204" pitchFamily="34" charset="0"/>
              </a:rPr>
              <a:t>.</a:t>
            </a:r>
            <a:r>
              <a:rPr lang="en-IN" sz="1100" b="1" dirty="0" err="1">
                <a:solidFill>
                  <a:srgbClr val="0000C0"/>
                </a:solidFill>
                <a:latin typeface="Calibri" panose="020F0502020204030204" pitchFamily="34" charset="0"/>
                <a:cs typeface="Calibri" panose="020F0502020204030204" pitchFamily="34" charset="0"/>
              </a:rPr>
              <a:t>addressId</a:t>
            </a:r>
            <a:r>
              <a:rPr lang="en-IN" sz="1100" b="1" dirty="0">
                <a:solidFill>
                  <a:srgbClr val="000000"/>
                </a:solidFill>
                <a:latin typeface="Calibri" panose="020F0502020204030204" pitchFamily="34" charset="0"/>
                <a:cs typeface="Calibri" panose="020F0502020204030204" pitchFamily="34" charset="0"/>
              </a:rPr>
              <a:t> = </a:t>
            </a:r>
            <a:r>
              <a:rPr lang="en-IN" sz="1100" b="1" dirty="0" err="1">
                <a:solidFill>
                  <a:srgbClr val="6A3E3E"/>
                </a:solidFill>
                <a:latin typeface="Calibri" panose="020F0502020204030204" pitchFamily="34" charset="0"/>
                <a:cs typeface="Calibri" panose="020F0502020204030204" pitchFamily="34" charset="0"/>
              </a:rPr>
              <a:t>addressId</a:t>
            </a:r>
            <a:r>
              <a:rPr lang="en-IN" sz="1100" b="1" dirty="0">
                <a:solidFill>
                  <a:srgbClr val="000000"/>
                </a:solidFill>
                <a:latin typeface="Calibri" panose="020F0502020204030204" pitchFamily="34" charset="0"/>
                <a:cs typeface="Calibri" panose="020F0502020204030204" pitchFamily="34" charset="0"/>
              </a:rPr>
              <a:t>;</a:t>
            </a:r>
          </a:p>
          <a:p>
            <a:r>
              <a:rPr lang="en-IN" sz="1100" dirty="0">
                <a:solidFill>
                  <a:srgbClr val="000000"/>
                </a:solidFill>
                <a:latin typeface="Calibri" panose="020F0502020204030204" pitchFamily="34" charset="0"/>
                <a:cs typeface="Calibri" panose="020F0502020204030204" pitchFamily="34" charset="0"/>
              </a:rPr>
              <a:t>}</a:t>
            </a:r>
          </a:p>
          <a:p>
            <a:r>
              <a:rPr lang="en-IN" sz="1100" dirty="0">
                <a:solidFill>
                  <a:srgbClr val="646464"/>
                </a:solidFill>
                <a:latin typeface="Calibri" panose="020F0502020204030204" pitchFamily="34" charset="0"/>
                <a:cs typeface="Calibri" panose="020F0502020204030204" pitchFamily="34" charset="0"/>
              </a:rPr>
              <a:t>@Column</a:t>
            </a:r>
            <a:r>
              <a:rPr lang="en-IN" sz="1100" dirty="0">
                <a:solidFill>
                  <a:srgbClr val="000000"/>
                </a:solidFill>
                <a:latin typeface="Calibri" panose="020F0502020204030204" pitchFamily="34" charset="0"/>
                <a:cs typeface="Calibri" panose="020F0502020204030204" pitchFamily="34" charset="0"/>
              </a:rPr>
              <a:t>(name = </a:t>
            </a:r>
            <a:r>
              <a:rPr lang="en-IN" sz="1100" dirty="0">
                <a:solidFill>
                  <a:srgbClr val="2A00FF"/>
                </a:solidFill>
                <a:latin typeface="Calibri" panose="020F0502020204030204" pitchFamily="34" charset="0"/>
                <a:cs typeface="Calibri" panose="020F0502020204030204" pitchFamily="34" charset="0"/>
              </a:rPr>
              <a:t>"ADDRESS_STREET"</a:t>
            </a:r>
            <a:r>
              <a:rPr lang="en-IN" sz="1100" dirty="0">
                <a:solidFill>
                  <a:srgbClr val="000000"/>
                </a:solidFill>
                <a:latin typeface="Calibri" panose="020F0502020204030204" pitchFamily="34" charset="0"/>
                <a:cs typeface="Calibri" panose="020F0502020204030204" pitchFamily="34" charset="0"/>
              </a:rPr>
              <a:t>, nullable = </a:t>
            </a:r>
            <a:r>
              <a:rPr lang="en-IN" sz="1100" b="1" dirty="0">
                <a:solidFill>
                  <a:srgbClr val="7F0055"/>
                </a:solidFill>
                <a:latin typeface="Calibri" panose="020F0502020204030204" pitchFamily="34" charset="0"/>
                <a:cs typeface="Calibri" panose="020F0502020204030204" pitchFamily="34" charset="0"/>
              </a:rPr>
              <a:t>false</a:t>
            </a:r>
            <a:r>
              <a:rPr lang="en-IN" sz="1100" b="1" dirty="0">
                <a:solidFill>
                  <a:srgbClr val="000000"/>
                </a:solidFill>
                <a:latin typeface="Calibri" panose="020F0502020204030204" pitchFamily="34" charset="0"/>
                <a:cs typeface="Calibri" panose="020F0502020204030204" pitchFamily="34" charset="0"/>
              </a:rPr>
              <a:t>, length=250)</a:t>
            </a:r>
          </a:p>
          <a:p>
            <a:r>
              <a:rPr lang="en-IN" sz="1100" b="1" dirty="0">
                <a:solidFill>
                  <a:srgbClr val="7F0055"/>
                </a:solidFill>
                <a:latin typeface="Calibri" panose="020F0502020204030204" pitchFamily="34" charset="0"/>
                <a:cs typeface="Calibri" panose="020F0502020204030204" pitchFamily="34" charset="0"/>
              </a:rPr>
              <a:t>public</a:t>
            </a:r>
            <a:r>
              <a:rPr lang="en-IN" sz="1100" b="1" dirty="0">
                <a:solidFill>
                  <a:srgbClr val="000000"/>
                </a:solidFill>
                <a:latin typeface="Calibri" panose="020F0502020204030204" pitchFamily="34" charset="0"/>
                <a:cs typeface="Calibri" panose="020F0502020204030204" pitchFamily="34" charset="0"/>
              </a:rPr>
              <a:t> String </a:t>
            </a:r>
            <a:r>
              <a:rPr lang="en-IN" sz="1100" b="1" dirty="0" err="1">
                <a:solidFill>
                  <a:srgbClr val="000000"/>
                </a:solidFill>
                <a:latin typeface="Calibri" panose="020F0502020204030204" pitchFamily="34" charset="0"/>
                <a:cs typeface="Calibri" panose="020F0502020204030204" pitchFamily="34" charset="0"/>
              </a:rPr>
              <a:t>getStreet</a:t>
            </a:r>
            <a:r>
              <a:rPr lang="en-IN" sz="1100" b="1" dirty="0">
                <a:solidFill>
                  <a:srgbClr val="000000"/>
                </a:solidFill>
                <a:latin typeface="Calibri" panose="020F0502020204030204" pitchFamily="34" charset="0"/>
                <a:cs typeface="Calibri" panose="020F0502020204030204" pitchFamily="34" charset="0"/>
              </a:rPr>
              <a:t>() {</a:t>
            </a:r>
          </a:p>
          <a:p>
            <a:r>
              <a:rPr lang="en-IN" sz="1100" b="1" dirty="0">
                <a:solidFill>
                  <a:srgbClr val="7F0055"/>
                </a:solidFill>
                <a:latin typeface="Calibri" panose="020F0502020204030204" pitchFamily="34" charset="0"/>
                <a:cs typeface="Calibri" panose="020F0502020204030204" pitchFamily="34" charset="0"/>
              </a:rPr>
              <a:t>return</a:t>
            </a:r>
            <a:r>
              <a:rPr lang="en-IN" sz="1100" b="1" dirty="0">
                <a:solidFill>
                  <a:srgbClr val="000000"/>
                </a:solidFill>
                <a:latin typeface="Calibri" panose="020F0502020204030204" pitchFamily="34" charset="0"/>
                <a:cs typeface="Calibri" panose="020F0502020204030204" pitchFamily="34" charset="0"/>
              </a:rPr>
              <a:t> </a:t>
            </a:r>
            <a:r>
              <a:rPr lang="en-IN" sz="1100" b="1" dirty="0" err="1">
                <a:solidFill>
                  <a:srgbClr val="7F0055"/>
                </a:solidFill>
                <a:latin typeface="Calibri" panose="020F0502020204030204" pitchFamily="34" charset="0"/>
                <a:cs typeface="Calibri" panose="020F0502020204030204" pitchFamily="34" charset="0"/>
              </a:rPr>
              <a:t>this</a:t>
            </a:r>
            <a:r>
              <a:rPr lang="en-IN" sz="1100" b="1" dirty="0" err="1">
                <a:solidFill>
                  <a:srgbClr val="000000"/>
                </a:solidFill>
                <a:latin typeface="Calibri" panose="020F0502020204030204" pitchFamily="34" charset="0"/>
                <a:cs typeface="Calibri" panose="020F0502020204030204" pitchFamily="34" charset="0"/>
              </a:rPr>
              <a:t>.</a:t>
            </a:r>
            <a:r>
              <a:rPr lang="en-IN" sz="1100" b="1" dirty="0" err="1">
                <a:solidFill>
                  <a:srgbClr val="0000C0"/>
                </a:solidFill>
                <a:latin typeface="Calibri" panose="020F0502020204030204" pitchFamily="34" charset="0"/>
                <a:cs typeface="Calibri" panose="020F0502020204030204" pitchFamily="34" charset="0"/>
              </a:rPr>
              <a:t>street</a:t>
            </a:r>
            <a:r>
              <a:rPr lang="en-IN" sz="1100" b="1" dirty="0">
                <a:solidFill>
                  <a:srgbClr val="000000"/>
                </a:solidFill>
                <a:latin typeface="Calibri" panose="020F0502020204030204" pitchFamily="34" charset="0"/>
                <a:cs typeface="Calibri" panose="020F0502020204030204" pitchFamily="34" charset="0"/>
              </a:rPr>
              <a:t>;</a:t>
            </a:r>
          </a:p>
          <a:p>
            <a:r>
              <a:rPr lang="en-IN" sz="1100" dirty="0">
                <a:solidFill>
                  <a:srgbClr val="000000"/>
                </a:solidFill>
                <a:latin typeface="Calibri" panose="020F0502020204030204" pitchFamily="34" charset="0"/>
                <a:cs typeface="Calibri" panose="020F0502020204030204" pitchFamily="34" charset="0"/>
              </a:rPr>
              <a:t>}</a:t>
            </a:r>
          </a:p>
          <a:p>
            <a:r>
              <a:rPr lang="en-IN" sz="1100" b="1" dirty="0">
                <a:solidFill>
                  <a:srgbClr val="7F0055"/>
                </a:solidFill>
                <a:latin typeface="Calibri" panose="020F0502020204030204" pitchFamily="34" charset="0"/>
                <a:cs typeface="Calibri" panose="020F0502020204030204" pitchFamily="34" charset="0"/>
              </a:rPr>
              <a:t>public</a:t>
            </a:r>
            <a:r>
              <a:rPr lang="en-IN" sz="1100" b="1" dirty="0">
                <a:solidFill>
                  <a:srgbClr val="000000"/>
                </a:solidFill>
                <a:latin typeface="Calibri" panose="020F0502020204030204" pitchFamily="34" charset="0"/>
                <a:cs typeface="Calibri" panose="020F0502020204030204" pitchFamily="34" charset="0"/>
              </a:rPr>
              <a:t> </a:t>
            </a:r>
            <a:r>
              <a:rPr lang="en-IN" sz="1100" b="1" dirty="0">
                <a:solidFill>
                  <a:srgbClr val="7F0055"/>
                </a:solidFill>
                <a:latin typeface="Calibri" panose="020F0502020204030204" pitchFamily="34" charset="0"/>
                <a:cs typeface="Calibri" panose="020F0502020204030204" pitchFamily="34" charset="0"/>
              </a:rPr>
              <a:t>void</a:t>
            </a:r>
            <a:r>
              <a:rPr lang="en-IN" sz="1100" b="1" dirty="0">
                <a:solidFill>
                  <a:srgbClr val="000000"/>
                </a:solidFill>
                <a:latin typeface="Calibri" panose="020F0502020204030204" pitchFamily="34" charset="0"/>
                <a:cs typeface="Calibri" panose="020F0502020204030204" pitchFamily="34" charset="0"/>
              </a:rPr>
              <a:t> </a:t>
            </a:r>
            <a:r>
              <a:rPr lang="en-IN" sz="1100" b="1" dirty="0" err="1">
                <a:solidFill>
                  <a:srgbClr val="000000"/>
                </a:solidFill>
                <a:latin typeface="Calibri" panose="020F0502020204030204" pitchFamily="34" charset="0"/>
                <a:cs typeface="Calibri" panose="020F0502020204030204" pitchFamily="34" charset="0"/>
              </a:rPr>
              <a:t>setStreet</a:t>
            </a:r>
            <a:r>
              <a:rPr lang="en-IN" sz="1100" b="1" dirty="0">
                <a:solidFill>
                  <a:srgbClr val="000000"/>
                </a:solidFill>
                <a:latin typeface="Calibri" panose="020F0502020204030204" pitchFamily="34" charset="0"/>
                <a:cs typeface="Calibri" panose="020F0502020204030204" pitchFamily="34" charset="0"/>
              </a:rPr>
              <a:t>(String </a:t>
            </a:r>
            <a:r>
              <a:rPr lang="en-IN" sz="1100" b="1" dirty="0">
                <a:solidFill>
                  <a:srgbClr val="6A3E3E"/>
                </a:solidFill>
                <a:latin typeface="Calibri" panose="020F0502020204030204" pitchFamily="34" charset="0"/>
                <a:cs typeface="Calibri" panose="020F0502020204030204" pitchFamily="34" charset="0"/>
              </a:rPr>
              <a:t>street</a:t>
            </a:r>
            <a:r>
              <a:rPr lang="en-IN" sz="1100" b="1" dirty="0">
                <a:solidFill>
                  <a:srgbClr val="000000"/>
                </a:solidFill>
                <a:latin typeface="Calibri" panose="020F0502020204030204" pitchFamily="34" charset="0"/>
                <a:cs typeface="Calibri" panose="020F0502020204030204" pitchFamily="34" charset="0"/>
              </a:rPr>
              <a:t>) {</a:t>
            </a:r>
          </a:p>
          <a:p>
            <a:r>
              <a:rPr lang="en-IN" sz="1100" b="1" dirty="0" err="1">
                <a:solidFill>
                  <a:srgbClr val="7F0055"/>
                </a:solidFill>
                <a:latin typeface="Calibri" panose="020F0502020204030204" pitchFamily="34" charset="0"/>
                <a:cs typeface="Calibri" panose="020F0502020204030204" pitchFamily="34" charset="0"/>
              </a:rPr>
              <a:t>this</a:t>
            </a:r>
            <a:r>
              <a:rPr lang="en-IN" sz="1100" b="1" dirty="0" err="1">
                <a:solidFill>
                  <a:srgbClr val="000000"/>
                </a:solidFill>
                <a:latin typeface="Calibri" panose="020F0502020204030204" pitchFamily="34" charset="0"/>
                <a:cs typeface="Calibri" panose="020F0502020204030204" pitchFamily="34" charset="0"/>
              </a:rPr>
              <a:t>.</a:t>
            </a:r>
            <a:r>
              <a:rPr lang="en-IN" sz="1100" b="1" dirty="0" err="1">
                <a:solidFill>
                  <a:srgbClr val="0000C0"/>
                </a:solidFill>
                <a:latin typeface="Calibri" panose="020F0502020204030204" pitchFamily="34" charset="0"/>
                <a:cs typeface="Calibri" panose="020F0502020204030204" pitchFamily="34" charset="0"/>
              </a:rPr>
              <a:t>street</a:t>
            </a:r>
            <a:r>
              <a:rPr lang="en-IN" sz="1100" b="1" dirty="0">
                <a:solidFill>
                  <a:srgbClr val="000000"/>
                </a:solidFill>
                <a:latin typeface="Calibri" panose="020F0502020204030204" pitchFamily="34" charset="0"/>
                <a:cs typeface="Calibri" panose="020F0502020204030204" pitchFamily="34" charset="0"/>
              </a:rPr>
              <a:t> = </a:t>
            </a:r>
            <a:r>
              <a:rPr lang="en-IN" sz="1100" b="1" dirty="0">
                <a:solidFill>
                  <a:srgbClr val="6A3E3E"/>
                </a:solidFill>
                <a:latin typeface="Calibri" panose="020F0502020204030204" pitchFamily="34" charset="0"/>
                <a:cs typeface="Calibri" panose="020F0502020204030204" pitchFamily="34" charset="0"/>
              </a:rPr>
              <a:t>street</a:t>
            </a:r>
            <a:r>
              <a:rPr lang="en-IN" sz="1100" b="1" dirty="0">
                <a:solidFill>
                  <a:srgbClr val="000000"/>
                </a:solidFill>
                <a:latin typeface="Calibri" panose="020F0502020204030204" pitchFamily="34" charset="0"/>
                <a:cs typeface="Calibri" panose="020F0502020204030204" pitchFamily="34" charset="0"/>
              </a:rPr>
              <a:t>;</a:t>
            </a:r>
          </a:p>
          <a:p>
            <a:r>
              <a:rPr lang="en-IN" sz="1100" dirty="0">
                <a:solidFill>
                  <a:srgbClr val="000000"/>
                </a:solidFill>
                <a:latin typeface="Calibri" panose="020F0502020204030204" pitchFamily="34" charset="0"/>
                <a:cs typeface="Calibri" panose="020F0502020204030204" pitchFamily="34" charset="0"/>
              </a:rPr>
              <a:t>}</a:t>
            </a:r>
          </a:p>
          <a:p>
            <a:r>
              <a:rPr lang="en-IN" sz="1100" dirty="0">
                <a:solidFill>
                  <a:srgbClr val="646464"/>
                </a:solidFill>
                <a:latin typeface="Calibri" panose="020F0502020204030204" pitchFamily="34" charset="0"/>
                <a:cs typeface="Calibri" panose="020F0502020204030204" pitchFamily="34" charset="0"/>
              </a:rPr>
              <a:t>@Column</a:t>
            </a:r>
            <a:r>
              <a:rPr lang="en-IN" sz="1100" dirty="0">
                <a:solidFill>
                  <a:srgbClr val="000000"/>
                </a:solidFill>
                <a:latin typeface="Calibri" panose="020F0502020204030204" pitchFamily="34" charset="0"/>
                <a:cs typeface="Calibri" panose="020F0502020204030204" pitchFamily="34" charset="0"/>
              </a:rPr>
              <a:t>(name = </a:t>
            </a:r>
            <a:r>
              <a:rPr lang="en-IN" sz="1100" dirty="0">
                <a:solidFill>
                  <a:srgbClr val="2A00FF"/>
                </a:solidFill>
                <a:latin typeface="Calibri" panose="020F0502020204030204" pitchFamily="34" charset="0"/>
                <a:cs typeface="Calibri" panose="020F0502020204030204" pitchFamily="34" charset="0"/>
              </a:rPr>
              <a:t>"ADDRESS_CITY"</a:t>
            </a:r>
            <a:r>
              <a:rPr lang="en-IN" sz="1100" dirty="0">
                <a:solidFill>
                  <a:srgbClr val="000000"/>
                </a:solidFill>
                <a:latin typeface="Calibri" panose="020F0502020204030204" pitchFamily="34" charset="0"/>
                <a:cs typeface="Calibri" panose="020F0502020204030204" pitchFamily="34" charset="0"/>
              </a:rPr>
              <a:t>, nullable = </a:t>
            </a:r>
            <a:r>
              <a:rPr lang="en-IN" sz="1100" b="1" dirty="0">
                <a:solidFill>
                  <a:srgbClr val="7F0055"/>
                </a:solidFill>
                <a:latin typeface="Calibri" panose="020F0502020204030204" pitchFamily="34" charset="0"/>
                <a:cs typeface="Calibri" panose="020F0502020204030204" pitchFamily="34" charset="0"/>
              </a:rPr>
              <a:t>false</a:t>
            </a:r>
            <a:r>
              <a:rPr lang="en-IN" sz="1100" b="1" dirty="0">
                <a:solidFill>
                  <a:srgbClr val="000000"/>
                </a:solidFill>
                <a:latin typeface="Calibri" panose="020F0502020204030204" pitchFamily="34" charset="0"/>
                <a:cs typeface="Calibri" panose="020F0502020204030204" pitchFamily="34" charset="0"/>
              </a:rPr>
              <a:t>, length=50)</a:t>
            </a:r>
          </a:p>
          <a:p>
            <a:r>
              <a:rPr lang="en-IN" sz="1100" b="1" dirty="0">
                <a:solidFill>
                  <a:srgbClr val="7F0055"/>
                </a:solidFill>
                <a:latin typeface="Calibri" panose="020F0502020204030204" pitchFamily="34" charset="0"/>
                <a:cs typeface="Calibri" panose="020F0502020204030204" pitchFamily="34" charset="0"/>
              </a:rPr>
              <a:t>public</a:t>
            </a:r>
            <a:r>
              <a:rPr lang="en-IN" sz="1100" b="1" dirty="0">
                <a:solidFill>
                  <a:srgbClr val="000000"/>
                </a:solidFill>
                <a:latin typeface="Calibri" panose="020F0502020204030204" pitchFamily="34" charset="0"/>
                <a:cs typeface="Calibri" panose="020F0502020204030204" pitchFamily="34" charset="0"/>
              </a:rPr>
              <a:t> String </a:t>
            </a:r>
            <a:r>
              <a:rPr lang="en-IN" sz="1100" b="1" dirty="0" err="1">
                <a:solidFill>
                  <a:srgbClr val="000000"/>
                </a:solidFill>
                <a:latin typeface="Calibri" panose="020F0502020204030204" pitchFamily="34" charset="0"/>
                <a:cs typeface="Calibri" panose="020F0502020204030204" pitchFamily="34" charset="0"/>
              </a:rPr>
              <a:t>getCity</a:t>
            </a:r>
            <a:r>
              <a:rPr lang="en-IN" sz="1100" b="1" dirty="0">
                <a:solidFill>
                  <a:srgbClr val="000000"/>
                </a:solidFill>
                <a:latin typeface="Calibri" panose="020F0502020204030204" pitchFamily="34" charset="0"/>
                <a:cs typeface="Calibri" panose="020F0502020204030204" pitchFamily="34" charset="0"/>
              </a:rPr>
              <a:t>() {</a:t>
            </a:r>
          </a:p>
          <a:p>
            <a:r>
              <a:rPr lang="en-IN" sz="1100" b="1" dirty="0">
                <a:solidFill>
                  <a:srgbClr val="7F0055"/>
                </a:solidFill>
                <a:latin typeface="Calibri" panose="020F0502020204030204" pitchFamily="34" charset="0"/>
                <a:cs typeface="Calibri" panose="020F0502020204030204" pitchFamily="34" charset="0"/>
              </a:rPr>
              <a:t>return</a:t>
            </a:r>
            <a:r>
              <a:rPr lang="en-IN" sz="1100" b="1" dirty="0">
                <a:solidFill>
                  <a:srgbClr val="000000"/>
                </a:solidFill>
                <a:latin typeface="Calibri" panose="020F0502020204030204" pitchFamily="34" charset="0"/>
                <a:cs typeface="Calibri" panose="020F0502020204030204" pitchFamily="34" charset="0"/>
              </a:rPr>
              <a:t> </a:t>
            </a:r>
            <a:r>
              <a:rPr lang="en-IN" sz="1100" b="1" dirty="0" err="1">
                <a:solidFill>
                  <a:srgbClr val="7F0055"/>
                </a:solidFill>
                <a:latin typeface="Calibri" panose="020F0502020204030204" pitchFamily="34" charset="0"/>
                <a:cs typeface="Calibri" panose="020F0502020204030204" pitchFamily="34" charset="0"/>
              </a:rPr>
              <a:t>this</a:t>
            </a:r>
            <a:r>
              <a:rPr lang="en-IN" sz="1100" b="1" dirty="0" err="1">
                <a:solidFill>
                  <a:srgbClr val="000000"/>
                </a:solidFill>
                <a:latin typeface="Calibri" panose="020F0502020204030204" pitchFamily="34" charset="0"/>
                <a:cs typeface="Calibri" panose="020F0502020204030204" pitchFamily="34" charset="0"/>
              </a:rPr>
              <a:t>.</a:t>
            </a:r>
            <a:r>
              <a:rPr lang="en-IN" sz="1100" b="1" dirty="0" err="1">
                <a:solidFill>
                  <a:srgbClr val="0000C0"/>
                </a:solidFill>
                <a:latin typeface="Calibri" panose="020F0502020204030204" pitchFamily="34" charset="0"/>
                <a:cs typeface="Calibri" panose="020F0502020204030204" pitchFamily="34" charset="0"/>
              </a:rPr>
              <a:t>city</a:t>
            </a:r>
            <a:r>
              <a:rPr lang="en-IN" sz="1100" b="1" dirty="0">
                <a:solidFill>
                  <a:srgbClr val="000000"/>
                </a:solidFill>
                <a:latin typeface="Calibri" panose="020F0502020204030204" pitchFamily="34" charset="0"/>
                <a:cs typeface="Calibri" panose="020F0502020204030204" pitchFamily="34" charset="0"/>
              </a:rPr>
              <a:t>;</a:t>
            </a:r>
          </a:p>
          <a:p>
            <a:r>
              <a:rPr lang="en-IN" sz="1100" dirty="0">
                <a:solidFill>
                  <a:srgbClr val="000000"/>
                </a:solidFill>
                <a:latin typeface="Calibri" panose="020F0502020204030204" pitchFamily="34" charset="0"/>
                <a:cs typeface="Calibri" panose="020F0502020204030204" pitchFamily="34" charset="0"/>
              </a:rPr>
              <a:t>}</a:t>
            </a:r>
          </a:p>
          <a:p>
            <a:r>
              <a:rPr lang="en-IN" sz="1100" b="1" dirty="0">
                <a:solidFill>
                  <a:srgbClr val="7F0055"/>
                </a:solidFill>
                <a:latin typeface="Calibri" panose="020F0502020204030204" pitchFamily="34" charset="0"/>
                <a:cs typeface="Calibri" panose="020F0502020204030204" pitchFamily="34" charset="0"/>
              </a:rPr>
              <a:t>public</a:t>
            </a:r>
            <a:r>
              <a:rPr lang="en-IN" sz="1100" b="1" dirty="0">
                <a:solidFill>
                  <a:srgbClr val="000000"/>
                </a:solidFill>
                <a:latin typeface="Calibri" panose="020F0502020204030204" pitchFamily="34" charset="0"/>
                <a:cs typeface="Calibri" panose="020F0502020204030204" pitchFamily="34" charset="0"/>
              </a:rPr>
              <a:t> </a:t>
            </a:r>
            <a:r>
              <a:rPr lang="en-IN" sz="1100" b="1" dirty="0">
                <a:solidFill>
                  <a:srgbClr val="7F0055"/>
                </a:solidFill>
                <a:latin typeface="Calibri" panose="020F0502020204030204" pitchFamily="34" charset="0"/>
                <a:cs typeface="Calibri" panose="020F0502020204030204" pitchFamily="34" charset="0"/>
              </a:rPr>
              <a:t>void</a:t>
            </a:r>
            <a:r>
              <a:rPr lang="en-IN" sz="1100" b="1" dirty="0">
                <a:solidFill>
                  <a:srgbClr val="000000"/>
                </a:solidFill>
                <a:latin typeface="Calibri" panose="020F0502020204030204" pitchFamily="34" charset="0"/>
                <a:cs typeface="Calibri" panose="020F0502020204030204" pitchFamily="34" charset="0"/>
              </a:rPr>
              <a:t> </a:t>
            </a:r>
            <a:r>
              <a:rPr lang="en-IN" sz="1100" b="1" dirty="0" err="1">
                <a:solidFill>
                  <a:srgbClr val="000000"/>
                </a:solidFill>
                <a:latin typeface="Calibri" panose="020F0502020204030204" pitchFamily="34" charset="0"/>
                <a:cs typeface="Calibri" panose="020F0502020204030204" pitchFamily="34" charset="0"/>
              </a:rPr>
              <a:t>setCity</a:t>
            </a:r>
            <a:r>
              <a:rPr lang="en-IN" sz="1100" b="1" dirty="0">
                <a:solidFill>
                  <a:srgbClr val="000000"/>
                </a:solidFill>
                <a:latin typeface="Calibri" panose="020F0502020204030204" pitchFamily="34" charset="0"/>
                <a:cs typeface="Calibri" panose="020F0502020204030204" pitchFamily="34" charset="0"/>
              </a:rPr>
              <a:t>(String </a:t>
            </a:r>
            <a:r>
              <a:rPr lang="en-IN" sz="1100" b="1" dirty="0">
                <a:solidFill>
                  <a:srgbClr val="6A3E3E"/>
                </a:solidFill>
                <a:latin typeface="Calibri" panose="020F0502020204030204" pitchFamily="34" charset="0"/>
                <a:cs typeface="Calibri" panose="020F0502020204030204" pitchFamily="34" charset="0"/>
              </a:rPr>
              <a:t>city</a:t>
            </a:r>
            <a:r>
              <a:rPr lang="en-IN" sz="1100" b="1" dirty="0">
                <a:solidFill>
                  <a:srgbClr val="000000"/>
                </a:solidFill>
                <a:latin typeface="Calibri" panose="020F0502020204030204" pitchFamily="34" charset="0"/>
                <a:cs typeface="Calibri" panose="020F0502020204030204" pitchFamily="34" charset="0"/>
              </a:rPr>
              <a:t>) {</a:t>
            </a:r>
          </a:p>
          <a:p>
            <a:r>
              <a:rPr lang="en-IN" sz="1100" b="1" dirty="0" err="1">
                <a:solidFill>
                  <a:srgbClr val="7F0055"/>
                </a:solidFill>
                <a:latin typeface="Calibri" panose="020F0502020204030204" pitchFamily="34" charset="0"/>
                <a:cs typeface="Calibri" panose="020F0502020204030204" pitchFamily="34" charset="0"/>
              </a:rPr>
              <a:t>this</a:t>
            </a:r>
            <a:r>
              <a:rPr lang="en-IN" sz="1100" b="1" dirty="0" err="1">
                <a:solidFill>
                  <a:srgbClr val="000000"/>
                </a:solidFill>
                <a:latin typeface="Calibri" panose="020F0502020204030204" pitchFamily="34" charset="0"/>
                <a:cs typeface="Calibri" panose="020F0502020204030204" pitchFamily="34" charset="0"/>
              </a:rPr>
              <a:t>.</a:t>
            </a:r>
            <a:r>
              <a:rPr lang="en-IN" sz="1100" b="1" dirty="0" err="1">
                <a:solidFill>
                  <a:srgbClr val="0000C0"/>
                </a:solidFill>
                <a:latin typeface="Calibri" panose="020F0502020204030204" pitchFamily="34" charset="0"/>
                <a:cs typeface="Calibri" panose="020F0502020204030204" pitchFamily="34" charset="0"/>
              </a:rPr>
              <a:t>city</a:t>
            </a:r>
            <a:r>
              <a:rPr lang="en-IN" sz="1100" b="1" dirty="0">
                <a:solidFill>
                  <a:srgbClr val="000000"/>
                </a:solidFill>
                <a:latin typeface="Calibri" panose="020F0502020204030204" pitchFamily="34" charset="0"/>
                <a:cs typeface="Calibri" panose="020F0502020204030204" pitchFamily="34" charset="0"/>
              </a:rPr>
              <a:t> = </a:t>
            </a:r>
            <a:r>
              <a:rPr lang="en-IN" sz="1100" b="1" dirty="0">
                <a:solidFill>
                  <a:srgbClr val="6A3E3E"/>
                </a:solidFill>
                <a:latin typeface="Calibri" panose="020F0502020204030204" pitchFamily="34" charset="0"/>
                <a:cs typeface="Calibri" panose="020F0502020204030204" pitchFamily="34" charset="0"/>
              </a:rPr>
              <a:t>city</a:t>
            </a:r>
            <a:r>
              <a:rPr lang="en-IN" sz="1100" b="1" dirty="0">
                <a:solidFill>
                  <a:srgbClr val="000000"/>
                </a:solidFill>
                <a:latin typeface="Calibri" panose="020F0502020204030204" pitchFamily="34" charset="0"/>
                <a:cs typeface="Calibri" panose="020F0502020204030204" pitchFamily="34" charset="0"/>
              </a:rPr>
              <a:t>;</a:t>
            </a:r>
          </a:p>
          <a:p>
            <a:r>
              <a:rPr lang="en-IN" sz="1100" dirty="0">
                <a:solidFill>
                  <a:srgbClr val="000000"/>
                </a:solidFill>
                <a:latin typeface="Calibri" panose="020F0502020204030204" pitchFamily="34" charset="0"/>
                <a:cs typeface="Calibri" panose="020F0502020204030204" pitchFamily="34" charset="0"/>
              </a:rPr>
              <a:t>}</a:t>
            </a:r>
          </a:p>
        </p:txBody>
      </p:sp>
      <p:sp>
        <p:nvSpPr>
          <p:cNvPr id="7" name="Oval 6">
            <a:extLst>
              <a:ext uri="{FF2B5EF4-FFF2-40B4-BE49-F238E27FC236}">
                <a16:creationId xmlns:a16="http://schemas.microsoft.com/office/drawing/2014/main" id="{FBAE0A61-30EB-4DEF-9D8B-6EF200ED1C38}"/>
              </a:ext>
            </a:extLst>
          </p:cNvPr>
          <p:cNvSpPr/>
          <p:nvPr/>
        </p:nvSpPr>
        <p:spPr>
          <a:xfrm>
            <a:off x="98544" y="3048000"/>
            <a:ext cx="2244367" cy="7620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34332964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t>
            </a:r>
          </a:p>
        </p:txBody>
      </p:sp>
      <p:sp>
        <p:nvSpPr>
          <p:cNvPr id="3" name="Rectangle 2">
            <a:extLst>
              <a:ext uri="{FF2B5EF4-FFF2-40B4-BE49-F238E27FC236}">
                <a16:creationId xmlns:a16="http://schemas.microsoft.com/office/drawing/2014/main" id="{A7217DE3-AAEB-4045-8FCF-1AFA08B73214}"/>
              </a:ext>
            </a:extLst>
          </p:cNvPr>
          <p:cNvSpPr/>
          <p:nvPr/>
        </p:nvSpPr>
        <p:spPr>
          <a:xfrm>
            <a:off x="1149016" y="1600200"/>
            <a:ext cx="4267200" cy="3046988"/>
          </a:xfrm>
          <a:prstGeom prst="rect">
            <a:avLst/>
          </a:prstGeom>
        </p:spPr>
        <p:txBody>
          <a:bodyPr wrap="square">
            <a:spAutoFit/>
          </a:bodyPr>
          <a:lstStyle/>
          <a:p>
            <a:r>
              <a:rPr lang="en-IN" sz="1200" dirty="0">
                <a:solidFill>
                  <a:srgbClr val="646464"/>
                </a:solidFill>
                <a:latin typeface="Calibri" panose="020F0502020204030204" pitchFamily="34" charset="0"/>
                <a:cs typeface="Calibri" panose="020F0502020204030204" pitchFamily="34" charset="0"/>
              </a:rPr>
              <a:t>@Column</a:t>
            </a:r>
            <a:r>
              <a:rPr lang="en-IN" sz="1200" dirty="0">
                <a:solidFill>
                  <a:srgbClr val="000000"/>
                </a:solidFill>
                <a:latin typeface="Calibri" panose="020F0502020204030204" pitchFamily="34" charset="0"/>
                <a:cs typeface="Calibri" panose="020F0502020204030204" pitchFamily="34" charset="0"/>
              </a:rPr>
              <a:t>(name = </a:t>
            </a:r>
            <a:r>
              <a:rPr lang="en-IN" sz="1200" dirty="0">
                <a:solidFill>
                  <a:srgbClr val="2A00FF"/>
                </a:solidFill>
                <a:latin typeface="Calibri" panose="020F0502020204030204" pitchFamily="34" charset="0"/>
                <a:cs typeface="Calibri" panose="020F0502020204030204" pitchFamily="34" charset="0"/>
              </a:rPr>
              <a:t>"ADDRESS_STATE"</a:t>
            </a:r>
            <a:r>
              <a:rPr lang="en-IN" sz="1200" dirty="0">
                <a:solidFill>
                  <a:srgbClr val="000000"/>
                </a:solidFill>
                <a:latin typeface="Calibri" panose="020F0502020204030204" pitchFamily="34" charset="0"/>
                <a:cs typeface="Calibri" panose="020F0502020204030204" pitchFamily="34" charset="0"/>
              </a:rPr>
              <a:t>, nullable = </a:t>
            </a:r>
            <a:r>
              <a:rPr lang="en-IN" sz="1200" b="1" dirty="0">
                <a:solidFill>
                  <a:srgbClr val="7F0055"/>
                </a:solidFill>
                <a:latin typeface="Calibri" panose="020F0502020204030204" pitchFamily="34" charset="0"/>
                <a:cs typeface="Calibri" panose="020F0502020204030204" pitchFamily="34" charset="0"/>
              </a:rPr>
              <a:t>false</a:t>
            </a:r>
            <a:r>
              <a:rPr lang="en-IN" sz="1200" b="1" dirty="0">
                <a:solidFill>
                  <a:srgbClr val="000000"/>
                </a:solidFill>
                <a:latin typeface="Calibri" panose="020F0502020204030204" pitchFamily="34" charset="0"/>
                <a:cs typeface="Calibri" panose="020F0502020204030204" pitchFamily="34" charset="0"/>
              </a:rPr>
              <a:t>, length=50)</a:t>
            </a:r>
          </a:p>
          <a:p>
            <a:r>
              <a:rPr lang="en-IN" sz="1200" b="1" dirty="0">
                <a:solidFill>
                  <a:srgbClr val="7F0055"/>
                </a:solidFill>
                <a:latin typeface="Calibri" panose="020F0502020204030204" pitchFamily="34" charset="0"/>
                <a:cs typeface="Calibri" panose="020F0502020204030204" pitchFamily="34" charset="0"/>
              </a:rPr>
              <a:t>public</a:t>
            </a:r>
            <a:r>
              <a:rPr lang="en-IN" sz="1200" b="1" dirty="0">
                <a:solidFill>
                  <a:srgbClr val="000000"/>
                </a:solidFill>
                <a:latin typeface="Calibri" panose="020F0502020204030204" pitchFamily="34" charset="0"/>
                <a:cs typeface="Calibri" panose="020F0502020204030204" pitchFamily="34" charset="0"/>
              </a:rPr>
              <a:t> String </a:t>
            </a:r>
            <a:r>
              <a:rPr lang="en-IN" sz="1200" b="1" dirty="0" err="1">
                <a:solidFill>
                  <a:srgbClr val="000000"/>
                </a:solidFill>
                <a:latin typeface="Calibri" panose="020F0502020204030204" pitchFamily="34" charset="0"/>
                <a:cs typeface="Calibri" panose="020F0502020204030204" pitchFamily="34" charset="0"/>
              </a:rPr>
              <a:t>getState</a:t>
            </a:r>
            <a:r>
              <a:rPr lang="en-IN" sz="1200" b="1" dirty="0">
                <a:solidFill>
                  <a:srgbClr val="000000"/>
                </a:solidFill>
                <a:latin typeface="Calibri" panose="020F0502020204030204" pitchFamily="34" charset="0"/>
                <a:cs typeface="Calibri" panose="020F0502020204030204" pitchFamily="34" charset="0"/>
              </a:rPr>
              <a:t>() {</a:t>
            </a:r>
          </a:p>
          <a:p>
            <a:r>
              <a:rPr lang="en-IN" sz="1200" b="1" dirty="0">
                <a:solidFill>
                  <a:srgbClr val="7F0055"/>
                </a:solidFill>
                <a:latin typeface="Calibri" panose="020F0502020204030204" pitchFamily="34" charset="0"/>
                <a:cs typeface="Calibri" panose="020F0502020204030204" pitchFamily="34" charset="0"/>
              </a:rPr>
              <a:t>return</a:t>
            </a:r>
            <a:r>
              <a:rPr lang="en-IN" sz="1200" b="1" dirty="0">
                <a:solidFill>
                  <a:srgbClr val="000000"/>
                </a:solidFill>
                <a:latin typeface="Calibri" panose="020F0502020204030204" pitchFamily="34" charset="0"/>
                <a:cs typeface="Calibri" panose="020F0502020204030204" pitchFamily="34" charset="0"/>
              </a:rPr>
              <a:t> </a:t>
            </a:r>
            <a:r>
              <a:rPr lang="en-IN" sz="1200" b="1" dirty="0" err="1">
                <a:solidFill>
                  <a:srgbClr val="7F0055"/>
                </a:solidFill>
                <a:latin typeface="Calibri" panose="020F0502020204030204" pitchFamily="34" charset="0"/>
                <a:cs typeface="Calibri" panose="020F0502020204030204" pitchFamily="34" charset="0"/>
              </a:rPr>
              <a:t>this</a:t>
            </a:r>
            <a:r>
              <a:rPr lang="en-IN" sz="1200" b="1" dirty="0" err="1">
                <a:solidFill>
                  <a:srgbClr val="000000"/>
                </a:solidFill>
                <a:latin typeface="Calibri" panose="020F0502020204030204" pitchFamily="34" charset="0"/>
                <a:cs typeface="Calibri" panose="020F0502020204030204" pitchFamily="34" charset="0"/>
              </a:rPr>
              <a:t>.</a:t>
            </a:r>
            <a:r>
              <a:rPr lang="en-IN" sz="1200" b="1" dirty="0" err="1">
                <a:solidFill>
                  <a:srgbClr val="0000C0"/>
                </a:solidFill>
                <a:latin typeface="Calibri" panose="020F0502020204030204" pitchFamily="34" charset="0"/>
                <a:cs typeface="Calibri" panose="020F0502020204030204" pitchFamily="34" charset="0"/>
              </a:rPr>
              <a:t>state</a:t>
            </a:r>
            <a:r>
              <a:rPr lang="en-IN" sz="1200" b="1" dirty="0">
                <a:solidFill>
                  <a:srgbClr val="000000"/>
                </a:solidFill>
                <a:latin typeface="Calibri" panose="020F0502020204030204" pitchFamily="34" charset="0"/>
                <a:cs typeface="Calibri" panose="020F0502020204030204" pitchFamily="34" charset="0"/>
              </a:rPr>
              <a:t>;</a:t>
            </a:r>
          </a:p>
          <a:p>
            <a:r>
              <a:rPr lang="en-IN" sz="1200" dirty="0">
                <a:solidFill>
                  <a:srgbClr val="000000"/>
                </a:solidFill>
                <a:latin typeface="Calibri" panose="020F0502020204030204" pitchFamily="34" charset="0"/>
                <a:cs typeface="Calibri" panose="020F0502020204030204" pitchFamily="34" charset="0"/>
              </a:rPr>
              <a:t>}</a:t>
            </a:r>
          </a:p>
          <a:p>
            <a:r>
              <a:rPr lang="en-IN" sz="1200" b="1" dirty="0">
                <a:solidFill>
                  <a:srgbClr val="7F0055"/>
                </a:solidFill>
                <a:latin typeface="Calibri" panose="020F0502020204030204" pitchFamily="34" charset="0"/>
                <a:cs typeface="Calibri" panose="020F0502020204030204" pitchFamily="34" charset="0"/>
              </a:rPr>
              <a:t>public</a:t>
            </a:r>
            <a:r>
              <a:rPr lang="en-IN" sz="1200" b="1" dirty="0">
                <a:solidFill>
                  <a:srgbClr val="000000"/>
                </a:solidFill>
                <a:latin typeface="Calibri" panose="020F0502020204030204" pitchFamily="34" charset="0"/>
                <a:cs typeface="Calibri" panose="020F0502020204030204" pitchFamily="34" charset="0"/>
              </a:rPr>
              <a:t> </a:t>
            </a:r>
            <a:r>
              <a:rPr lang="en-IN" sz="1200" b="1" dirty="0">
                <a:solidFill>
                  <a:srgbClr val="7F0055"/>
                </a:solidFill>
                <a:latin typeface="Calibri" panose="020F0502020204030204" pitchFamily="34" charset="0"/>
                <a:cs typeface="Calibri" panose="020F0502020204030204" pitchFamily="34" charset="0"/>
              </a:rPr>
              <a:t>void</a:t>
            </a:r>
            <a:r>
              <a:rPr lang="en-IN" sz="1200" b="1" dirty="0">
                <a:solidFill>
                  <a:srgbClr val="000000"/>
                </a:solidFill>
                <a:latin typeface="Calibri" panose="020F0502020204030204" pitchFamily="34" charset="0"/>
                <a:cs typeface="Calibri" panose="020F0502020204030204" pitchFamily="34" charset="0"/>
              </a:rPr>
              <a:t> </a:t>
            </a:r>
            <a:r>
              <a:rPr lang="en-IN" sz="1200" b="1" dirty="0" err="1">
                <a:solidFill>
                  <a:srgbClr val="000000"/>
                </a:solidFill>
                <a:latin typeface="Calibri" panose="020F0502020204030204" pitchFamily="34" charset="0"/>
                <a:cs typeface="Calibri" panose="020F0502020204030204" pitchFamily="34" charset="0"/>
              </a:rPr>
              <a:t>setState</a:t>
            </a:r>
            <a:r>
              <a:rPr lang="en-IN" sz="1200" b="1" dirty="0">
                <a:solidFill>
                  <a:srgbClr val="000000"/>
                </a:solidFill>
                <a:latin typeface="Calibri" panose="020F0502020204030204" pitchFamily="34" charset="0"/>
                <a:cs typeface="Calibri" panose="020F0502020204030204" pitchFamily="34" charset="0"/>
              </a:rPr>
              <a:t>(String </a:t>
            </a:r>
            <a:r>
              <a:rPr lang="en-IN" sz="1200" b="1" dirty="0">
                <a:solidFill>
                  <a:srgbClr val="6A3E3E"/>
                </a:solidFill>
                <a:latin typeface="Calibri" panose="020F0502020204030204" pitchFamily="34" charset="0"/>
                <a:cs typeface="Calibri" panose="020F0502020204030204" pitchFamily="34" charset="0"/>
              </a:rPr>
              <a:t>state</a:t>
            </a:r>
            <a:r>
              <a:rPr lang="en-IN" sz="1200" b="1" dirty="0">
                <a:solidFill>
                  <a:srgbClr val="000000"/>
                </a:solidFill>
                <a:latin typeface="Calibri" panose="020F0502020204030204" pitchFamily="34" charset="0"/>
                <a:cs typeface="Calibri" panose="020F0502020204030204" pitchFamily="34" charset="0"/>
              </a:rPr>
              <a:t>) {</a:t>
            </a:r>
          </a:p>
          <a:p>
            <a:r>
              <a:rPr lang="en-IN" sz="1200" b="1" dirty="0" err="1">
                <a:solidFill>
                  <a:srgbClr val="7F0055"/>
                </a:solidFill>
                <a:latin typeface="Calibri" panose="020F0502020204030204" pitchFamily="34" charset="0"/>
                <a:cs typeface="Calibri" panose="020F0502020204030204" pitchFamily="34" charset="0"/>
              </a:rPr>
              <a:t>this</a:t>
            </a:r>
            <a:r>
              <a:rPr lang="en-IN" sz="1200" b="1" dirty="0" err="1">
                <a:solidFill>
                  <a:srgbClr val="000000"/>
                </a:solidFill>
                <a:latin typeface="Calibri" panose="020F0502020204030204" pitchFamily="34" charset="0"/>
                <a:cs typeface="Calibri" panose="020F0502020204030204" pitchFamily="34" charset="0"/>
              </a:rPr>
              <a:t>.</a:t>
            </a:r>
            <a:r>
              <a:rPr lang="en-IN" sz="1200" b="1" dirty="0" err="1">
                <a:solidFill>
                  <a:srgbClr val="0000C0"/>
                </a:solidFill>
                <a:latin typeface="Calibri" panose="020F0502020204030204" pitchFamily="34" charset="0"/>
                <a:cs typeface="Calibri" panose="020F0502020204030204" pitchFamily="34" charset="0"/>
              </a:rPr>
              <a:t>state</a:t>
            </a:r>
            <a:r>
              <a:rPr lang="en-IN" sz="1200" b="1" dirty="0">
                <a:solidFill>
                  <a:srgbClr val="000000"/>
                </a:solidFill>
                <a:latin typeface="Calibri" panose="020F0502020204030204" pitchFamily="34" charset="0"/>
                <a:cs typeface="Calibri" panose="020F0502020204030204" pitchFamily="34" charset="0"/>
              </a:rPr>
              <a:t> = </a:t>
            </a:r>
            <a:r>
              <a:rPr lang="en-IN" sz="1200" b="1" dirty="0">
                <a:solidFill>
                  <a:srgbClr val="6A3E3E"/>
                </a:solidFill>
                <a:latin typeface="Calibri" panose="020F0502020204030204" pitchFamily="34" charset="0"/>
                <a:cs typeface="Calibri" panose="020F0502020204030204" pitchFamily="34" charset="0"/>
              </a:rPr>
              <a:t>state</a:t>
            </a:r>
            <a:r>
              <a:rPr lang="en-IN" sz="1200" b="1" dirty="0">
                <a:solidFill>
                  <a:srgbClr val="000000"/>
                </a:solidFill>
                <a:latin typeface="Calibri" panose="020F0502020204030204" pitchFamily="34" charset="0"/>
                <a:cs typeface="Calibri" panose="020F0502020204030204" pitchFamily="34" charset="0"/>
              </a:rPr>
              <a:t>;</a:t>
            </a:r>
          </a:p>
          <a:p>
            <a:r>
              <a:rPr lang="en-IN" sz="1200" dirty="0">
                <a:solidFill>
                  <a:srgbClr val="000000"/>
                </a:solidFill>
                <a:latin typeface="Calibri" panose="020F0502020204030204" pitchFamily="34" charset="0"/>
                <a:cs typeface="Calibri" panose="020F0502020204030204" pitchFamily="34" charset="0"/>
              </a:rPr>
              <a:t>}</a:t>
            </a:r>
          </a:p>
          <a:p>
            <a:r>
              <a:rPr lang="en-IN" sz="1200" dirty="0">
                <a:solidFill>
                  <a:srgbClr val="646464"/>
                </a:solidFill>
                <a:latin typeface="Calibri" panose="020F0502020204030204" pitchFamily="34" charset="0"/>
                <a:cs typeface="Calibri" panose="020F0502020204030204" pitchFamily="34" charset="0"/>
              </a:rPr>
              <a:t>@Column</a:t>
            </a:r>
            <a:r>
              <a:rPr lang="en-IN" sz="1200" dirty="0">
                <a:solidFill>
                  <a:srgbClr val="000000"/>
                </a:solidFill>
                <a:latin typeface="Calibri" panose="020F0502020204030204" pitchFamily="34" charset="0"/>
                <a:cs typeface="Calibri" panose="020F0502020204030204" pitchFamily="34" charset="0"/>
              </a:rPr>
              <a:t>(name = </a:t>
            </a:r>
            <a:r>
              <a:rPr lang="en-IN" sz="1200" dirty="0">
                <a:solidFill>
                  <a:srgbClr val="2A00FF"/>
                </a:solidFill>
                <a:latin typeface="Calibri" panose="020F0502020204030204" pitchFamily="34" charset="0"/>
                <a:cs typeface="Calibri" panose="020F0502020204030204" pitchFamily="34" charset="0"/>
              </a:rPr>
              <a:t>"ADDRESS_ZIPCODE"</a:t>
            </a:r>
            <a:r>
              <a:rPr lang="en-IN" sz="1200" dirty="0">
                <a:solidFill>
                  <a:srgbClr val="000000"/>
                </a:solidFill>
                <a:latin typeface="Calibri" panose="020F0502020204030204" pitchFamily="34" charset="0"/>
                <a:cs typeface="Calibri" panose="020F0502020204030204" pitchFamily="34" charset="0"/>
              </a:rPr>
              <a:t>, nullable = </a:t>
            </a:r>
            <a:r>
              <a:rPr lang="en-IN" sz="1200" b="1" dirty="0">
                <a:solidFill>
                  <a:srgbClr val="7F0055"/>
                </a:solidFill>
                <a:latin typeface="Calibri" panose="020F0502020204030204" pitchFamily="34" charset="0"/>
                <a:cs typeface="Calibri" panose="020F0502020204030204" pitchFamily="34" charset="0"/>
              </a:rPr>
              <a:t>false</a:t>
            </a:r>
            <a:r>
              <a:rPr lang="en-IN" sz="1200" b="1" dirty="0">
                <a:solidFill>
                  <a:srgbClr val="000000"/>
                </a:solidFill>
                <a:latin typeface="Calibri" panose="020F0502020204030204" pitchFamily="34" charset="0"/>
                <a:cs typeface="Calibri" panose="020F0502020204030204" pitchFamily="34" charset="0"/>
              </a:rPr>
              <a:t>, length=10)</a:t>
            </a:r>
          </a:p>
          <a:p>
            <a:r>
              <a:rPr lang="en-IN" sz="1200" b="1" dirty="0">
                <a:solidFill>
                  <a:srgbClr val="7F0055"/>
                </a:solidFill>
                <a:latin typeface="Calibri" panose="020F0502020204030204" pitchFamily="34" charset="0"/>
                <a:cs typeface="Calibri" panose="020F0502020204030204" pitchFamily="34" charset="0"/>
              </a:rPr>
              <a:t>public</a:t>
            </a:r>
            <a:r>
              <a:rPr lang="en-IN" sz="1200" b="1" dirty="0">
                <a:solidFill>
                  <a:srgbClr val="000000"/>
                </a:solidFill>
                <a:latin typeface="Calibri" panose="020F0502020204030204" pitchFamily="34" charset="0"/>
                <a:cs typeface="Calibri" panose="020F0502020204030204" pitchFamily="34" charset="0"/>
              </a:rPr>
              <a:t> String </a:t>
            </a:r>
            <a:r>
              <a:rPr lang="en-IN" sz="1200" b="1" dirty="0" err="1">
                <a:solidFill>
                  <a:srgbClr val="000000"/>
                </a:solidFill>
                <a:latin typeface="Calibri" panose="020F0502020204030204" pitchFamily="34" charset="0"/>
                <a:cs typeface="Calibri" panose="020F0502020204030204" pitchFamily="34" charset="0"/>
              </a:rPr>
              <a:t>getZipcode</a:t>
            </a:r>
            <a:r>
              <a:rPr lang="en-IN" sz="1200" b="1" dirty="0">
                <a:solidFill>
                  <a:srgbClr val="000000"/>
                </a:solidFill>
                <a:latin typeface="Calibri" panose="020F0502020204030204" pitchFamily="34" charset="0"/>
                <a:cs typeface="Calibri" panose="020F0502020204030204" pitchFamily="34" charset="0"/>
              </a:rPr>
              <a:t>() {</a:t>
            </a:r>
          </a:p>
          <a:p>
            <a:r>
              <a:rPr lang="en-IN" sz="1200" b="1" dirty="0">
                <a:solidFill>
                  <a:srgbClr val="7F0055"/>
                </a:solidFill>
                <a:latin typeface="Calibri" panose="020F0502020204030204" pitchFamily="34" charset="0"/>
                <a:cs typeface="Calibri" panose="020F0502020204030204" pitchFamily="34" charset="0"/>
              </a:rPr>
              <a:t>return</a:t>
            </a:r>
            <a:r>
              <a:rPr lang="en-IN" sz="1200" b="1" dirty="0">
                <a:solidFill>
                  <a:srgbClr val="000000"/>
                </a:solidFill>
                <a:latin typeface="Calibri" panose="020F0502020204030204" pitchFamily="34" charset="0"/>
                <a:cs typeface="Calibri" panose="020F0502020204030204" pitchFamily="34" charset="0"/>
              </a:rPr>
              <a:t> </a:t>
            </a:r>
            <a:r>
              <a:rPr lang="en-IN" sz="1200" b="1" dirty="0" err="1">
                <a:solidFill>
                  <a:srgbClr val="7F0055"/>
                </a:solidFill>
                <a:latin typeface="Calibri" panose="020F0502020204030204" pitchFamily="34" charset="0"/>
                <a:cs typeface="Calibri" panose="020F0502020204030204" pitchFamily="34" charset="0"/>
              </a:rPr>
              <a:t>this</a:t>
            </a:r>
            <a:r>
              <a:rPr lang="en-IN" sz="1200" b="1" dirty="0" err="1">
                <a:solidFill>
                  <a:srgbClr val="000000"/>
                </a:solidFill>
                <a:latin typeface="Calibri" panose="020F0502020204030204" pitchFamily="34" charset="0"/>
                <a:cs typeface="Calibri" panose="020F0502020204030204" pitchFamily="34" charset="0"/>
              </a:rPr>
              <a:t>.</a:t>
            </a:r>
            <a:r>
              <a:rPr lang="en-IN" sz="1200" b="1" dirty="0" err="1">
                <a:solidFill>
                  <a:srgbClr val="0000C0"/>
                </a:solidFill>
                <a:latin typeface="Calibri" panose="020F0502020204030204" pitchFamily="34" charset="0"/>
                <a:cs typeface="Calibri" panose="020F0502020204030204" pitchFamily="34" charset="0"/>
              </a:rPr>
              <a:t>zipcode</a:t>
            </a:r>
            <a:r>
              <a:rPr lang="en-IN" sz="1200" b="1" dirty="0">
                <a:solidFill>
                  <a:srgbClr val="000000"/>
                </a:solidFill>
                <a:latin typeface="Calibri" panose="020F0502020204030204" pitchFamily="34" charset="0"/>
                <a:cs typeface="Calibri" panose="020F0502020204030204" pitchFamily="34" charset="0"/>
              </a:rPr>
              <a:t>;</a:t>
            </a:r>
          </a:p>
          <a:p>
            <a:r>
              <a:rPr lang="en-IN" sz="1200" dirty="0">
                <a:solidFill>
                  <a:srgbClr val="000000"/>
                </a:solidFill>
                <a:latin typeface="Calibri" panose="020F0502020204030204" pitchFamily="34" charset="0"/>
                <a:cs typeface="Calibri" panose="020F0502020204030204" pitchFamily="34" charset="0"/>
              </a:rPr>
              <a:t>}</a:t>
            </a:r>
          </a:p>
          <a:p>
            <a:r>
              <a:rPr lang="en-IN" sz="1200" b="1" dirty="0">
                <a:solidFill>
                  <a:srgbClr val="7F0055"/>
                </a:solidFill>
                <a:latin typeface="Calibri" panose="020F0502020204030204" pitchFamily="34" charset="0"/>
                <a:cs typeface="Calibri" panose="020F0502020204030204" pitchFamily="34" charset="0"/>
              </a:rPr>
              <a:t>public</a:t>
            </a:r>
            <a:r>
              <a:rPr lang="en-IN" sz="1200" b="1" dirty="0">
                <a:solidFill>
                  <a:srgbClr val="000000"/>
                </a:solidFill>
                <a:latin typeface="Calibri" panose="020F0502020204030204" pitchFamily="34" charset="0"/>
                <a:cs typeface="Calibri" panose="020F0502020204030204" pitchFamily="34" charset="0"/>
              </a:rPr>
              <a:t> </a:t>
            </a:r>
            <a:r>
              <a:rPr lang="en-IN" sz="1200" b="1" dirty="0">
                <a:solidFill>
                  <a:srgbClr val="7F0055"/>
                </a:solidFill>
                <a:latin typeface="Calibri" panose="020F0502020204030204" pitchFamily="34" charset="0"/>
                <a:cs typeface="Calibri" panose="020F0502020204030204" pitchFamily="34" charset="0"/>
              </a:rPr>
              <a:t>void</a:t>
            </a:r>
            <a:r>
              <a:rPr lang="en-IN" sz="1200" b="1" dirty="0">
                <a:solidFill>
                  <a:srgbClr val="000000"/>
                </a:solidFill>
                <a:latin typeface="Calibri" panose="020F0502020204030204" pitchFamily="34" charset="0"/>
                <a:cs typeface="Calibri" panose="020F0502020204030204" pitchFamily="34" charset="0"/>
              </a:rPr>
              <a:t> </a:t>
            </a:r>
            <a:r>
              <a:rPr lang="en-IN" sz="1200" b="1" dirty="0" err="1">
                <a:solidFill>
                  <a:srgbClr val="000000"/>
                </a:solidFill>
                <a:latin typeface="Calibri" panose="020F0502020204030204" pitchFamily="34" charset="0"/>
                <a:cs typeface="Calibri" panose="020F0502020204030204" pitchFamily="34" charset="0"/>
              </a:rPr>
              <a:t>setZipcode</a:t>
            </a:r>
            <a:r>
              <a:rPr lang="en-IN" sz="1200" b="1" dirty="0">
                <a:solidFill>
                  <a:srgbClr val="000000"/>
                </a:solidFill>
                <a:latin typeface="Calibri" panose="020F0502020204030204" pitchFamily="34" charset="0"/>
                <a:cs typeface="Calibri" panose="020F0502020204030204" pitchFamily="34" charset="0"/>
              </a:rPr>
              <a:t>(String </a:t>
            </a:r>
            <a:r>
              <a:rPr lang="en-IN" sz="1200" b="1" dirty="0" err="1">
                <a:solidFill>
                  <a:srgbClr val="6A3E3E"/>
                </a:solidFill>
                <a:latin typeface="Calibri" panose="020F0502020204030204" pitchFamily="34" charset="0"/>
                <a:cs typeface="Calibri" panose="020F0502020204030204" pitchFamily="34" charset="0"/>
              </a:rPr>
              <a:t>zipcode</a:t>
            </a:r>
            <a:r>
              <a:rPr lang="en-IN" sz="1200" b="1" dirty="0">
                <a:solidFill>
                  <a:srgbClr val="000000"/>
                </a:solidFill>
                <a:latin typeface="Calibri" panose="020F0502020204030204" pitchFamily="34" charset="0"/>
                <a:cs typeface="Calibri" panose="020F0502020204030204" pitchFamily="34" charset="0"/>
              </a:rPr>
              <a:t>) {</a:t>
            </a:r>
          </a:p>
          <a:p>
            <a:r>
              <a:rPr lang="en-IN" sz="1200" b="1" dirty="0" err="1">
                <a:solidFill>
                  <a:srgbClr val="7F0055"/>
                </a:solidFill>
                <a:latin typeface="Calibri" panose="020F0502020204030204" pitchFamily="34" charset="0"/>
                <a:cs typeface="Calibri" panose="020F0502020204030204" pitchFamily="34" charset="0"/>
              </a:rPr>
              <a:t>this</a:t>
            </a:r>
            <a:r>
              <a:rPr lang="en-IN" sz="1200" b="1" dirty="0" err="1">
                <a:solidFill>
                  <a:srgbClr val="000000"/>
                </a:solidFill>
                <a:latin typeface="Calibri" panose="020F0502020204030204" pitchFamily="34" charset="0"/>
                <a:cs typeface="Calibri" panose="020F0502020204030204" pitchFamily="34" charset="0"/>
              </a:rPr>
              <a:t>.</a:t>
            </a:r>
            <a:r>
              <a:rPr lang="en-IN" sz="1200" b="1" dirty="0" err="1">
                <a:solidFill>
                  <a:srgbClr val="0000C0"/>
                </a:solidFill>
                <a:latin typeface="Calibri" panose="020F0502020204030204" pitchFamily="34" charset="0"/>
                <a:cs typeface="Calibri" panose="020F0502020204030204" pitchFamily="34" charset="0"/>
              </a:rPr>
              <a:t>zipcode</a:t>
            </a:r>
            <a:r>
              <a:rPr lang="en-IN" sz="1200" b="1" dirty="0">
                <a:solidFill>
                  <a:srgbClr val="000000"/>
                </a:solidFill>
                <a:latin typeface="Calibri" panose="020F0502020204030204" pitchFamily="34" charset="0"/>
                <a:cs typeface="Calibri" panose="020F0502020204030204" pitchFamily="34" charset="0"/>
              </a:rPr>
              <a:t> = </a:t>
            </a:r>
            <a:r>
              <a:rPr lang="en-IN" sz="1200" b="1" dirty="0" err="1">
                <a:solidFill>
                  <a:srgbClr val="6A3E3E"/>
                </a:solidFill>
                <a:latin typeface="Calibri" panose="020F0502020204030204" pitchFamily="34" charset="0"/>
                <a:cs typeface="Calibri" panose="020F0502020204030204" pitchFamily="34" charset="0"/>
              </a:rPr>
              <a:t>zipcode</a:t>
            </a:r>
            <a:r>
              <a:rPr lang="en-IN" sz="1200" b="1" dirty="0">
                <a:solidFill>
                  <a:srgbClr val="000000"/>
                </a:solidFill>
                <a:latin typeface="Calibri" panose="020F0502020204030204" pitchFamily="34" charset="0"/>
                <a:cs typeface="Calibri" panose="020F0502020204030204" pitchFamily="34" charset="0"/>
              </a:rPr>
              <a:t>;</a:t>
            </a:r>
          </a:p>
          <a:p>
            <a:r>
              <a:rPr lang="en-IN" sz="1200" dirty="0">
                <a:solidFill>
                  <a:srgbClr val="000000"/>
                </a:solidFill>
                <a:latin typeface="Calibri" panose="020F0502020204030204" pitchFamily="34" charset="0"/>
                <a:cs typeface="Calibri" panose="020F0502020204030204" pitchFamily="34" charset="0"/>
              </a:rPr>
              <a:t>}</a:t>
            </a:r>
          </a:p>
          <a:p>
            <a:r>
              <a:rPr lang="en-IN" sz="1200" dirty="0">
                <a:solidFill>
                  <a:srgbClr val="000000"/>
                </a:solidFill>
                <a:latin typeface="Calibri" panose="020F0502020204030204" pitchFamily="34" charset="0"/>
                <a:cs typeface="Calibri" panose="020F0502020204030204" pitchFamily="34" charset="0"/>
              </a:rPr>
              <a:t>}</a:t>
            </a:r>
          </a:p>
        </p:txBody>
      </p:sp>
    </p:spTree>
    <p:extLst>
      <p:ext uri="{BB962C8B-B14F-4D97-AF65-F5344CB8AC3E}">
        <p14:creationId xmlns:p14="http://schemas.microsoft.com/office/powerpoint/2010/main" val="224937069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t>
            </a:r>
          </a:p>
        </p:txBody>
      </p:sp>
      <p:sp>
        <p:nvSpPr>
          <p:cNvPr id="3" name="Rectangle 2">
            <a:extLst>
              <a:ext uri="{FF2B5EF4-FFF2-40B4-BE49-F238E27FC236}">
                <a16:creationId xmlns:a16="http://schemas.microsoft.com/office/drawing/2014/main" id="{A7217DE3-AAEB-4045-8FCF-1AFA08B73214}"/>
              </a:ext>
            </a:extLst>
          </p:cNvPr>
          <p:cNvSpPr/>
          <p:nvPr/>
        </p:nvSpPr>
        <p:spPr>
          <a:xfrm>
            <a:off x="152400" y="914400"/>
            <a:ext cx="4267200" cy="5447645"/>
          </a:xfrm>
          <a:prstGeom prst="rect">
            <a:avLst/>
          </a:prstGeom>
        </p:spPr>
        <p:txBody>
          <a:bodyPr wrap="square">
            <a:spAutoFit/>
          </a:bodyPr>
          <a:lstStyle/>
          <a:p>
            <a:r>
              <a:rPr lang="en-IN" sz="1200" dirty="0"/>
              <a:t>Along with student we get address with cascade all we used in Student.java class</a:t>
            </a:r>
          </a:p>
          <a:p>
            <a:r>
              <a:rPr lang="en-IN" sz="1200" b="1" dirty="0"/>
              <a:t>package </a:t>
            </a:r>
            <a:r>
              <a:rPr lang="en-IN" sz="1200" b="1" dirty="0" err="1"/>
              <a:t>com.student</a:t>
            </a:r>
            <a:r>
              <a:rPr lang="en-IN" sz="1200" b="1" dirty="0"/>
              <a:t>;</a:t>
            </a:r>
          </a:p>
          <a:p>
            <a:endParaRPr lang="en-IN" sz="1200" dirty="0"/>
          </a:p>
          <a:p>
            <a:r>
              <a:rPr lang="en-IN" sz="1200" b="1" dirty="0"/>
              <a:t>import </a:t>
            </a:r>
            <a:r>
              <a:rPr lang="en-IN" sz="1200" b="1" dirty="0" err="1"/>
              <a:t>javax.persistence.CascadeType</a:t>
            </a:r>
            <a:r>
              <a:rPr lang="en-IN" sz="1200" b="1" dirty="0"/>
              <a:t>;</a:t>
            </a:r>
          </a:p>
          <a:p>
            <a:r>
              <a:rPr lang="en-IN" sz="1200" b="1" dirty="0"/>
              <a:t>import </a:t>
            </a:r>
            <a:r>
              <a:rPr lang="en-IN" sz="1200" b="1" dirty="0" err="1"/>
              <a:t>javax.persistence.Column</a:t>
            </a:r>
            <a:r>
              <a:rPr lang="en-IN" sz="1200" b="1" dirty="0"/>
              <a:t>;</a:t>
            </a:r>
          </a:p>
          <a:p>
            <a:r>
              <a:rPr lang="en-IN" sz="1200" b="1" dirty="0"/>
              <a:t>import </a:t>
            </a:r>
            <a:r>
              <a:rPr lang="en-IN" sz="1200" b="1" dirty="0" err="1"/>
              <a:t>javax.persistence.Entity</a:t>
            </a:r>
            <a:r>
              <a:rPr lang="en-IN" sz="1200" b="1" dirty="0"/>
              <a:t>;</a:t>
            </a:r>
          </a:p>
          <a:p>
            <a:r>
              <a:rPr lang="en-IN" sz="1200" b="1" dirty="0"/>
              <a:t>import </a:t>
            </a:r>
            <a:r>
              <a:rPr lang="en-IN" sz="1200" b="1" dirty="0" err="1"/>
              <a:t>javax.persistence.GeneratedValue</a:t>
            </a:r>
            <a:r>
              <a:rPr lang="en-IN" sz="1200" b="1" dirty="0"/>
              <a:t>;</a:t>
            </a:r>
          </a:p>
          <a:p>
            <a:r>
              <a:rPr lang="en-IN" sz="1200" b="1" dirty="0"/>
              <a:t>import </a:t>
            </a:r>
            <a:r>
              <a:rPr lang="en-IN" sz="1200" b="1" dirty="0" err="1"/>
              <a:t>javax.persistence.Id</a:t>
            </a:r>
            <a:r>
              <a:rPr lang="en-IN" sz="1200" b="1" dirty="0"/>
              <a:t>;</a:t>
            </a:r>
          </a:p>
          <a:p>
            <a:r>
              <a:rPr lang="en-IN" sz="1200" b="1" dirty="0"/>
              <a:t>import </a:t>
            </a:r>
            <a:r>
              <a:rPr lang="en-IN" sz="1200" b="1" dirty="0" err="1"/>
              <a:t>javax.persistence.ManyToOne</a:t>
            </a:r>
            <a:r>
              <a:rPr lang="en-IN" sz="1200" b="1" dirty="0"/>
              <a:t>;</a:t>
            </a:r>
          </a:p>
          <a:p>
            <a:r>
              <a:rPr lang="en-IN" sz="1200" b="1" dirty="0"/>
              <a:t>import </a:t>
            </a:r>
            <a:r>
              <a:rPr lang="en-IN" sz="1200" b="1" dirty="0" err="1"/>
              <a:t>javax.persistence.Table</a:t>
            </a:r>
            <a:r>
              <a:rPr lang="en-IN" sz="1200" b="1" dirty="0"/>
              <a:t>;</a:t>
            </a:r>
          </a:p>
          <a:p>
            <a:r>
              <a:rPr lang="en-IN" sz="1200" dirty="0"/>
              <a:t>@Entity</a:t>
            </a:r>
          </a:p>
          <a:p>
            <a:r>
              <a:rPr lang="en-IN" sz="1200" dirty="0"/>
              <a:t>@Table(name = "STUDENT")</a:t>
            </a:r>
          </a:p>
          <a:p>
            <a:r>
              <a:rPr lang="en-IN" sz="1200" b="1" dirty="0"/>
              <a:t>public class Student {</a:t>
            </a:r>
          </a:p>
          <a:p>
            <a:r>
              <a:rPr lang="en-IN" sz="1200" b="1" dirty="0"/>
              <a:t>private long </a:t>
            </a:r>
            <a:r>
              <a:rPr lang="en-IN" sz="1200" b="1" dirty="0" err="1"/>
              <a:t>studentId</a:t>
            </a:r>
            <a:r>
              <a:rPr lang="en-IN" sz="1200" b="1" dirty="0"/>
              <a:t>;</a:t>
            </a:r>
          </a:p>
          <a:p>
            <a:r>
              <a:rPr lang="en-IN" sz="1200" b="1" dirty="0"/>
              <a:t>private String </a:t>
            </a:r>
            <a:r>
              <a:rPr lang="en-IN" sz="1200" b="1" dirty="0" err="1"/>
              <a:t>studentName</a:t>
            </a:r>
            <a:r>
              <a:rPr lang="en-IN" sz="1200" b="1" dirty="0"/>
              <a:t>;</a:t>
            </a:r>
          </a:p>
          <a:p>
            <a:r>
              <a:rPr lang="en-IN" sz="1200" b="1" dirty="0"/>
              <a:t>private Address </a:t>
            </a:r>
            <a:r>
              <a:rPr lang="en-IN" sz="1200" b="1" dirty="0" err="1"/>
              <a:t>studentAddress</a:t>
            </a:r>
            <a:r>
              <a:rPr lang="en-IN" sz="1200" b="1" dirty="0"/>
              <a:t>;</a:t>
            </a:r>
          </a:p>
          <a:p>
            <a:r>
              <a:rPr lang="en-IN" sz="1200" b="1" dirty="0"/>
              <a:t>public Student() {</a:t>
            </a:r>
          </a:p>
          <a:p>
            <a:r>
              <a:rPr lang="en-IN" sz="1200" dirty="0"/>
              <a:t>}</a:t>
            </a:r>
          </a:p>
          <a:p>
            <a:r>
              <a:rPr lang="en-IN" sz="1200" b="1" dirty="0"/>
              <a:t>public Student(String </a:t>
            </a:r>
            <a:r>
              <a:rPr lang="en-IN" sz="1200" b="1" dirty="0" err="1"/>
              <a:t>studentName</a:t>
            </a:r>
            <a:r>
              <a:rPr lang="en-IN" sz="1200" b="1" dirty="0"/>
              <a:t>, Address </a:t>
            </a:r>
            <a:r>
              <a:rPr lang="en-IN" sz="1200" b="1" dirty="0" err="1"/>
              <a:t>studentAddress</a:t>
            </a:r>
            <a:r>
              <a:rPr lang="en-IN" sz="1200" b="1" dirty="0"/>
              <a:t>) {</a:t>
            </a:r>
          </a:p>
          <a:p>
            <a:r>
              <a:rPr lang="en-IN" sz="1200" b="1" dirty="0" err="1"/>
              <a:t>this.studentName</a:t>
            </a:r>
            <a:r>
              <a:rPr lang="en-IN" sz="1200" b="1" dirty="0"/>
              <a:t> = </a:t>
            </a:r>
            <a:r>
              <a:rPr lang="en-IN" sz="1200" b="1" dirty="0" err="1"/>
              <a:t>studentName</a:t>
            </a:r>
            <a:r>
              <a:rPr lang="en-IN" sz="1200" b="1" dirty="0"/>
              <a:t>;</a:t>
            </a:r>
          </a:p>
          <a:p>
            <a:r>
              <a:rPr lang="en-IN" sz="1200" b="1" dirty="0" err="1"/>
              <a:t>this.studentAddress</a:t>
            </a:r>
            <a:r>
              <a:rPr lang="en-IN" sz="1200" b="1" dirty="0"/>
              <a:t> = </a:t>
            </a:r>
            <a:r>
              <a:rPr lang="en-IN" sz="1200" b="1" dirty="0" err="1"/>
              <a:t>studentAddress</a:t>
            </a:r>
            <a:r>
              <a:rPr lang="en-IN" sz="1200" b="1" dirty="0"/>
              <a:t>;</a:t>
            </a:r>
          </a:p>
          <a:p>
            <a:r>
              <a:rPr lang="en-IN" sz="1200" dirty="0"/>
              <a:t>}</a:t>
            </a:r>
          </a:p>
          <a:p>
            <a:r>
              <a:rPr lang="en-IN" sz="1200" dirty="0"/>
              <a:t>@Id</a:t>
            </a:r>
          </a:p>
          <a:p>
            <a:r>
              <a:rPr lang="en-IN" sz="1200" dirty="0"/>
              <a:t>@</a:t>
            </a:r>
            <a:r>
              <a:rPr lang="en-IN" sz="1200" dirty="0" err="1"/>
              <a:t>GeneratedValue</a:t>
            </a:r>
            <a:endParaRPr lang="en-IN" sz="1200" dirty="0"/>
          </a:p>
          <a:p>
            <a:r>
              <a:rPr lang="en-IN" sz="1200" dirty="0"/>
              <a:t>@Column(name = "STUDENT_ID")</a:t>
            </a:r>
          </a:p>
          <a:p>
            <a:r>
              <a:rPr lang="en-IN" sz="1200" b="1" dirty="0"/>
              <a:t>public long </a:t>
            </a:r>
            <a:r>
              <a:rPr lang="en-IN" sz="1200" b="1" dirty="0" err="1"/>
              <a:t>getStudentId</a:t>
            </a:r>
            <a:r>
              <a:rPr lang="en-IN" sz="1200" b="1" dirty="0"/>
              <a:t>() {</a:t>
            </a:r>
          </a:p>
          <a:p>
            <a:r>
              <a:rPr lang="en-IN" sz="1200" b="1" dirty="0"/>
              <a:t>return </a:t>
            </a:r>
            <a:r>
              <a:rPr lang="en-IN" sz="1200" b="1" dirty="0" err="1"/>
              <a:t>this.studentId</a:t>
            </a:r>
            <a:r>
              <a:rPr lang="en-IN" sz="1200" b="1" dirty="0"/>
              <a:t>;</a:t>
            </a:r>
          </a:p>
          <a:p>
            <a:r>
              <a:rPr lang="en-IN" sz="1200" dirty="0"/>
              <a:t>}</a:t>
            </a:r>
          </a:p>
        </p:txBody>
      </p:sp>
      <p:sp>
        <p:nvSpPr>
          <p:cNvPr id="4" name="Rectangle 3">
            <a:extLst>
              <a:ext uri="{FF2B5EF4-FFF2-40B4-BE49-F238E27FC236}">
                <a16:creationId xmlns:a16="http://schemas.microsoft.com/office/drawing/2014/main" id="{C8ED350C-D4BC-4BD2-9088-65BEEACA2B9D}"/>
              </a:ext>
            </a:extLst>
          </p:cNvPr>
          <p:cNvSpPr/>
          <p:nvPr/>
        </p:nvSpPr>
        <p:spPr>
          <a:xfrm>
            <a:off x="4419600" y="1066800"/>
            <a:ext cx="4572000" cy="3577903"/>
          </a:xfrm>
          <a:prstGeom prst="rect">
            <a:avLst/>
          </a:prstGeom>
        </p:spPr>
        <p:txBody>
          <a:bodyPr>
            <a:spAutoFit/>
          </a:bodyPr>
          <a:lstStyle/>
          <a:p>
            <a:r>
              <a:rPr lang="en-IN" sz="1200" b="1" dirty="0"/>
              <a:t>public void </a:t>
            </a:r>
            <a:r>
              <a:rPr lang="en-IN" sz="1200" b="1" dirty="0" err="1"/>
              <a:t>setStudentId</a:t>
            </a:r>
            <a:r>
              <a:rPr lang="en-IN" sz="1200" b="1" dirty="0"/>
              <a:t>(long </a:t>
            </a:r>
            <a:r>
              <a:rPr lang="en-IN" sz="1200" b="1" dirty="0" err="1"/>
              <a:t>studentId</a:t>
            </a:r>
            <a:r>
              <a:rPr lang="en-IN" sz="1200" b="1" dirty="0"/>
              <a:t>) {</a:t>
            </a:r>
          </a:p>
          <a:p>
            <a:r>
              <a:rPr lang="en-IN" sz="1200" b="1" dirty="0" err="1"/>
              <a:t>this.studentId</a:t>
            </a:r>
            <a:r>
              <a:rPr lang="en-IN" sz="1200" b="1" dirty="0"/>
              <a:t> = </a:t>
            </a:r>
            <a:r>
              <a:rPr lang="en-IN" sz="1200" b="1" dirty="0" err="1"/>
              <a:t>studentId</a:t>
            </a:r>
            <a:r>
              <a:rPr lang="en-IN" sz="1200" b="1" dirty="0"/>
              <a:t>;</a:t>
            </a:r>
          </a:p>
          <a:p>
            <a:r>
              <a:rPr lang="en-IN" sz="1200" dirty="0"/>
              <a:t>}</a:t>
            </a:r>
          </a:p>
          <a:p>
            <a:r>
              <a:rPr lang="en-IN" sz="1200" dirty="0"/>
              <a:t>@Column(name = "STUDENT_NAME", nullable = </a:t>
            </a:r>
            <a:r>
              <a:rPr lang="en-IN" sz="1200" b="1" dirty="0"/>
              <a:t>false, length = 100)</a:t>
            </a:r>
          </a:p>
          <a:p>
            <a:r>
              <a:rPr lang="en-IN" sz="1200" b="1" dirty="0"/>
              <a:t>public String </a:t>
            </a:r>
            <a:r>
              <a:rPr lang="en-IN" sz="1200" b="1" dirty="0" err="1"/>
              <a:t>getStudentName</a:t>
            </a:r>
            <a:r>
              <a:rPr lang="en-IN" sz="1200" b="1" dirty="0"/>
              <a:t>() {</a:t>
            </a:r>
          </a:p>
          <a:p>
            <a:r>
              <a:rPr lang="en-IN" sz="1200" b="1" dirty="0"/>
              <a:t>return </a:t>
            </a:r>
            <a:r>
              <a:rPr lang="en-IN" sz="1200" b="1" dirty="0" err="1"/>
              <a:t>this.studentName</a:t>
            </a:r>
            <a:r>
              <a:rPr lang="en-IN" sz="1200" b="1" dirty="0"/>
              <a:t>;</a:t>
            </a:r>
          </a:p>
          <a:p>
            <a:r>
              <a:rPr lang="en-IN" sz="1200" dirty="0"/>
              <a:t>}</a:t>
            </a:r>
          </a:p>
          <a:p>
            <a:r>
              <a:rPr lang="en-IN" sz="1200" b="1" dirty="0"/>
              <a:t>public void </a:t>
            </a:r>
            <a:r>
              <a:rPr lang="en-IN" sz="1200" b="1" dirty="0" err="1"/>
              <a:t>setStudentName</a:t>
            </a:r>
            <a:r>
              <a:rPr lang="en-IN" sz="1200" b="1" dirty="0"/>
              <a:t>(String </a:t>
            </a:r>
            <a:r>
              <a:rPr lang="en-IN" sz="1200" b="1" dirty="0" err="1"/>
              <a:t>studentName</a:t>
            </a:r>
            <a:r>
              <a:rPr lang="en-IN" sz="1200" b="1" dirty="0"/>
              <a:t>) {</a:t>
            </a:r>
          </a:p>
          <a:p>
            <a:r>
              <a:rPr lang="en-IN" sz="1200" b="1" dirty="0" err="1"/>
              <a:t>this.studentName</a:t>
            </a:r>
            <a:r>
              <a:rPr lang="en-IN" sz="1200" b="1" dirty="0"/>
              <a:t> = </a:t>
            </a:r>
            <a:r>
              <a:rPr lang="en-IN" sz="1200" b="1" dirty="0" err="1"/>
              <a:t>studentName</a:t>
            </a:r>
            <a:r>
              <a:rPr lang="en-IN" sz="1200" b="1" dirty="0"/>
              <a:t>;</a:t>
            </a:r>
          </a:p>
          <a:p>
            <a:r>
              <a:rPr lang="en-IN" sz="1200" dirty="0"/>
              <a:t>}</a:t>
            </a:r>
          </a:p>
          <a:p>
            <a:r>
              <a:rPr lang="en-IN" sz="1200" dirty="0"/>
              <a:t>@</a:t>
            </a:r>
            <a:r>
              <a:rPr lang="en-IN" sz="1200" dirty="0" err="1"/>
              <a:t>ManyToOne</a:t>
            </a:r>
            <a:r>
              <a:rPr lang="en-IN" sz="1200" dirty="0"/>
              <a:t>(cascade = </a:t>
            </a:r>
            <a:r>
              <a:rPr lang="en-IN" sz="1200" dirty="0" err="1"/>
              <a:t>CascadeType.</a:t>
            </a:r>
            <a:r>
              <a:rPr lang="en-IN" sz="1200" b="1" i="1" dirty="0" err="1"/>
              <a:t>ALL</a:t>
            </a:r>
            <a:r>
              <a:rPr lang="en-IN" sz="1200" b="1" i="1" dirty="0"/>
              <a:t>)</a:t>
            </a:r>
          </a:p>
          <a:p>
            <a:r>
              <a:rPr lang="en-IN" sz="1200" b="1" dirty="0"/>
              <a:t>public Address </a:t>
            </a:r>
            <a:r>
              <a:rPr lang="en-IN" sz="1200" b="1" dirty="0" err="1"/>
              <a:t>getStudentAddress</a:t>
            </a:r>
            <a:r>
              <a:rPr lang="en-IN" sz="1200" b="1" dirty="0"/>
              <a:t>() {</a:t>
            </a:r>
          </a:p>
          <a:p>
            <a:r>
              <a:rPr lang="en-IN" sz="1200" b="1" dirty="0"/>
              <a:t>return </a:t>
            </a:r>
            <a:r>
              <a:rPr lang="en-IN" sz="1200" b="1" dirty="0" err="1"/>
              <a:t>this.studentAddress</a:t>
            </a:r>
            <a:r>
              <a:rPr lang="en-IN" sz="1200" b="1" dirty="0"/>
              <a:t>;</a:t>
            </a:r>
          </a:p>
          <a:p>
            <a:r>
              <a:rPr lang="en-IN" sz="1200" dirty="0"/>
              <a:t>}</a:t>
            </a:r>
          </a:p>
          <a:p>
            <a:r>
              <a:rPr lang="en-IN" sz="1200" b="1" dirty="0"/>
              <a:t>public void </a:t>
            </a:r>
            <a:r>
              <a:rPr lang="en-IN" sz="1200" b="1" dirty="0" err="1"/>
              <a:t>setStudentAddress</a:t>
            </a:r>
            <a:r>
              <a:rPr lang="en-IN" sz="1200" b="1" dirty="0"/>
              <a:t>(Address </a:t>
            </a:r>
            <a:r>
              <a:rPr lang="en-IN" sz="1200" b="1" dirty="0" err="1"/>
              <a:t>studentAddress</a:t>
            </a:r>
            <a:r>
              <a:rPr lang="en-IN" sz="1200" b="1" dirty="0"/>
              <a:t>) {</a:t>
            </a:r>
          </a:p>
          <a:p>
            <a:r>
              <a:rPr lang="en-IN" sz="1200" b="1" dirty="0" err="1"/>
              <a:t>this.studentAddress</a:t>
            </a:r>
            <a:r>
              <a:rPr lang="en-IN" sz="1200" b="1" dirty="0"/>
              <a:t> = </a:t>
            </a:r>
            <a:r>
              <a:rPr lang="en-IN" sz="1200" b="1" dirty="0" err="1"/>
              <a:t>studentAddress</a:t>
            </a:r>
            <a:r>
              <a:rPr lang="en-IN" sz="1200" b="1" dirty="0"/>
              <a:t>;</a:t>
            </a:r>
          </a:p>
          <a:p>
            <a:r>
              <a:rPr lang="en-IN" sz="1200" dirty="0"/>
              <a:t>}</a:t>
            </a:r>
          </a:p>
          <a:p>
            <a:r>
              <a:rPr lang="en-IN" sz="1200" dirty="0"/>
              <a:t>}</a:t>
            </a:r>
          </a:p>
          <a:p>
            <a:endParaRPr lang="en-IN" sz="1000" dirty="0">
              <a:solidFill>
                <a:srgbClr val="000000"/>
              </a:solidFill>
              <a:latin typeface="Calibri" panose="020F0502020204030204" pitchFamily="34" charset="0"/>
              <a:cs typeface="Calibri" panose="020F0502020204030204" pitchFamily="34" charset="0"/>
            </a:endParaRPr>
          </a:p>
        </p:txBody>
      </p:sp>
      <p:sp>
        <p:nvSpPr>
          <p:cNvPr id="5" name="Oval 4">
            <a:extLst>
              <a:ext uri="{FF2B5EF4-FFF2-40B4-BE49-F238E27FC236}">
                <a16:creationId xmlns:a16="http://schemas.microsoft.com/office/drawing/2014/main" id="{F246316E-FBD7-485F-92AE-B8180BA57485}"/>
              </a:ext>
            </a:extLst>
          </p:cNvPr>
          <p:cNvSpPr/>
          <p:nvPr/>
        </p:nvSpPr>
        <p:spPr>
          <a:xfrm>
            <a:off x="4267200" y="2743200"/>
            <a:ext cx="3352800" cy="9144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Oval 5">
            <a:extLst>
              <a:ext uri="{FF2B5EF4-FFF2-40B4-BE49-F238E27FC236}">
                <a16:creationId xmlns:a16="http://schemas.microsoft.com/office/drawing/2014/main" id="{D4B5D778-5074-41DF-8E21-EA4516AAA1F2}"/>
              </a:ext>
            </a:extLst>
          </p:cNvPr>
          <p:cNvSpPr/>
          <p:nvPr/>
        </p:nvSpPr>
        <p:spPr>
          <a:xfrm>
            <a:off x="304800" y="2743200"/>
            <a:ext cx="2057400" cy="6858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Oval 6">
            <a:extLst>
              <a:ext uri="{FF2B5EF4-FFF2-40B4-BE49-F238E27FC236}">
                <a16:creationId xmlns:a16="http://schemas.microsoft.com/office/drawing/2014/main" id="{23993282-284B-426B-BBF2-3400C7156BF1}"/>
              </a:ext>
            </a:extLst>
          </p:cNvPr>
          <p:cNvSpPr/>
          <p:nvPr/>
        </p:nvSpPr>
        <p:spPr>
          <a:xfrm>
            <a:off x="0" y="5029200"/>
            <a:ext cx="2622884" cy="9144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4752065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Persistent Cont..</a:t>
            </a:r>
          </a:p>
        </p:txBody>
      </p:sp>
      <p:pic>
        <p:nvPicPr>
          <p:cNvPr id="7" name="Picture 6">
            <a:extLst>
              <a:ext uri="{FF2B5EF4-FFF2-40B4-BE49-F238E27FC236}">
                <a16:creationId xmlns:a16="http://schemas.microsoft.com/office/drawing/2014/main" id="{856CDF42-16E0-4E3D-8DD9-21604DDADC05}"/>
              </a:ext>
            </a:extLst>
          </p:cNvPr>
          <p:cNvPicPr>
            <a:picLocks noChangeAspect="1"/>
          </p:cNvPicPr>
          <p:nvPr/>
        </p:nvPicPr>
        <p:blipFill rotWithShape="1">
          <a:blip r:embed="rId2"/>
          <a:srcRect t="11462" r="82500" b="9981"/>
          <a:stretch/>
        </p:blipFill>
        <p:spPr>
          <a:xfrm>
            <a:off x="990600" y="1752600"/>
            <a:ext cx="2895600" cy="4267200"/>
          </a:xfrm>
          <a:prstGeom prst="rect">
            <a:avLst/>
          </a:prstGeom>
        </p:spPr>
      </p:pic>
      <p:sp>
        <p:nvSpPr>
          <p:cNvPr id="8" name="TextBox 7">
            <a:extLst>
              <a:ext uri="{FF2B5EF4-FFF2-40B4-BE49-F238E27FC236}">
                <a16:creationId xmlns:a16="http://schemas.microsoft.com/office/drawing/2014/main" id="{51463B45-ADDA-432F-82B5-8DD0FFDF6A25}"/>
              </a:ext>
            </a:extLst>
          </p:cNvPr>
          <p:cNvSpPr txBox="1"/>
          <p:nvPr/>
        </p:nvSpPr>
        <p:spPr>
          <a:xfrm>
            <a:off x="1447800" y="914400"/>
            <a:ext cx="5562600" cy="369332"/>
          </a:xfrm>
          <a:prstGeom prst="rect">
            <a:avLst/>
          </a:prstGeom>
          <a:noFill/>
        </p:spPr>
        <p:txBody>
          <a:bodyPr wrap="square" rtlCol="0">
            <a:spAutoFit/>
          </a:bodyPr>
          <a:lstStyle/>
          <a:p>
            <a:r>
              <a:rPr lang="en-IN" dirty="0"/>
              <a:t>Create Maven Project . The structure is as below</a:t>
            </a:r>
          </a:p>
        </p:txBody>
      </p:sp>
      <p:sp>
        <p:nvSpPr>
          <p:cNvPr id="9" name="TextBox 8">
            <a:extLst>
              <a:ext uri="{FF2B5EF4-FFF2-40B4-BE49-F238E27FC236}">
                <a16:creationId xmlns:a16="http://schemas.microsoft.com/office/drawing/2014/main" id="{E1D9D7F2-16A8-4C42-B909-682662D49C25}"/>
              </a:ext>
            </a:extLst>
          </p:cNvPr>
          <p:cNvSpPr txBox="1"/>
          <p:nvPr/>
        </p:nvSpPr>
        <p:spPr>
          <a:xfrm>
            <a:off x="4800600" y="2198191"/>
            <a:ext cx="3352800" cy="2862322"/>
          </a:xfrm>
          <a:prstGeom prst="rect">
            <a:avLst/>
          </a:prstGeom>
          <a:noFill/>
        </p:spPr>
        <p:txBody>
          <a:bodyPr wrap="square" rtlCol="0">
            <a:spAutoFit/>
          </a:bodyPr>
          <a:lstStyle/>
          <a:p>
            <a:r>
              <a:rPr lang="en-IN" dirty="0"/>
              <a:t>In this example we will create Customer.java class whose object will store in the database table</a:t>
            </a:r>
          </a:p>
          <a:p>
            <a:endParaRPr lang="en-IN" dirty="0"/>
          </a:p>
          <a:p>
            <a:r>
              <a:rPr lang="en-IN" dirty="0"/>
              <a:t>We created </a:t>
            </a:r>
            <a:r>
              <a:rPr lang="en-IN" dirty="0" err="1"/>
              <a:t>com.test</a:t>
            </a:r>
            <a:r>
              <a:rPr lang="en-IN" dirty="0"/>
              <a:t> package which has CustomerSaveDemo.java file and HbUtil.java file and </a:t>
            </a:r>
            <a:r>
              <a:rPr lang="en-IN" dirty="0" err="1"/>
              <a:t>com.test.entity</a:t>
            </a:r>
            <a:r>
              <a:rPr lang="en-IN" dirty="0"/>
              <a:t> package will have Customer.java file</a:t>
            </a:r>
          </a:p>
        </p:txBody>
      </p:sp>
    </p:spTree>
    <p:extLst>
      <p:ext uri="{BB962C8B-B14F-4D97-AF65-F5344CB8AC3E}">
        <p14:creationId xmlns:p14="http://schemas.microsoft.com/office/powerpoint/2010/main" val="419289745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t>
            </a:r>
          </a:p>
        </p:txBody>
      </p:sp>
      <p:sp>
        <p:nvSpPr>
          <p:cNvPr id="4" name="Rectangle 3">
            <a:extLst>
              <a:ext uri="{FF2B5EF4-FFF2-40B4-BE49-F238E27FC236}">
                <a16:creationId xmlns:a16="http://schemas.microsoft.com/office/drawing/2014/main" id="{D82B990B-DD86-4B50-B3F6-8A1CBDE9D229}"/>
              </a:ext>
            </a:extLst>
          </p:cNvPr>
          <p:cNvSpPr/>
          <p:nvPr/>
        </p:nvSpPr>
        <p:spPr>
          <a:xfrm>
            <a:off x="128337" y="1066800"/>
            <a:ext cx="4419600" cy="5447645"/>
          </a:xfrm>
          <a:prstGeom prst="rect">
            <a:avLst/>
          </a:prstGeom>
        </p:spPr>
        <p:txBody>
          <a:bodyPr wrap="square">
            <a:spAutoFit/>
          </a:bodyPr>
          <a:lstStyle/>
          <a:p>
            <a:r>
              <a:rPr lang="en-IN" sz="1200" dirty="0">
                <a:latin typeface="Calibri" panose="020F0502020204030204" pitchFamily="34" charset="0"/>
                <a:cs typeface="Calibri" panose="020F0502020204030204" pitchFamily="34" charset="0"/>
              </a:rPr>
              <a:t>By using cascade=all options the address which need not be saved explicitly when the student object will get persisted the address will be automatically saved.</a:t>
            </a:r>
          </a:p>
          <a:p>
            <a:r>
              <a:rPr lang="en-IN" sz="1200" dirty="0">
                <a:solidFill>
                  <a:srgbClr val="000000"/>
                </a:solidFill>
                <a:latin typeface="Calibri" panose="020F0502020204030204" pitchFamily="34" charset="0"/>
                <a:cs typeface="Calibri" panose="020F0502020204030204" pitchFamily="34" charset="0"/>
              </a:rPr>
              <a:t>    </a:t>
            </a:r>
          </a:p>
          <a:p>
            <a:r>
              <a:rPr lang="en-IN" sz="1200" b="1" dirty="0" err="1">
                <a:solidFill>
                  <a:srgbClr val="7F0055"/>
                </a:solidFill>
                <a:latin typeface="Calibri" panose="020F0502020204030204" pitchFamily="34" charset="0"/>
                <a:cs typeface="Calibri" panose="020F0502020204030204" pitchFamily="34" charset="0"/>
              </a:rPr>
              <a:t>MainOneApp</a:t>
            </a:r>
            <a:endParaRPr lang="en-IN" sz="1200" b="1" dirty="0">
              <a:solidFill>
                <a:srgbClr val="7F0055"/>
              </a:solidFill>
              <a:latin typeface="Calibri" panose="020F0502020204030204" pitchFamily="34" charset="0"/>
              <a:cs typeface="Calibri" panose="020F0502020204030204" pitchFamily="34" charset="0"/>
            </a:endParaRPr>
          </a:p>
          <a:p>
            <a:endParaRPr lang="en-IN" sz="1200" b="1" dirty="0">
              <a:solidFill>
                <a:srgbClr val="7F0055"/>
              </a:solidFill>
              <a:latin typeface="Calibri" panose="020F0502020204030204" pitchFamily="34" charset="0"/>
              <a:cs typeface="Calibri" panose="020F0502020204030204" pitchFamily="34" charset="0"/>
            </a:endParaRPr>
          </a:p>
          <a:p>
            <a:r>
              <a:rPr lang="en-IN" sz="1200" b="1" dirty="0">
                <a:solidFill>
                  <a:srgbClr val="7F0055"/>
                </a:solidFill>
                <a:latin typeface="Calibri" panose="020F0502020204030204" pitchFamily="34" charset="0"/>
                <a:cs typeface="Calibri" panose="020F0502020204030204" pitchFamily="34" charset="0"/>
              </a:rPr>
              <a:t>package</a:t>
            </a:r>
            <a:r>
              <a:rPr lang="en-IN" sz="1200" b="1" dirty="0">
                <a:solidFill>
                  <a:srgbClr val="000000"/>
                </a:solidFill>
                <a:latin typeface="Calibri" panose="020F0502020204030204" pitchFamily="34" charset="0"/>
                <a:cs typeface="Calibri" panose="020F0502020204030204" pitchFamily="34" charset="0"/>
              </a:rPr>
              <a:t> </a:t>
            </a:r>
            <a:r>
              <a:rPr lang="en-IN" sz="1200" b="1" dirty="0" err="1">
                <a:solidFill>
                  <a:srgbClr val="000000"/>
                </a:solidFill>
                <a:latin typeface="Calibri" panose="020F0502020204030204" pitchFamily="34" charset="0"/>
                <a:cs typeface="Calibri" panose="020F0502020204030204" pitchFamily="34" charset="0"/>
              </a:rPr>
              <a:t>com.student</a:t>
            </a:r>
            <a:r>
              <a:rPr lang="en-IN" sz="1200" b="1" dirty="0">
                <a:solidFill>
                  <a:srgbClr val="000000"/>
                </a:solidFill>
                <a:latin typeface="Calibri" panose="020F0502020204030204" pitchFamily="34" charset="0"/>
                <a:cs typeface="Calibri" panose="020F0502020204030204" pitchFamily="34" charset="0"/>
              </a:rPr>
              <a:t>;</a:t>
            </a:r>
          </a:p>
          <a:p>
            <a:endParaRPr lang="en-IN" sz="1200" dirty="0">
              <a:latin typeface="Calibri" panose="020F0502020204030204" pitchFamily="34" charset="0"/>
              <a:cs typeface="Calibri" panose="020F0502020204030204" pitchFamily="34" charset="0"/>
            </a:endParaRPr>
          </a:p>
          <a:p>
            <a:r>
              <a:rPr lang="en-IN" sz="1200" b="1" dirty="0">
                <a:solidFill>
                  <a:srgbClr val="7F0055"/>
                </a:solidFill>
                <a:latin typeface="Calibri" panose="020F0502020204030204" pitchFamily="34" charset="0"/>
                <a:cs typeface="Calibri" panose="020F0502020204030204" pitchFamily="34" charset="0"/>
              </a:rPr>
              <a:t>import</a:t>
            </a:r>
            <a:r>
              <a:rPr lang="en-IN" sz="1200" b="1" dirty="0">
                <a:solidFill>
                  <a:srgbClr val="000000"/>
                </a:solidFill>
                <a:latin typeface="Calibri" panose="020F0502020204030204" pitchFamily="34" charset="0"/>
                <a:cs typeface="Calibri" panose="020F0502020204030204" pitchFamily="34" charset="0"/>
              </a:rPr>
              <a:t> </a:t>
            </a:r>
            <a:r>
              <a:rPr lang="en-IN" sz="1200" b="1" dirty="0" err="1">
                <a:solidFill>
                  <a:srgbClr val="000000"/>
                </a:solidFill>
                <a:latin typeface="Calibri" panose="020F0502020204030204" pitchFamily="34" charset="0"/>
                <a:cs typeface="Calibri" panose="020F0502020204030204" pitchFamily="34" charset="0"/>
              </a:rPr>
              <a:t>org.hibernate.Session</a:t>
            </a:r>
            <a:r>
              <a:rPr lang="en-IN" sz="1200" b="1" dirty="0">
                <a:solidFill>
                  <a:srgbClr val="000000"/>
                </a:solidFill>
                <a:latin typeface="Calibri" panose="020F0502020204030204" pitchFamily="34" charset="0"/>
                <a:cs typeface="Calibri" panose="020F0502020204030204" pitchFamily="34" charset="0"/>
              </a:rPr>
              <a:t>;</a:t>
            </a:r>
          </a:p>
          <a:p>
            <a:r>
              <a:rPr lang="en-IN" sz="1200" b="1" dirty="0">
                <a:solidFill>
                  <a:srgbClr val="7F0055"/>
                </a:solidFill>
                <a:latin typeface="Calibri" panose="020F0502020204030204" pitchFamily="34" charset="0"/>
                <a:cs typeface="Calibri" panose="020F0502020204030204" pitchFamily="34" charset="0"/>
              </a:rPr>
              <a:t>import</a:t>
            </a:r>
            <a:r>
              <a:rPr lang="en-IN" sz="1200" b="1" dirty="0">
                <a:solidFill>
                  <a:srgbClr val="000000"/>
                </a:solidFill>
                <a:latin typeface="Calibri" panose="020F0502020204030204" pitchFamily="34" charset="0"/>
                <a:cs typeface="Calibri" panose="020F0502020204030204" pitchFamily="34" charset="0"/>
              </a:rPr>
              <a:t> </a:t>
            </a:r>
            <a:r>
              <a:rPr lang="en-IN" sz="1200" b="1" dirty="0" err="1">
                <a:solidFill>
                  <a:srgbClr val="000000"/>
                </a:solidFill>
                <a:latin typeface="Calibri" panose="020F0502020204030204" pitchFamily="34" charset="0"/>
                <a:cs typeface="Calibri" panose="020F0502020204030204" pitchFamily="34" charset="0"/>
              </a:rPr>
              <a:t>org.hibernate.SessionFactory</a:t>
            </a:r>
            <a:r>
              <a:rPr lang="en-IN" sz="1200" b="1" dirty="0">
                <a:solidFill>
                  <a:srgbClr val="000000"/>
                </a:solidFill>
                <a:latin typeface="Calibri" panose="020F0502020204030204" pitchFamily="34" charset="0"/>
                <a:cs typeface="Calibri" panose="020F0502020204030204" pitchFamily="34" charset="0"/>
              </a:rPr>
              <a:t>;</a:t>
            </a:r>
          </a:p>
          <a:p>
            <a:r>
              <a:rPr lang="en-IN" sz="1200" b="1" dirty="0">
                <a:solidFill>
                  <a:srgbClr val="7F0055"/>
                </a:solidFill>
                <a:latin typeface="Calibri" panose="020F0502020204030204" pitchFamily="34" charset="0"/>
                <a:cs typeface="Calibri" panose="020F0502020204030204" pitchFamily="34" charset="0"/>
              </a:rPr>
              <a:t>import</a:t>
            </a:r>
            <a:r>
              <a:rPr lang="en-IN" sz="1200" b="1" dirty="0">
                <a:solidFill>
                  <a:srgbClr val="000000"/>
                </a:solidFill>
                <a:latin typeface="Calibri" panose="020F0502020204030204" pitchFamily="34" charset="0"/>
                <a:cs typeface="Calibri" panose="020F0502020204030204" pitchFamily="34" charset="0"/>
              </a:rPr>
              <a:t> </a:t>
            </a:r>
            <a:r>
              <a:rPr lang="en-IN" sz="1200" b="1" dirty="0" err="1">
                <a:solidFill>
                  <a:srgbClr val="000000"/>
                </a:solidFill>
                <a:latin typeface="Calibri" panose="020F0502020204030204" pitchFamily="34" charset="0"/>
                <a:cs typeface="Calibri" panose="020F0502020204030204" pitchFamily="34" charset="0"/>
              </a:rPr>
              <a:t>org.hibernate.boot.registry.StandardServiceRegistryBuilder</a:t>
            </a:r>
            <a:r>
              <a:rPr lang="en-IN" sz="1200" b="1" dirty="0">
                <a:solidFill>
                  <a:srgbClr val="000000"/>
                </a:solidFill>
                <a:latin typeface="Calibri" panose="020F0502020204030204" pitchFamily="34" charset="0"/>
                <a:cs typeface="Calibri" panose="020F0502020204030204" pitchFamily="34" charset="0"/>
              </a:rPr>
              <a:t>;</a:t>
            </a:r>
          </a:p>
          <a:p>
            <a:r>
              <a:rPr lang="en-IN" sz="1200" b="1" dirty="0">
                <a:solidFill>
                  <a:srgbClr val="7F0055"/>
                </a:solidFill>
                <a:latin typeface="Calibri" panose="020F0502020204030204" pitchFamily="34" charset="0"/>
                <a:cs typeface="Calibri" panose="020F0502020204030204" pitchFamily="34" charset="0"/>
              </a:rPr>
              <a:t>import</a:t>
            </a:r>
            <a:r>
              <a:rPr lang="en-IN" sz="1200" b="1" dirty="0">
                <a:solidFill>
                  <a:srgbClr val="000000"/>
                </a:solidFill>
                <a:latin typeface="Calibri" panose="020F0502020204030204" pitchFamily="34" charset="0"/>
                <a:cs typeface="Calibri" panose="020F0502020204030204" pitchFamily="34" charset="0"/>
              </a:rPr>
              <a:t> </a:t>
            </a:r>
            <a:r>
              <a:rPr lang="en-IN" sz="1200" b="1" dirty="0" err="1">
                <a:solidFill>
                  <a:srgbClr val="000000"/>
                </a:solidFill>
                <a:latin typeface="Calibri" panose="020F0502020204030204" pitchFamily="34" charset="0"/>
                <a:cs typeface="Calibri" panose="020F0502020204030204" pitchFamily="34" charset="0"/>
              </a:rPr>
              <a:t>org.hibernate.cfg.Configuration</a:t>
            </a:r>
            <a:r>
              <a:rPr lang="en-IN" sz="1200" b="1" dirty="0">
                <a:solidFill>
                  <a:srgbClr val="000000"/>
                </a:solidFill>
                <a:latin typeface="Calibri" panose="020F0502020204030204" pitchFamily="34" charset="0"/>
                <a:cs typeface="Calibri" panose="020F0502020204030204" pitchFamily="34" charset="0"/>
              </a:rPr>
              <a:t>;</a:t>
            </a:r>
          </a:p>
          <a:p>
            <a:endParaRPr lang="en-IN" sz="1200" dirty="0">
              <a:latin typeface="Calibri" panose="020F0502020204030204" pitchFamily="34" charset="0"/>
              <a:cs typeface="Calibri" panose="020F0502020204030204" pitchFamily="34" charset="0"/>
            </a:endParaRPr>
          </a:p>
          <a:p>
            <a:r>
              <a:rPr lang="en-IN" sz="1200" b="1" dirty="0">
                <a:solidFill>
                  <a:srgbClr val="7F0055"/>
                </a:solidFill>
                <a:latin typeface="Calibri" panose="020F0502020204030204" pitchFamily="34" charset="0"/>
                <a:cs typeface="Calibri" panose="020F0502020204030204" pitchFamily="34" charset="0"/>
              </a:rPr>
              <a:t>public</a:t>
            </a:r>
            <a:r>
              <a:rPr lang="en-IN" sz="1200" b="1" dirty="0">
                <a:solidFill>
                  <a:srgbClr val="000000"/>
                </a:solidFill>
                <a:latin typeface="Calibri" panose="020F0502020204030204" pitchFamily="34" charset="0"/>
                <a:cs typeface="Calibri" panose="020F0502020204030204" pitchFamily="34" charset="0"/>
              </a:rPr>
              <a:t> </a:t>
            </a:r>
            <a:r>
              <a:rPr lang="en-IN" sz="1200" b="1" dirty="0">
                <a:solidFill>
                  <a:srgbClr val="7F0055"/>
                </a:solidFill>
                <a:latin typeface="Calibri" panose="020F0502020204030204" pitchFamily="34" charset="0"/>
                <a:cs typeface="Calibri" panose="020F0502020204030204" pitchFamily="34" charset="0"/>
              </a:rPr>
              <a:t>class</a:t>
            </a:r>
            <a:r>
              <a:rPr lang="en-IN" sz="1200" b="1" dirty="0">
                <a:solidFill>
                  <a:srgbClr val="000000"/>
                </a:solidFill>
                <a:latin typeface="Calibri" panose="020F0502020204030204" pitchFamily="34" charset="0"/>
                <a:cs typeface="Calibri" panose="020F0502020204030204" pitchFamily="34" charset="0"/>
              </a:rPr>
              <a:t> </a:t>
            </a:r>
            <a:r>
              <a:rPr lang="en-IN" sz="1200" b="1" dirty="0" err="1">
                <a:solidFill>
                  <a:srgbClr val="000000"/>
                </a:solidFill>
                <a:latin typeface="Calibri" panose="020F0502020204030204" pitchFamily="34" charset="0"/>
                <a:cs typeface="Calibri" panose="020F0502020204030204" pitchFamily="34" charset="0"/>
              </a:rPr>
              <a:t>ManytoOneApp</a:t>
            </a:r>
            <a:r>
              <a:rPr lang="en-IN" sz="1200" b="1" dirty="0">
                <a:solidFill>
                  <a:srgbClr val="000000"/>
                </a:solidFill>
                <a:latin typeface="Calibri" panose="020F0502020204030204" pitchFamily="34" charset="0"/>
                <a:cs typeface="Calibri" panose="020F0502020204030204" pitchFamily="34" charset="0"/>
              </a:rPr>
              <a:t> {</a:t>
            </a:r>
          </a:p>
          <a:p>
            <a:r>
              <a:rPr lang="en-IN" sz="1200" b="1" dirty="0">
                <a:solidFill>
                  <a:srgbClr val="7F0055"/>
                </a:solidFill>
                <a:latin typeface="Calibri" panose="020F0502020204030204" pitchFamily="34" charset="0"/>
                <a:cs typeface="Calibri" panose="020F0502020204030204" pitchFamily="34" charset="0"/>
              </a:rPr>
              <a:t>public</a:t>
            </a:r>
            <a:r>
              <a:rPr lang="en-IN" sz="1200" b="1" dirty="0">
                <a:solidFill>
                  <a:srgbClr val="000000"/>
                </a:solidFill>
                <a:latin typeface="Calibri" panose="020F0502020204030204" pitchFamily="34" charset="0"/>
                <a:cs typeface="Calibri" panose="020F0502020204030204" pitchFamily="34" charset="0"/>
              </a:rPr>
              <a:t> </a:t>
            </a:r>
            <a:r>
              <a:rPr lang="en-IN" sz="1200" b="1" dirty="0">
                <a:solidFill>
                  <a:srgbClr val="7F0055"/>
                </a:solidFill>
                <a:latin typeface="Calibri" panose="020F0502020204030204" pitchFamily="34" charset="0"/>
                <a:cs typeface="Calibri" panose="020F0502020204030204" pitchFamily="34" charset="0"/>
              </a:rPr>
              <a:t>static</a:t>
            </a:r>
            <a:r>
              <a:rPr lang="en-IN" sz="1200" b="1" dirty="0">
                <a:solidFill>
                  <a:srgbClr val="000000"/>
                </a:solidFill>
                <a:latin typeface="Calibri" panose="020F0502020204030204" pitchFamily="34" charset="0"/>
                <a:cs typeface="Calibri" panose="020F0502020204030204" pitchFamily="34" charset="0"/>
              </a:rPr>
              <a:t> </a:t>
            </a:r>
            <a:r>
              <a:rPr lang="en-IN" sz="1200" b="1" dirty="0" err="1">
                <a:solidFill>
                  <a:srgbClr val="000000"/>
                </a:solidFill>
                <a:latin typeface="Calibri" panose="020F0502020204030204" pitchFamily="34" charset="0"/>
                <a:cs typeface="Calibri" panose="020F0502020204030204" pitchFamily="34" charset="0"/>
              </a:rPr>
              <a:t>SessionFactory</a:t>
            </a:r>
            <a:r>
              <a:rPr lang="en-IN" sz="1200" b="1" dirty="0">
                <a:solidFill>
                  <a:srgbClr val="000000"/>
                </a:solidFill>
                <a:latin typeface="Calibri" panose="020F0502020204030204" pitchFamily="34" charset="0"/>
                <a:cs typeface="Calibri" panose="020F0502020204030204" pitchFamily="34" charset="0"/>
              </a:rPr>
              <a:t> </a:t>
            </a:r>
            <a:r>
              <a:rPr lang="en-IN" sz="1200" b="1" dirty="0" err="1">
                <a:solidFill>
                  <a:srgbClr val="000000"/>
                </a:solidFill>
                <a:latin typeface="Calibri" panose="020F0502020204030204" pitchFamily="34" charset="0"/>
                <a:cs typeface="Calibri" panose="020F0502020204030204" pitchFamily="34" charset="0"/>
              </a:rPr>
              <a:t>getSessionFactory</a:t>
            </a:r>
            <a:r>
              <a:rPr lang="en-IN" sz="1200" b="1" dirty="0">
                <a:solidFill>
                  <a:srgbClr val="000000"/>
                </a:solidFill>
                <a:latin typeface="Calibri" panose="020F0502020204030204" pitchFamily="34" charset="0"/>
                <a:cs typeface="Calibri" panose="020F0502020204030204" pitchFamily="34" charset="0"/>
              </a:rPr>
              <a:t>() {</a:t>
            </a:r>
          </a:p>
          <a:p>
            <a:r>
              <a:rPr lang="en-IN" sz="1200" dirty="0">
                <a:solidFill>
                  <a:srgbClr val="000000"/>
                </a:solidFill>
                <a:latin typeface="Calibri" panose="020F0502020204030204" pitchFamily="34" charset="0"/>
                <a:cs typeface="Calibri" panose="020F0502020204030204" pitchFamily="34" charset="0"/>
              </a:rPr>
              <a:t>Configuration </a:t>
            </a:r>
            <a:r>
              <a:rPr lang="en-IN" sz="1200" dirty="0" err="1">
                <a:solidFill>
                  <a:srgbClr val="6A3E3E"/>
                </a:solidFill>
                <a:latin typeface="Calibri" panose="020F0502020204030204" pitchFamily="34" charset="0"/>
                <a:cs typeface="Calibri" panose="020F0502020204030204" pitchFamily="34" charset="0"/>
              </a:rPr>
              <a:t>configuration</a:t>
            </a:r>
            <a:r>
              <a:rPr lang="en-IN" sz="1200" dirty="0">
                <a:solidFill>
                  <a:srgbClr val="000000"/>
                </a:solidFill>
                <a:latin typeface="Calibri" panose="020F0502020204030204" pitchFamily="34" charset="0"/>
                <a:cs typeface="Calibri" panose="020F0502020204030204" pitchFamily="34" charset="0"/>
              </a:rPr>
              <a:t> = </a:t>
            </a:r>
            <a:r>
              <a:rPr lang="en-IN" sz="1200" b="1" dirty="0">
                <a:solidFill>
                  <a:srgbClr val="7F0055"/>
                </a:solidFill>
                <a:latin typeface="Calibri" panose="020F0502020204030204" pitchFamily="34" charset="0"/>
                <a:cs typeface="Calibri" panose="020F0502020204030204" pitchFamily="34" charset="0"/>
              </a:rPr>
              <a:t>new</a:t>
            </a:r>
            <a:r>
              <a:rPr lang="en-IN" sz="1200" b="1" dirty="0">
                <a:solidFill>
                  <a:srgbClr val="000000"/>
                </a:solidFill>
                <a:latin typeface="Calibri" panose="020F0502020204030204" pitchFamily="34" charset="0"/>
                <a:cs typeface="Calibri" panose="020F0502020204030204" pitchFamily="34" charset="0"/>
              </a:rPr>
              <a:t> Configuration().configure();</a:t>
            </a:r>
          </a:p>
          <a:p>
            <a:r>
              <a:rPr lang="en-IN" sz="1200" dirty="0" err="1">
                <a:solidFill>
                  <a:srgbClr val="000000"/>
                </a:solidFill>
                <a:latin typeface="Calibri" panose="020F0502020204030204" pitchFamily="34" charset="0"/>
                <a:cs typeface="Calibri" panose="020F0502020204030204" pitchFamily="34" charset="0"/>
              </a:rPr>
              <a:t>StandardServiceRegistryBuilder</a:t>
            </a:r>
            <a:r>
              <a:rPr lang="en-IN" sz="1200" dirty="0">
                <a:solidFill>
                  <a:srgbClr val="000000"/>
                </a:solidFill>
                <a:latin typeface="Calibri" panose="020F0502020204030204" pitchFamily="34" charset="0"/>
                <a:cs typeface="Calibri" panose="020F0502020204030204" pitchFamily="34" charset="0"/>
              </a:rPr>
              <a:t> </a:t>
            </a:r>
            <a:r>
              <a:rPr lang="en-IN" sz="1200" dirty="0">
                <a:solidFill>
                  <a:srgbClr val="6A3E3E"/>
                </a:solidFill>
                <a:latin typeface="Calibri" panose="020F0502020204030204" pitchFamily="34" charset="0"/>
                <a:cs typeface="Calibri" panose="020F0502020204030204" pitchFamily="34" charset="0"/>
              </a:rPr>
              <a:t>builder</a:t>
            </a:r>
            <a:r>
              <a:rPr lang="en-IN" sz="1200" dirty="0">
                <a:solidFill>
                  <a:srgbClr val="000000"/>
                </a:solidFill>
                <a:latin typeface="Calibri" panose="020F0502020204030204" pitchFamily="34" charset="0"/>
                <a:cs typeface="Calibri" panose="020F0502020204030204" pitchFamily="34" charset="0"/>
              </a:rPr>
              <a:t> = </a:t>
            </a:r>
            <a:r>
              <a:rPr lang="en-IN" sz="1200" b="1" dirty="0">
                <a:solidFill>
                  <a:srgbClr val="7F0055"/>
                </a:solidFill>
                <a:latin typeface="Calibri" panose="020F0502020204030204" pitchFamily="34" charset="0"/>
                <a:cs typeface="Calibri" panose="020F0502020204030204" pitchFamily="34" charset="0"/>
              </a:rPr>
              <a:t>new</a:t>
            </a:r>
            <a:r>
              <a:rPr lang="en-IN" sz="1200" b="1" dirty="0">
                <a:solidFill>
                  <a:srgbClr val="000000"/>
                </a:solidFill>
                <a:latin typeface="Calibri" panose="020F0502020204030204" pitchFamily="34" charset="0"/>
                <a:cs typeface="Calibri" panose="020F0502020204030204" pitchFamily="34" charset="0"/>
              </a:rPr>
              <a:t> </a:t>
            </a:r>
            <a:r>
              <a:rPr lang="en-IN" sz="1200" b="1" dirty="0" err="1">
                <a:solidFill>
                  <a:srgbClr val="000000"/>
                </a:solidFill>
                <a:latin typeface="Calibri" panose="020F0502020204030204" pitchFamily="34" charset="0"/>
                <a:cs typeface="Calibri" panose="020F0502020204030204" pitchFamily="34" charset="0"/>
              </a:rPr>
              <a:t>StandardServiceRegistryBuilder</a:t>
            </a:r>
            <a:r>
              <a:rPr lang="en-IN" sz="1200" b="1" dirty="0">
                <a:solidFill>
                  <a:srgbClr val="000000"/>
                </a:solidFill>
                <a:latin typeface="Calibri" panose="020F0502020204030204" pitchFamily="34" charset="0"/>
                <a:cs typeface="Calibri" panose="020F0502020204030204" pitchFamily="34" charset="0"/>
              </a:rPr>
              <a:t>()</a:t>
            </a:r>
          </a:p>
          <a:p>
            <a:r>
              <a:rPr lang="en-IN" sz="1200" dirty="0">
                <a:solidFill>
                  <a:srgbClr val="000000"/>
                </a:solidFill>
                <a:latin typeface="Calibri" panose="020F0502020204030204" pitchFamily="34" charset="0"/>
                <a:cs typeface="Calibri" panose="020F0502020204030204" pitchFamily="34" charset="0"/>
              </a:rPr>
              <a:t>.</a:t>
            </a:r>
            <a:r>
              <a:rPr lang="en-IN" sz="1200" dirty="0" err="1">
                <a:solidFill>
                  <a:srgbClr val="000000"/>
                </a:solidFill>
                <a:latin typeface="Calibri" panose="020F0502020204030204" pitchFamily="34" charset="0"/>
                <a:cs typeface="Calibri" panose="020F0502020204030204" pitchFamily="34" charset="0"/>
              </a:rPr>
              <a:t>applySettings</a:t>
            </a:r>
            <a:r>
              <a:rPr lang="en-IN" sz="1200" dirty="0">
                <a:solidFill>
                  <a:srgbClr val="000000"/>
                </a:solidFill>
                <a:latin typeface="Calibri" panose="020F0502020204030204" pitchFamily="34" charset="0"/>
                <a:cs typeface="Calibri" panose="020F0502020204030204" pitchFamily="34" charset="0"/>
              </a:rPr>
              <a:t>(</a:t>
            </a:r>
            <a:r>
              <a:rPr lang="en-IN" sz="1200" dirty="0" err="1">
                <a:solidFill>
                  <a:srgbClr val="6A3E3E"/>
                </a:solidFill>
                <a:latin typeface="Calibri" panose="020F0502020204030204" pitchFamily="34" charset="0"/>
                <a:cs typeface="Calibri" panose="020F0502020204030204" pitchFamily="34" charset="0"/>
              </a:rPr>
              <a:t>configuration</a:t>
            </a:r>
            <a:r>
              <a:rPr lang="en-IN" sz="1200" dirty="0" err="1">
                <a:solidFill>
                  <a:srgbClr val="000000"/>
                </a:solidFill>
                <a:latin typeface="Calibri" panose="020F0502020204030204" pitchFamily="34" charset="0"/>
                <a:cs typeface="Calibri" panose="020F0502020204030204" pitchFamily="34" charset="0"/>
              </a:rPr>
              <a:t>.getProperties</a:t>
            </a:r>
            <a:r>
              <a:rPr lang="en-IN" sz="1200" dirty="0">
                <a:solidFill>
                  <a:srgbClr val="000000"/>
                </a:solidFill>
                <a:latin typeface="Calibri" panose="020F0502020204030204" pitchFamily="34" charset="0"/>
                <a:cs typeface="Calibri" panose="020F0502020204030204" pitchFamily="34" charset="0"/>
              </a:rPr>
              <a:t>());</a:t>
            </a:r>
          </a:p>
          <a:p>
            <a:r>
              <a:rPr lang="en-IN" sz="1200" dirty="0" err="1">
                <a:solidFill>
                  <a:srgbClr val="000000"/>
                </a:solidFill>
                <a:latin typeface="Calibri" panose="020F0502020204030204" pitchFamily="34" charset="0"/>
                <a:cs typeface="Calibri" panose="020F0502020204030204" pitchFamily="34" charset="0"/>
              </a:rPr>
              <a:t>SessionFactory</a:t>
            </a:r>
            <a:r>
              <a:rPr lang="en-IN" sz="1200" dirty="0">
                <a:solidFill>
                  <a:srgbClr val="000000"/>
                </a:solidFill>
                <a:latin typeface="Calibri" panose="020F0502020204030204" pitchFamily="34" charset="0"/>
                <a:cs typeface="Calibri" panose="020F0502020204030204" pitchFamily="34" charset="0"/>
              </a:rPr>
              <a:t> </a:t>
            </a:r>
            <a:r>
              <a:rPr lang="en-IN" sz="1200" dirty="0" err="1">
                <a:solidFill>
                  <a:srgbClr val="6A3E3E"/>
                </a:solidFill>
                <a:latin typeface="Calibri" panose="020F0502020204030204" pitchFamily="34" charset="0"/>
                <a:cs typeface="Calibri" panose="020F0502020204030204" pitchFamily="34" charset="0"/>
              </a:rPr>
              <a:t>sessionFactory</a:t>
            </a:r>
            <a:r>
              <a:rPr lang="en-IN" sz="1200" dirty="0">
                <a:solidFill>
                  <a:srgbClr val="000000"/>
                </a:solidFill>
                <a:latin typeface="Calibri" panose="020F0502020204030204" pitchFamily="34" charset="0"/>
                <a:cs typeface="Calibri" panose="020F0502020204030204" pitchFamily="34" charset="0"/>
              </a:rPr>
              <a:t> = </a:t>
            </a:r>
            <a:r>
              <a:rPr lang="en-IN" sz="1200" dirty="0">
                <a:solidFill>
                  <a:srgbClr val="6A3E3E"/>
                </a:solidFill>
                <a:latin typeface="Calibri" panose="020F0502020204030204" pitchFamily="34" charset="0"/>
                <a:cs typeface="Calibri" panose="020F0502020204030204" pitchFamily="34" charset="0"/>
              </a:rPr>
              <a:t>configuration</a:t>
            </a:r>
          </a:p>
          <a:p>
            <a:r>
              <a:rPr lang="en-IN" sz="1200" dirty="0">
                <a:solidFill>
                  <a:srgbClr val="000000"/>
                </a:solidFill>
                <a:latin typeface="Calibri" panose="020F0502020204030204" pitchFamily="34" charset="0"/>
                <a:cs typeface="Calibri" panose="020F0502020204030204" pitchFamily="34" charset="0"/>
              </a:rPr>
              <a:t>.</a:t>
            </a:r>
            <a:r>
              <a:rPr lang="en-IN" sz="1200" dirty="0" err="1">
                <a:solidFill>
                  <a:srgbClr val="000000"/>
                </a:solidFill>
                <a:latin typeface="Calibri" panose="020F0502020204030204" pitchFamily="34" charset="0"/>
                <a:cs typeface="Calibri" panose="020F0502020204030204" pitchFamily="34" charset="0"/>
              </a:rPr>
              <a:t>buildSessionFactory</a:t>
            </a:r>
            <a:r>
              <a:rPr lang="en-IN" sz="1200" dirty="0">
                <a:solidFill>
                  <a:srgbClr val="000000"/>
                </a:solidFill>
                <a:latin typeface="Calibri" panose="020F0502020204030204" pitchFamily="34" charset="0"/>
                <a:cs typeface="Calibri" panose="020F0502020204030204" pitchFamily="34" charset="0"/>
              </a:rPr>
              <a:t>(</a:t>
            </a:r>
            <a:r>
              <a:rPr lang="en-IN" sz="1200" dirty="0" err="1">
                <a:solidFill>
                  <a:srgbClr val="6A3E3E"/>
                </a:solidFill>
                <a:latin typeface="Calibri" panose="020F0502020204030204" pitchFamily="34" charset="0"/>
                <a:cs typeface="Calibri" panose="020F0502020204030204" pitchFamily="34" charset="0"/>
              </a:rPr>
              <a:t>builder</a:t>
            </a:r>
            <a:r>
              <a:rPr lang="en-IN" sz="1200" dirty="0" err="1">
                <a:solidFill>
                  <a:srgbClr val="000000"/>
                </a:solidFill>
                <a:latin typeface="Calibri" panose="020F0502020204030204" pitchFamily="34" charset="0"/>
                <a:cs typeface="Calibri" panose="020F0502020204030204" pitchFamily="34" charset="0"/>
              </a:rPr>
              <a:t>.build</a:t>
            </a:r>
            <a:r>
              <a:rPr lang="en-IN" sz="1200" dirty="0">
                <a:solidFill>
                  <a:srgbClr val="000000"/>
                </a:solidFill>
                <a:latin typeface="Calibri" panose="020F0502020204030204" pitchFamily="34" charset="0"/>
                <a:cs typeface="Calibri" panose="020F0502020204030204" pitchFamily="34" charset="0"/>
              </a:rPr>
              <a:t>());</a:t>
            </a:r>
          </a:p>
          <a:p>
            <a:r>
              <a:rPr lang="en-IN" sz="1200" b="1" dirty="0">
                <a:solidFill>
                  <a:srgbClr val="7F0055"/>
                </a:solidFill>
                <a:latin typeface="Calibri" panose="020F0502020204030204" pitchFamily="34" charset="0"/>
                <a:cs typeface="Calibri" panose="020F0502020204030204" pitchFamily="34" charset="0"/>
              </a:rPr>
              <a:t>return</a:t>
            </a:r>
            <a:r>
              <a:rPr lang="en-IN" sz="1200" b="1" dirty="0">
                <a:solidFill>
                  <a:srgbClr val="000000"/>
                </a:solidFill>
                <a:latin typeface="Calibri" panose="020F0502020204030204" pitchFamily="34" charset="0"/>
                <a:cs typeface="Calibri" panose="020F0502020204030204" pitchFamily="34" charset="0"/>
              </a:rPr>
              <a:t> </a:t>
            </a:r>
            <a:r>
              <a:rPr lang="en-IN" sz="1200" b="1" dirty="0" err="1">
                <a:solidFill>
                  <a:srgbClr val="6A3E3E"/>
                </a:solidFill>
                <a:latin typeface="Calibri" panose="020F0502020204030204" pitchFamily="34" charset="0"/>
                <a:cs typeface="Calibri" panose="020F0502020204030204" pitchFamily="34" charset="0"/>
              </a:rPr>
              <a:t>sessionFactory</a:t>
            </a:r>
            <a:r>
              <a:rPr lang="en-IN" sz="1200" b="1" dirty="0">
                <a:solidFill>
                  <a:srgbClr val="000000"/>
                </a:solidFill>
                <a:latin typeface="Calibri" panose="020F0502020204030204" pitchFamily="34" charset="0"/>
                <a:cs typeface="Calibri" panose="020F0502020204030204" pitchFamily="34" charset="0"/>
              </a:rPr>
              <a:t>;</a:t>
            </a:r>
          </a:p>
          <a:p>
            <a:r>
              <a:rPr lang="en-IN" sz="1200" dirty="0">
                <a:solidFill>
                  <a:srgbClr val="000000"/>
                </a:solidFill>
                <a:latin typeface="Calibri" panose="020F0502020204030204" pitchFamily="34" charset="0"/>
                <a:cs typeface="Calibri" panose="020F0502020204030204" pitchFamily="34" charset="0"/>
              </a:rPr>
              <a:t>}</a:t>
            </a:r>
          </a:p>
          <a:p>
            <a:r>
              <a:rPr lang="en-IN" sz="1200" b="1" dirty="0">
                <a:solidFill>
                  <a:srgbClr val="7F0055"/>
                </a:solidFill>
                <a:latin typeface="Calibri" panose="020F0502020204030204" pitchFamily="34" charset="0"/>
                <a:cs typeface="Calibri" panose="020F0502020204030204" pitchFamily="34" charset="0"/>
              </a:rPr>
              <a:t>public</a:t>
            </a:r>
            <a:r>
              <a:rPr lang="en-IN" sz="1200" b="1" dirty="0">
                <a:solidFill>
                  <a:srgbClr val="000000"/>
                </a:solidFill>
                <a:latin typeface="Calibri" panose="020F0502020204030204" pitchFamily="34" charset="0"/>
                <a:cs typeface="Calibri" panose="020F0502020204030204" pitchFamily="34" charset="0"/>
              </a:rPr>
              <a:t> </a:t>
            </a:r>
            <a:r>
              <a:rPr lang="en-IN" sz="1200" b="1" dirty="0">
                <a:solidFill>
                  <a:srgbClr val="7F0055"/>
                </a:solidFill>
                <a:latin typeface="Calibri" panose="020F0502020204030204" pitchFamily="34" charset="0"/>
                <a:cs typeface="Calibri" panose="020F0502020204030204" pitchFamily="34" charset="0"/>
              </a:rPr>
              <a:t>static</a:t>
            </a:r>
            <a:r>
              <a:rPr lang="en-IN" sz="1200" b="1" dirty="0">
                <a:solidFill>
                  <a:srgbClr val="000000"/>
                </a:solidFill>
                <a:latin typeface="Calibri" panose="020F0502020204030204" pitchFamily="34" charset="0"/>
                <a:cs typeface="Calibri" panose="020F0502020204030204" pitchFamily="34" charset="0"/>
              </a:rPr>
              <a:t> </a:t>
            </a:r>
            <a:r>
              <a:rPr lang="en-IN" sz="1200" b="1" dirty="0">
                <a:solidFill>
                  <a:srgbClr val="7F0055"/>
                </a:solidFill>
                <a:latin typeface="Calibri" panose="020F0502020204030204" pitchFamily="34" charset="0"/>
                <a:cs typeface="Calibri" panose="020F0502020204030204" pitchFamily="34" charset="0"/>
              </a:rPr>
              <a:t>void</a:t>
            </a:r>
            <a:r>
              <a:rPr lang="en-IN" sz="1200" b="1" dirty="0">
                <a:solidFill>
                  <a:srgbClr val="000000"/>
                </a:solidFill>
                <a:latin typeface="Calibri" panose="020F0502020204030204" pitchFamily="34" charset="0"/>
                <a:cs typeface="Calibri" panose="020F0502020204030204" pitchFamily="34" charset="0"/>
              </a:rPr>
              <a:t> main(String[] </a:t>
            </a:r>
            <a:r>
              <a:rPr lang="en-IN" sz="1200" b="1" dirty="0" err="1">
                <a:solidFill>
                  <a:srgbClr val="6A3E3E"/>
                </a:solidFill>
                <a:latin typeface="Calibri" panose="020F0502020204030204" pitchFamily="34" charset="0"/>
                <a:cs typeface="Calibri" panose="020F0502020204030204" pitchFamily="34" charset="0"/>
              </a:rPr>
              <a:t>args</a:t>
            </a:r>
            <a:r>
              <a:rPr lang="en-IN" sz="1200" b="1" dirty="0">
                <a:solidFill>
                  <a:srgbClr val="000000"/>
                </a:solidFill>
                <a:latin typeface="Calibri" panose="020F0502020204030204" pitchFamily="34" charset="0"/>
                <a:cs typeface="Calibri" panose="020F0502020204030204" pitchFamily="34" charset="0"/>
              </a:rPr>
              <a:t>) {</a:t>
            </a:r>
          </a:p>
          <a:p>
            <a:r>
              <a:rPr lang="en-IN" sz="1200" dirty="0">
                <a:solidFill>
                  <a:srgbClr val="3F7F5F"/>
                </a:solidFill>
                <a:latin typeface="Calibri" panose="020F0502020204030204" pitchFamily="34" charset="0"/>
                <a:cs typeface="Calibri" panose="020F0502020204030204" pitchFamily="34" charset="0"/>
              </a:rPr>
              <a:t>// </a:t>
            </a:r>
            <a:r>
              <a:rPr lang="en-IN" sz="1200" b="1" dirty="0">
                <a:solidFill>
                  <a:srgbClr val="7F9FBF"/>
                </a:solidFill>
                <a:latin typeface="Calibri" panose="020F0502020204030204" pitchFamily="34" charset="0"/>
                <a:cs typeface="Calibri" panose="020F0502020204030204" pitchFamily="34" charset="0"/>
              </a:rPr>
              <a:t>TODO</a:t>
            </a:r>
            <a:r>
              <a:rPr lang="en-IN" sz="1200" b="1" dirty="0">
                <a:solidFill>
                  <a:srgbClr val="3F7F5F"/>
                </a:solidFill>
                <a:latin typeface="Calibri" panose="020F0502020204030204" pitchFamily="34" charset="0"/>
                <a:cs typeface="Calibri" panose="020F0502020204030204" pitchFamily="34" charset="0"/>
              </a:rPr>
              <a:t> Auto-generated method stub</a:t>
            </a:r>
          </a:p>
          <a:p>
            <a:r>
              <a:rPr lang="en-IN" sz="1200" dirty="0" err="1">
                <a:solidFill>
                  <a:srgbClr val="000000"/>
                </a:solidFill>
                <a:latin typeface="Calibri" panose="020F0502020204030204" pitchFamily="34" charset="0"/>
                <a:cs typeface="Calibri" panose="020F0502020204030204" pitchFamily="34" charset="0"/>
              </a:rPr>
              <a:t>System.</a:t>
            </a:r>
            <a:r>
              <a:rPr lang="en-IN" sz="1200" b="1" i="1" dirty="0" err="1">
                <a:solidFill>
                  <a:srgbClr val="0000C0"/>
                </a:solidFill>
                <a:latin typeface="Calibri" panose="020F0502020204030204" pitchFamily="34" charset="0"/>
                <a:cs typeface="Calibri" panose="020F0502020204030204" pitchFamily="34" charset="0"/>
              </a:rPr>
              <a:t>out</a:t>
            </a:r>
            <a:r>
              <a:rPr lang="en-IN" sz="1200" b="1" i="1" dirty="0" err="1">
                <a:solidFill>
                  <a:srgbClr val="000000"/>
                </a:solidFill>
                <a:latin typeface="Calibri" panose="020F0502020204030204" pitchFamily="34" charset="0"/>
                <a:cs typeface="Calibri" panose="020F0502020204030204" pitchFamily="34" charset="0"/>
              </a:rPr>
              <a:t>.println</a:t>
            </a:r>
            <a:r>
              <a:rPr lang="en-IN" sz="1200" b="1" i="1" dirty="0">
                <a:solidFill>
                  <a:srgbClr val="000000"/>
                </a:solidFill>
                <a:latin typeface="Calibri" panose="020F0502020204030204" pitchFamily="34" charset="0"/>
                <a:cs typeface="Calibri" panose="020F0502020204030204" pitchFamily="34" charset="0"/>
              </a:rPr>
              <a:t>(</a:t>
            </a:r>
            <a:r>
              <a:rPr lang="en-IN" sz="1200" b="1" i="1" dirty="0">
                <a:solidFill>
                  <a:srgbClr val="2A00FF"/>
                </a:solidFill>
                <a:latin typeface="Calibri" panose="020F0502020204030204" pitchFamily="34" charset="0"/>
                <a:cs typeface="Calibri" panose="020F0502020204030204" pitchFamily="34" charset="0"/>
              </a:rPr>
              <a:t>"Hibernate one to one (Annotation)"</a:t>
            </a:r>
            <a:r>
              <a:rPr lang="en-IN" sz="1200" b="1" i="1" dirty="0">
                <a:solidFill>
                  <a:srgbClr val="000000"/>
                </a:solidFill>
                <a:latin typeface="Calibri" panose="020F0502020204030204" pitchFamily="34" charset="0"/>
                <a:cs typeface="Calibri" panose="020F0502020204030204" pitchFamily="34" charset="0"/>
              </a:rPr>
              <a:t>);</a:t>
            </a:r>
          </a:p>
          <a:p>
            <a:r>
              <a:rPr lang="en-IN" sz="1200" dirty="0">
                <a:solidFill>
                  <a:srgbClr val="000000"/>
                </a:solidFill>
                <a:latin typeface="Calibri" panose="020F0502020204030204" pitchFamily="34" charset="0"/>
                <a:cs typeface="Calibri" panose="020F0502020204030204" pitchFamily="34" charset="0"/>
              </a:rPr>
              <a:t>Session </a:t>
            </a:r>
            <a:r>
              <a:rPr lang="en-IN" sz="1200" dirty="0" err="1">
                <a:solidFill>
                  <a:srgbClr val="6A3E3E"/>
                </a:solidFill>
                <a:latin typeface="Calibri" panose="020F0502020204030204" pitchFamily="34" charset="0"/>
                <a:cs typeface="Calibri" panose="020F0502020204030204" pitchFamily="34" charset="0"/>
              </a:rPr>
              <a:t>session</a:t>
            </a:r>
            <a:r>
              <a:rPr lang="en-IN" sz="1200" dirty="0">
                <a:solidFill>
                  <a:srgbClr val="000000"/>
                </a:solidFill>
                <a:latin typeface="Calibri" panose="020F0502020204030204" pitchFamily="34" charset="0"/>
                <a:cs typeface="Calibri" panose="020F0502020204030204" pitchFamily="34" charset="0"/>
              </a:rPr>
              <a:t> = </a:t>
            </a:r>
            <a:r>
              <a:rPr lang="en-IN" sz="1200" i="1" dirty="0" err="1">
                <a:solidFill>
                  <a:srgbClr val="000000"/>
                </a:solidFill>
                <a:latin typeface="Calibri" panose="020F0502020204030204" pitchFamily="34" charset="0"/>
                <a:cs typeface="Calibri" panose="020F0502020204030204" pitchFamily="34" charset="0"/>
              </a:rPr>
              <a:t>getSessionFactory</a:t>
            </a:r>
            <a:r>
              <a:rPr lang="en-IN" sz="1200" i="1" dirty="0">
                <a:solidFill>
                  <a:srgbClr val="000000"/>
                </a:solidFill>
                <a:latin typeface="Calibri" panose="020F0502020204030204" pitchFamily="34" charset="0"/>
                <a:cs typeface="Calibri" panose="020F0502020204030204" pitchFamily="34" charset="0"/>
              </a:rPr>
              <a:t>().</a:t>
            </a:r>
            <a:r>
              <a:rPr lang="en-IN" sz="1200" i="1" dirty="0" err="1">
                <a:solidFill>
                  <a:srgbClr val="000000"/>
                </a:solidFill>
                <a:latin typeface="Calibri" panose="020F0502020204030204" pitchFamily="34" charset="0"/>
                <a:cs typeface="Calibri" panose="020F0502020204030204" pitchFamily="34" charset="0"/>
              </a:rPr>
              <a:t>openSession</a:t>
            </a:r>
            <a:r>
              <a:rPr lang="en-IN" sz="1200" i="1" dirty="0">
                <a:solidFill>
                  <a:srgbClr val="000000"/>
                </a:solidFill>
                <a:latin typeface="Calibri" panose="020F0502020204030204" pitchFamily="34" charset="0"/>
                <a:cs typeface="Calibri" panose="020F0502020204030204" pitchFamily="34" charset="0"/>
              </a:rPr>
              <a:t>();</a:t>
            </a:r>
          </a:p>
          <a:p>
            <a:endParaRPr lang="en-IN" sz="1200" dirty="0">
              <a:latin typeface="Calibri" panose="020F0502020204030204" pitchFamily="34" charset="0"/>
              <a:cs typeface="Calibri" panose="020F0502020204030204" pitchFamily="34" charset="0"/>
            </a:endParaRPr>
          </a:p>
        </p:txBody>
      </p:sp>
      <p:sp>
        <p:nvSpPr>
          <p:cNvPr id="5" name="Rectangle 4">
            <a:extLst>
              <a:ext uri="{FF2B5EF4-FFF2-40B4-BE49-F238E27FC236}">
                <a16:creationId xmlns:a16="http://schemas.microsoft.com/office/drawing/2014/main" id="{DDCF49EA-1BB3-4860-9ED5-7680B43762A2}"/>
              </a:ext>
            </a:extLst>
          </p:cNvPr>
          <p:cNvSpPr/>
          <p:nvPr/>
        </p:nvSpPr>
        <p:spPr>
          <a:xfrm>
            <a:off x="4724400" y="1600200"/>
            <a:ext cx="4267200" cy="3600986"/>
          </a:xfrm>
          <a:prstGeom prst="rect">
            <a:avLst/>
          </a:prstGeom>
        </p:spPr>
        <p:txBody>
          <a:bodyPr wrap="square">
            <a:spAutoFit/>
          </a:bodyPr>
          <a:lstStyle/>
          <a:p>
            <a:r>
              <a:rPr lang="en-IN" sz="1200" dirty="0" err="1">
                <a:solidFill>
                  <a:srgbClr val="6A3E3E"/>
                </a:solidFill>
                <a:latin typeface="Calibri" panose="020F0502020204030204" pitchFamily="34" charset="0"/>
                <a:cs typeface="Calibri" panose="020F0502020204030204" pitchFamily="34" charset="0"/>
              </a:rPr>
              <a:t>session</a:t>
            </a:r>
            <a:r>
              <a:rPr lang="en-IN" sz="1200" dirty="0" err="1">
                <a:solidFill>
                  <a:srgbClr val="000000"/>
                </a:solidFill>
                <a:latin typeface="Calibri" panose="020F0502020204030204" pitchFamily="34" charset="0"/>
                <a:cs typeface="Calibri" panose="020F0502020204030204" pitchFamily="34" charset="0"/>
              </a:rPr>
              <a:t>.beginTransaction</a:t>
            </a:r>
            <a:r>
              <a:rPr lang="en-IN" sz="1200" dirty="0">
                <a:solidFill>
                  <a:srgbClr val="000000"/>
                </a:solidFill>
                <a:latin typeface="Calibri" panose="020F0502020204030204" pitchFamily="34" charset="0"/>
                <a:cs typeface="Calibri" panose="020F0502020204030204" pitchFamily="34" charset="0"/>
              </a:rPr>
              <a:t>();</a:t>
            </a:r>
          </a:p>
          <a:p>
            <a:r>
              <a:rPr lang="en-IN" sz="1200" dirty="0">
                <a:solidFill>
                  <a:srgbClr val="000000"/>
                </a:solidFill>
                <a:latin typeface="Calibri" panose="020F0502020204030204" pitchFamily="34" charset="0"/>
                <a:cs typeface="Calibri" panose="020F0502020204030204" pitchFamily="34" charset="0"/>
              </a:rPr>
              <a:t>Address </a:t>
            </a:r>
            <a:r>
              <a:rPr lang="en-IN" sz="1200" dirty="0">
                <a:solidFill>
                  <a:srgbClr val="6A3E3E"/>
                </a:solidFill>
                <a:latin typeface="Calibri" panose="020F0502020204030204" pitchFamily="34" charset="0"/>
                <a:cs typeface="Calibri" panose="020F0502020204030204" pitchFamily="34" charset="0"/>
              </a:rPr>
              <a:t>address1</a:t>
            </a:r>
            <a:r>
              <a:rPr lang="en-IN" sz="1200" dirty="0">
                <a:solidFill>
                  <a:srgbClr val="000000"/>
                </a:solidFill>
                <a:latin typeface="Calibri" panose="020F0502020204030204" pitchFamily="34" charset="0"/>
                <a:cs typeface="Calibri" panose="020F0502020204030204" pitchFamily="34" charset="0"/>
              </a:rPr>
              <a:t> = </a:t>
            </a:r>
            <a:r>
              <a:rPr lang="en-IN" sz="1200" b="1" dirty="0">
                <a:solidFill>
                  <a:srgbClr val="7F0055"/>
                </a:solidFill>
                <a:latin typeface="Calibri" panose="020F0502020204030204" pitchFamily="34" charset="0"/>
                <a:cs typeface="Calibri" panose="020F0502020204030204" pitchFamily="34" charset="0"/>
              </a:rPr>
              <a:t>new</a:t>
            </a:r>
            <a:r>
              <a:rPr lang="en-IN" sz="1200" b="1" dirty="0">
                <a:solidFill>
                  <a:srgbClr val="000000"/>
                </a:solidFill>
                <a:latin typeface="Calibri" panose="020F0502020204030204" pitchFamily="34" charset="0"/>
                <a:cs typeface="Calibri" panose="020F0502020204030204" pitchFamily="34" charset="0"/>
              </a:rPr>
              <a:t> Address(</a:t>
            </a:r>
            <a:r>
              <a:rPr lang="en-IN" sz="1200" b="1" dirty="0">
                <a:solidFill>
                  <a:srgbClr val="2A00FF"/>
                </a:solidFill>
                <a:latin typeface="Calibri" panose="020F0502020204030204" pitchFamily="34" charset="0"/>
                <a:cs typeface="Calibri" panose="020F0502020204030204" pitchFamily="34" charset="0"/>
              </a:rPr>
              <a:t>"Nehru Road"</a:t>
            </a:r>
            <a:r>
              <a:rPr lang="en-IN" sz="1200" b="1" dirty="0">
                <a:solidFill>
                  <a:srgbClr val="000000"/>
                </a:solidFill>
                <a:latin typeface="Calibri" panose="020F0502020204030204" pitchFamily="34" charset="0"/>
                <a:cs typeface="Calibri" panose="020F0502020204030204" pitchFamily="34" charset="0"/>
              </a:rPr>
              <a:t>, </a:t>
            </a:r>
            <a:r>
              <a:rPr lang="en-IN" sz="1200" b="1" dirty="0">
                <a:solidFill>
                  <a:srgbClr val="2A00FF"/>
                </a:solidFill>
                <a:latin typeface="Calibri" panose="020F0502020204030204" pitchFamily="34" charset="0"/>
                <a:cs typeface="Calibri" panose="020F0502020204030204" pitchFamily="34" charset="0"/>
              </a:rPr>
              <a:t>"Pune"</a:t>
            </a:r>
            <a:r>
              <a:rPr lang="en-IN" sz="1200" b="1" dirty="0">
                <a:solidFill>
                  <a:srgbClr val="000000"/>
                </a:solidFill>
                <a:latin typeface="Calibri" panose="020F0502020204030204" pitchFamily="34" charset="0"/>
                <a:cs typeface="Calibri" panose="020F0502020204030204" pitchFamily="34" charset="0"/>
              </a:rPr>
              <a:t>, </a:t>
            </a:r>
            <a:r>
              <a:rPr lang="en-IN" sz="1200" b="1" dirty="0">
                <a:solidFill>
                  <a:srgbClr val="2A00FF"/>
                </a:solidFill>
                <a:latin typeface="Calibri" panose="020F0502020204030204" pitchFamily="34" charset="0"/>
                <a:cs typeface="Calibri" panose="020F0502020204030204" pitchFamily="34" charset="0"/>
              </a:rPr>
              <a:t>"MH"</a:t>
            </a:r>
            <a:r>
              <a:rPr lang="en-IN" sz="1200" b="1" dirty="0">
                <a:solidFill>
                  <a:srgbClr val="000000"/>
                </a:solidFill>
                <a:latin typeface="Calibri" panose="020F0502020204030204" pitchFamily="34" charset="0"/>
                <a:cs typeface="Calibri" panose="020F0502020204030204" pitchFamily="34" charset="0"/>
              </a:rPr>
              <a:t>, </a:t>
            </a:r>
            <a:r>
              <a:rPr lang="en-IN" sz="1200" b="1" dirty="0">
                <a:solidFill>
                  <a:srgbClr val="2A00FF"/>
                </a:solidFill>
                <a:latin typeface="Calibri" panose="020F0502020204030204" pitchFamily="34" charset="0"/>
                <a:cs typeface="Calibri" panose="020F0502020204030204" pitchFamily="34" charset="0"/>
              </a:rPr>
              <a:t>"400008"</a:t>
            </a:r>
            <a:r>
              <a:rPr lang="en-IN" sz="1200" b="1" dirty="0">
                <a:solidFill>
                  <a:srgbClr val="000000"/>
                </a:solidFill>
                <a:latin typeface="Calibri" panose="020F0502020204030204" pitchFamily="34" charset="0"/>
                <a:cs typeface="Calibri" panose="020F0502020204030204" pitchFamily="34" charset="0"/>
              </a:rPr>
              <a:t>);</a:t>
            </a:r>
          </a:p>
          <a:p>
            <a:r>
              <a:rPr lang="en-IN" sz="1200" dirty="0">
                <a:solidFill>
                  <a:srgbClr val="000000"/>
                </a:solidFill>
                <a:latin typeface="Calibri" panose="020F0502020204030204" pitchFamily="34" charset="0"/>
                <a:cs typeface="Calibri" panose="020F0502020204030204" pitchFamily="34" charset="0"/>
              </a:rPr>
              <a:t>Address </a:t>
            </a:r>
            <a:r>
              <a:rPr lang="en-IN" sz="1200" dirty="0">
                <a:solidFill>
                  <a:srgbClr val="6A3E3E"/>
                </a:solidFill>
                <a:latin typeface="Calibri" panose="020F0502020204030204" pitchFamily="34" charset="0"/>
                <a:cs typeface="Calibri" panose="020F0502020204030204" pitchFamily="34" charset="0"/>
              </a:rPr>
              <a:t>address2</a:t>
            </a:r>
            <a:r>
              <a:rPr lang="en-IN" sz="1200" dirty="0">
                <a:solidFill>
                  <a:srgbClr val="000000"/>
                </a:solidFill>
                <a:latin typeface="Calibri" panose="020F0502020204030204" pitchFamily="34" charset="0"/>
                <a:cs typeface="Calibri" panose="020F0502020204030204" pitchFamily="34" charset="0"/>
              </a:rPr>
              <a:t> =</a:t>
            </a:r>
            <a:r>
              <a:rPr lang="en-IN" sz="1200" b="1" dirty="0">
                <a:solidFill>
                  <a:srgbClr val="7F0055"/>
                </a:solidFill>
                <a:latin typeface="Calibri" panose="020F0502020204030204" pitchFamily="34" charset="0"/>
                <a:cs typeface="Calibri" panose="020F0502020204030204" pitchFamily="34" charset="0"/>
              </a:rPr>
              <a:t>new</a:t>
            </a:r>
            <a:r>
              <a:rPr lang="en-IN" sz="1200" b="1" dirty="0">
                <a:solidFill>
                  <a:srgbClr val="000000"/>
                </a:solidFill>
                <a:latin typeface="Calibri" panose="020F0502020204030204" pitchFamily="34" charset="0"/>
                <a:cs typeface="Calibri" panose="020F0502020204030204" pitchFamily="34" charset="0"/>
              </a:rPr>
              <a:t> Address(</a:t>
            </a:r>
            <a:r>
              <a:rPr lang="en-IN" sz="1200" b="1" dirty="0">
                <a:solidFill>
                  <a:srgbClr val="2A00FF"/>
                </a:solidFill>
                <a:latin typeface="Calibri" panose="020F0502020204030204" pitchFamily="34" charset="0"/>
                <a:cs typeface="Calibri" panose="020F0502020204030204" pitchFamily="34" charset="0"/>
              </a:rPr>
              <a:t>"Neptune City"</a:t>
            </a:r>
            <a:r>
              <a:rPr lang="en-IN" sz="1200" b="1" dirty="0">
                <a:solidFill>
                  <a:srgbClr val="000000"/>
                </a:solidFill>
                <a:latin typeface="Calibri" panose="020F0502020204030204" pitchFamily="34" charset="0"/>
                <a:cs typeface="Calibri" panose="020F0502020204030204" pitchFamily="34" charset="0"/>
              </a:rPr>
              <a:t>,</a:t>
            </a:r>
            <a:r>
              <a:rPr lang="en-IN" sz="1200" b="1" dirty="0">
                <a:solidFill>
                  <a:srgbClr val="2A00FF"/>
                </a:solidFill>
                <a:latin typeface="Calibri" panose="020F0502020204030204" pitchFamily="34" charset="0"/>
                <a:cs typeface="Calibri" panose="020F0502020204030204" pitchFamily="34" charset="0"/>
              </a:rPr>
              <a:t>"Delhi"</a:t>
            </a:r>
            <a:r>
              <a:rPr lang="en-IN" sz="1200" b="1" dirty="0">
                <a:solidFill>
                  <a:srgbClr val="000000"/>
                </a:solidFill>
                <a:latin typeface="Calibri" panose="020F0502020204030204" pitchFamily="34" charset="0"/>
                <a:cs typeface="Calibri" panose="020F0502020204030204" pitchFamily="34" charset="0"/>
              </a:rPr>
              <a:t>,</a:t>
            </a:r>
            <a:r>
              <a:rPr lang="en-IN" sz="1200" b="1" dirty="0">
                <a:solidFill>
                  <a:srgbClr val="2A00FF"/>
                </a:solidFill>
                <a:latin typeface="Calibri" panose="020F0502020204030204" pitchFamily="34" charset="0"/>
                <a:cs typeface="Calibri" panose="020F0502020204030204" pitchFamily="34" charset="0"/>
              </a:rPr>
              <a:t>"DL"</a:t>
            </a:r>
            <a:r>
              <a:rPr lang="en-IN" sz="1200" b="1" dirty="0">
                <a:solidFill>
                  <a:srgbClr val="000000"/>
                </a:solidFill>
                <a:latin typeface="Calibri" panose="020F0502020204030204" pitchFamily="34" charset="0"/>
                <a:cs typeface="Calibri" panose="020F0502020204030204" pitchFamily="34" charset="0"/>
              </a:rPr>
              <a:t>,</a:t>
            </a:r>
            <a:r>
              <a:rPr lang="en-IN" sz="1200" b="1" dirty="0">
                <a:solidFill>
                  <a:srgbClr val="2A00FF"/>
                </a:solidFill>
                <a:latin typeface="Calibri" panose="020F0502020204030204" pitchFamily="34" charset="0"/>
                <a:cs typeface="Calibri" panose="020F0502020204030204" pitchFamily="34" charset="0"/>
              </a:rPr>
              <a:t>"500009"</a:t>
            </a:r>
            <a:r>
              <a:rPr lang="en-IN" sz="1200" b="1" dirty="0">
                <a:solidFill>
                  <a:srgbClr val="000000"/>
                </a:solidFill>
                <a:latin typeface="Calibri" panose="020F0502020204030204" pitchFamily="34" charset="0"/>
                <a:cs typeface="Calibri" panose="020F0502020204030204" pitchFamily="34" charset="0"/>
              </a:rPr>
              <a:t>);</a:t>
            </a:r>
          </a:p>
          <a:p>
            <a:endParaRPr lang="en-IN" sz="1200" dirty="0">
              <a:solidFill>
                <a:srgbClr val="000000"/>
              </a:solidFill>
              <a:latin typeface="Calibri" panose="020F0502020204030204" pitchFamily="34" charset="0"/>
              <a:cs typeface="Calibri" panose="020F0502020204030204" pitchFamily="34" charset="0"/>
            </a:endParaRPr>
          </a:p>
          <a:p>
            <a:endParaRPr lang="en-IN" sz="1200" dirty="0">
              <a:solidFill>
                <a:srgbClr val="000000"/>
              </a:solidFill>
              <a:latin typeface="Calibri" panose="020F0502020204030204" pitchFamily="34" charset="0"/>
              <a:cs typeface="Calibri" panose="020F0502020204030204" pitchFamily="34" charset="0"/>
            </a:endParaRPr>
          </a:p>
          <a:p>
            <a:r>
              <a:rPr lang="en-IN" sz="1200" dirty="0">
                <a:solidFill>
                  <a:srgbClr val="000000"/>
                </a:solidFill>
                <a:latin typeface="Calibri" panose="020F0502020204030204" pitchFamily="34" charset="0"/>
                <a:cs typeface="Calibri" panose="020F0502020204030204" pitchFamily="34" charset="0"/>
              </a:rPr>
              <a:t> </a:t>
            </a:r>
            <a:r>
              <a:rPr lang="en-IN" sz="1200" dirty="0">
                <a:solidFill>
                  <a:srgbClr val="3F7F5F"/>
                </a:solidFill>
                <a:latin typeface="Calibri" panose="020F0502020204030204" pitchFamily="34" charset="0"/>
                <a:cs typeface="Calibri" panose="020F0502020204030204" pitchFamily="34" charset="0"/>
              </a:rPr>
              <a:t>//</a:t>
            </a:r>
            <a:r>
              <a:rPr lang="en-IN" sz="1200" dirty="0" err="1">
                <a:solidFill>
                  <a:srgbClr val="3F7F5F"/>
                </a:solidFill>
                <a:latin typeface="Calibri" panose="020F0502020204030204" pitchFamily="34" charset="0"/>
                <a:cs typeface="Calibri" panose="020F0502020204030204" pitchFamily="34" charset="0"/>
              </a:rPr>
              <a:t>session.save</a:t>
            </a:r>
            <a:r>
              <a:rPr lang="en-IN" sz="1200" dirty="0">
                <a:solidFill>
                  <a:srgbClr val="3F7F5F"/>
                </a:solidFill>
                <a:latin typeface="Calibri" panose="020F0502020204030204" pitchFamily="34" charset="0"/>
                <a:cs typeface="Calibri" panose="020F0502020204030204" pitchFamily="34" charset="0"/>
              </a:rPr>
              <a:t>(address);</a:t>
            </a:r>
          </a:p>
          <a:p>
            <a:r>
              <a:rPr lang="en-IN" sz="1200" dirty="0">
                <a:solidFill>
                  <a:srgbClr val="000000"/>
                </a:solidFill>
                <a:latin typeface="Calibri" panose="020F0502020204030204" pitchFamily="34" charset="0"/>
                <a:cs typeface="Calibri" panose="020F0502020204030204" pitchFamily="34" charset="0"/>
              </a:rPr>
              <a:t>Student </a:t>
            </a:r>
            <a:r>
              <a:rPr lang="en-IN" sz="1200" dirty="0">
                <a:solidFill>
                  <a:srgbClr val="6A3E3E"/>
                </a:solidFill>
                <a:latin typeface="Calibri" panose="020F0502020204030204" pitchFamily="34" charset="0"/>
                <a:cs typeface="Calibri" panose="020F0502020204030204" pitchFamily="34" charset="0"/>
              </a:rPr>
              <a:t>student1</a:t>
            </a:r>
            <a:r>
              <a:rPr lang="en-IN" sz="1200" dirty="0">
                <a:solidFill>
                  <a:srgbClr val="000000"/>
                </a:solidFill>
                <a:latin typeface="Calibri" panose="020F0502020204030204" pitchFamily="34" charset="0"/>
                <a:cs typeface="Calibri" panose="020F0502020204030204" pitchFamily="34" charset="0"/>
              </a:rPr>
              <a:t> = </a:t>
            </a:r>
            <a:r>
              <a:rPr lang="en-IN" sz="1200" b="1" dirty="0">
                <a:solidFill>
                  <a:srgbClr val="7F0055"/>
                </a:solidFill>
                <a:latin typeface="Calibri" panose="020F0502020204030204" pitchFamily="34" charset="0"/>
                <a:cs typeface="Calibri" panose="020F0502020204030204" pitchFamily="34" charset="0"/>
              </a:rPr>
              <a:t>new</a:t>
            </a:r>
            <a:r>
              <a:rPr lang="en-IN" sz="1200" b="1" dirty="0">
                <a:solidFill>
                  <a:srgbClr val="000000"/>
                </a:solidFill>
                <a:latin typeface="Calibri" panose="020F0502020204030204" pitchFamily="34" charset="0"/>
                <a:cs typeface="Calibri" panose="020F0502020204030204" pitchFamily="34" charset="0"/>
              </a:rPr>
              <a:t> Student(</a:t>
            </a:r>
            <a:r>
              <a:rPr lang="en-IN" sz="1200" b="1" dirty="0">
                <a:solidFill>
                  <a:srgbClr val="2A00FF"/>
                </a:solidFill>
                <a:latin typeface="Calibri" panose="020F0502020204030204" pitchFamily="34" charset="0"/>
                <a:cs typeface="Calibri" panose="020F0502020204030204" pitchFamily="34" charset="0"/>
              </a:rPr>
              <a:t>"Sunil"</a:t>
            </a:r>
            <a:r>
              <a:rPr lang="en-IN" sz="1200" b="1" dirty="0">
                <a:solidFill>
                  <a:srgbClr val="000000"/>
                </a:solidFill>
                <a:latin typeface="Calibri" panose="020F0502020204030204" pitchFamily="34" charset="0"/>
                <a:cs typeface="Calibri" panose="020F0502020204030204" pitchFamily="34" charset="0"/>
              </a:rPr>
              <a:t>, </a:t>
            </a:r>
            <a:r>
              <a:rPr lang="en-IN" sz="1200" b="1" dirty="0">
                <a:solidFill>
                  <a:srgbClr val="6A3E3E"/>
                </a:solidFill>
                <a:latin typeface="Calibri" panose="020F0502020204030204" pitchFamily="34" charset="0"/>
                <a:cs typeface="Calibri" panose="020F0502020204030204" pitchFamily="34" charset="0"/>
              </a:rPr>
              <a:t>address1</a:t>
            </a:r>
            <a:r>
              <a:rPr lang="en-IN" sz="1200" b="1" dirty="0">
                <a:solidFill>
                  <a:srgbClr val="000000"/>
                </a:solidFill>
                <a:latin typeface="Calibri" panose="020F0502020204030204" pitchFamily="34" charset="0"/>
                <a:cs typeface="Calibri" panose="020F0502020204030204" pitchFamily="34" charset="0"/>
              </a:rPr>
              <a:t>);</a:t>
            </a:r>
          </a:p>
          <a:p>
            <a:r>
              <a:rPr lang="en-IN" sz="1200" dirty="0">
                <a:solidFill>
                  <a:srgbClr val="000000"/>
                </a:solidFill>
                <a:latin typeface="Calibri" panose="020F0502020204030204" pitchFamily="34" charset="0"/>
                <a:cs typeface="Calibri" panose="020F0502020204030204" pitchFamily="34" charset="0"/>
              </a:rPr>
              <a:t>Student </a:t>
            </a:r>
            <a:r>
              <a:rPr lang="en-IN" sz="1200" dirty="0">
                <a:solidFill>
                  <a:srgbClr val="6A3E3E"/>
                </a:solidFill>
                <a:latin typeface="Calibri" panose="020F0502020204030204" pitchFamily="34" charset="0"/>
                <a:cs typeface="Calibri" panose="020F0502020204030204" pitchFamily="34" charset="0"/>
              </a:rPr>
              <a:t>student2</a:t>
            </a:r>
            <a:r>
              <a:rPr lang="en-IN" sz="1200" dirty="0">
                <a:solidFill>
                  <a:srgbClr val="000000"/>
                </a:solidFill>
                <a:latin typeface="Calibri" panose="020F0502020204030204" pitchFamily="34" charset="0"/>
                <a:cs typeface="Calibri" panose="020F0502020204030204" pitchFamily="34" charset="0"/>
              </a:rPr>
              <a:t> = </a:t>
            </a:r>
            <a:r>
              <a:rPr lang="en-IN" sz="1200" b="1" dirty="0">
                <a:solidFill>
                  <a:srgbClr val="7F0055"/>
                </a:solidFill>
                <a:latin typeface="Calibri" panose="020F0502020204030204" pitchFamily="34" charset="0"/>
                <a:cs typeface="Calibri" panose="020F0502020204030204" pitchFamily="34" charset="0"/>
              </a:rPr>
              <a:t>new</a:t>
            </a:r>
            <a:r>
              <a:rPr lang="en-IN" sz="1200" b="1" dirty="0">
                <a:solidFill>
                  <a:srgbClr val="000000"/>
                </a:solidFill>
                <a:latin typeface="Calibri" panose="020F0502020204030204" pitchFamily="34" charset="0"/>
                <a:cs typeface="Calibri" panose="020F0502020204030204" pitchFamily="34" charset="0"/>
              </a:rPr>
              <a:t> Student(</a:t>
            </a:r>
            <a:r>
              <a:rPr lang="en-IN" sz="1200" b="1" dirty="0">
                <a:solidFill>
                  <a:srgbClr val="2A00FF"/>
                </a:solidFill>
                <a:latin typeface="Calibri" panose="020F0502020204030204" pitchFamily="34" charset="0"/>
                <a:cs typeface="Calibri" panose="020F0502020204030204" pitchFamily="34" charset="0"/>
              </a:rPr>
              <a:t>"Rina"</a:t>
            </a:r>
            <a:r>
              <a:rPr lang="en-IN" sz="1200" b="1" dirty="0">
                <a:solidFill>
                  <a:srgbClr val="000000"/>
                </a:solidFill>
                <a:latin typeface="Calibri" panose="020F0502020204030204" pitchFamily="34" charset="0"/>
                <a:cs typeface="Calibri" panose="020F0502020204030204" pitchFamily="34" charset="0"/>
              </a:rPr>
              <a:t>, </a:t>
            </a:r>
            <a:r>
              <a:rPr lang="en-IN" sz="1200" b="1" dirty="0">
                <a:solidFill>
                  <a:srgbClr val="6A3E3E"/>
                </a:solidFill>
                <a:latin typeface="Calibri" panose="020F0502020204030204" pitchFamily="34" charset="0"/>
                <a:cs typeface="Calibri" panose="020F0502020204030204" pitchFamily="34" charset="0"/>
              </a:rPr>
              <a:t>address2</a:t>
            </a:r>
            <a:r>
              <a:rPr lang="en-IN" sz="1200" b="1" dirty="0">
                <a:solidFill>
                  <a:srgbClr val="000000"/>
                </a:solidFill>
                <a:latin typeface="Calibri" panose="020F0502020204030204" pitchFamily="34" charset="0"/>
                <a:cs typeface="Calibri" panose="020F0502020204030204" pitchFamily="34" charset="0"/>
              </a:rPr>
              <a:t>);</a:t>
            </a:r>
          </a:p>
          <a:p>
            <a:r>
              <a:rPr lang="en-IN" sz="1200" dirty="0" err="1">
                <a:solidFill>
                  <a:srgbClr val="6A3E3E"/>
                </a:solidFill>
                <a:latin typeface="Calibri" panose="020F0502020204030204" pitchFamily="34" charset="0"/>
                <a:cs typeface="Calibri" panose="020F0502020204030204" pitchFamily="34" charset="0"/>
              </a:rPr>
              <a:t>session</a:t>
            </a:r>
            <a:r>
              <a:rPr lang="en-IN" sz="1200" dirty="0" err="1">
                <a:solidFill>
                  <a:srgbClr val="000000"/>
                </a:solidFill>
                <a:latin typeface="Calibri" panose="020F0502020204030204" pitchFamily="34" charset="0"/>
                <a:cs typeface="Calibri" panose="020F0502020204030204" pitchFamily="34" charset="0"/>
              </a:rPr>
              <a:t>.save</a:t>
            </a:r>
            <a:r>
              <a:rPr lang="en-IN" sz="1200" dirty="0">
                <a:solidFill>
                  <a:srgbClr val="000000"/>
                </a:solidFill>
                <a:latin typeface="Calibri" panose="020F0502020204030204" pitchFamily="34" charset="0"/>
                <a:cs typeface="Calibri" panose="020F0502020204030204" pitchFamily="34" charset="0"/>
              </a:rPr>
              <a:t>(</a:t>
            </a:r>
            <a:r>
              <a:rPr lang="en-IN" sz="1200" dirty="0">
                <a:solidFill>
                  <a:srgbClr val="6A3E3E"/>
                </a:solidFill>
                <a:latin typeface="Calibri" panose="020F0502020204030204" pitchFamily="34" charset="0"/>
                <a:cs typeface="Calibri" panose="020F0502020204030204" pitchFamily="34" charset="0"/>
              </a:rPr>
              <a:t>student1</a:t>
            </a:r>
            <a:r>
              <a:rPr lang="en-IN" sz="1200" dirty="0">
                <a:solidFill>
                  <a:srgbClr val="000000"/>
                </a:solidFill>
                <a:latin typeface="Calibri" panose="020F0502020204030204" pitchFamily="34" charset="0"/>
                <a:cs typeface="Calibri" panose="020F0502020204030204" pitchFamily="34" charset="0"/>
              </a:rPr>
              <a:t>);</a:t>
            </a:r>
          </a:p>
          <a:p>
            <a:r>
              <a:rPr lang="en-IN" sz="1200" dirty="0" err="1">
                <a:solidFill>
                  <a:srgbClr val="6A3E3E"/>
                </a:solidFill>
                <a:latin typeface="Calibri" panose="020F0502020204030204" pitchFamily="34" charset="0"/>
                <a:cs typeface="Calibri" panose="020F0502020204030204" pitchFamily="34" charset="0"/>
              </a:rPr>
              <a:t>session</a:t>
            </a:r>
            <a:r>
              <a:rPr lang="en-IN" sz="1200" dirty="0" err="1">
                <a:solidFill>
                  <a:srgbClr val="000000"/>
                </a:solidFill>
                <a:latin typeface="Calibri" panose="020F0502020204030204" pitchFamily="34" charset="0"/>
                <a:cs typeface="Calibri" panose="020F0502020204030204" pitchFamily="34" charset="0"/>
              </a:rPr>
              <a:t>.save</a:t>
            </a:r>
            <a:r>
              <a:rPr lang="en-IN" sz="1200" dirty="0">
                <a:solidFill>
                  <a:srgbClr val="000000"/>
                </a:solidFill>
                <a:latin typeface="Calibri" panose="020F0502020204030204" pitchFamily="34" charset="0"/>
                <a:cs typeface="Calibri" panose="020F0502020204030204" pitchFamily="34" charset="0"/>
              </a:rPr>
              <a:t>(</a:t>
            </a:r>
            <a:r>
              <a:rPr lang="en-IN" sz="1200" dirty="0">
                <a:solidFill>
                  <a:srgbClr val="6A3E3E"/>
                </a:solidFill>
                <a:latin typeface="Calibri" panose="020F0502020204030204" pitchFamily="34" charset="0"/>
                <a:cs typeface="Calibri" panose="020F0502020204030204" pitchFamily="34" charset="0"/>
              </a:rPr>
              <a:t>student2</a:t>
            </a:r>
            <a:r>
              <a:rPr lang="en-IN" sz="1200" dirty="0">
                <a:solidFill>
                  <a:srgbClr val="000000"/>
                </a:solidFill>
                <a:latin typeface="Calibri" panose="020F0502020204030204" pitchFamily="34" charset="0"/>
                <a:cs typeface="Calibri" panose="020F0502020204030204" pitchFamily="34" charset="0"/>
              </a:rPr>
              <a:t>);</a:t>
            </a:r>
          </a:p>
          <a:p>
            <a:endParaRPr lang="en-IN" sz="1200" dirty="0">
              <a:latin typeface="Calibri" panose="020F0502020204030204" pitchFamily="34" charset="0"/>
              <a:cs typeface="Calibri" panose="020F0502020204030204" pitchFamily="34" charset="0"/>
            </a:endParaRPr>
          </a:p>
          <a:p>
            <a:r>
              <a:rPr lang="en-IN" sz="1200" dirty="0" err="1">
                <a:solidFill>
                  <a:srgbClr val="6A3E3E"/>
                </a:solidFill>
                <a:latin typeface="Calibri" panose="020F0502020204030204" pitchFamily="34" charset="0"/>
                <a:cs typeface="Calibri" panose="020F0502020204030204" pitchFamily="34" charset="0"/>
              </a:rPr>
              <a:t>session</a:t>
            </a:r>
            <a:r>
              <a:rPr lang="en-IN" sz="1200" dirty="0" err="1">
                <a:solidFill>
                  <a:srgbClr val="000000"/>
                </a:solidFill>
                <a:latin typeface="Calibri" panose="020F0502020204030204" pitchFamily="34" charset="0"/>
                <a:cs typeface="Calibri" panose="020F0502020204030204" pitchFamily="34" charset="0"/>
              </a:rPr>
              <a:t>.getTransaction</a:t>
            </a:r>
            <a:r>
              <a:rPr lang="en-IN" sz="1200" dirty="0">
                <a:solidFill>
                  <a:srgbClr val="000000"/>
                </a:solidFill>
                <a:latin typeface="Calibri" panose="020F0502020204030204" pitchFamily="34" charset="0"/>
                <a:cs typeface="Calibri" panose="020F0502020204030204" pitchFamily="34" charset="0"/>
              </a:rPr>
              <a:t>().commit();</a:t>
            </a:r>
          </a:p>
          <a:p>
            <a:r>
              <a:rPr lang="en-IN" sz="1200" dirty="0" err="1">
                <a:solidFill>
                  <a:srgbClr val="000000"/>
                </a:solidFill>
                <a:latin typeface="Calibri" panose="020F0502020204030204" pitchFamily="34" charset="0"/>
                <a:cs typeface="Calibri" panose="020F0502020204030204" pitchFamily="34" charset="0"/>
              </a:rPr>
              <a:t>System.</a:t>
            </a:r>
            <a:r>
              <a:rPr lang="en-IN" sz="1200" b="1" i="1" dirty="0" err="1">
                <a:solidFill>
                  <a:srgbClr val="0000C0"/>
                </a:solidFill>
                <a:latin typeface="Calibri" panose="020F0502020204030204" pitchFamily="34" charset="0"/>
                <a:cs typeface="Calibri" panose="020F0502020204030204" pitchFamily="34" charset="0"/>
              </a:rPr>
              <a:t>out</a:t>
            </a:r>
            <a:r>
              <a:rPr lang="en-IN" sz="1200" b="1" i="1" dirty="0" err="1">
                <a:solidFill>
                  <a:srgbClr val="000000"/>
                </a:solidFill>
                <a:latin typeface="Calibri" panose="020F0502020204030204" pitchFamily="34" charset="0"/>
                <a:cs typeface="Calibri" panose="020F0502020204030204" pitchFamily="34" charset="0"/>
              </a:rPr>
              <a:t>.println</a:t>
            </a:r>
            <a:r>
              <a:rPr lang="en-IN" sz="1200" b="1" i="1" dirty="0">
                <a:solidFill>
                  <a:srgbClr val="000000"/>
                </a:solidFill>
                <a:latin typeface="Calibri" panose="020F0502020204030204" pitchFamily="34" charset="0"/>
                <a:cs typeface="Calibri" panose="020F0502020204030204" pitchFamily="34" charset="0"/>
              </a:rPr>
              <a:t>(</a:t>
            </a:r>
            <a:r>
              <a:rPr lang="en-IN" sz="1200" b="1" i="1" dirty="0">
                <a:solidFill>
                  <a:srgbClr val="2A00FF"/>
                </a:solidFill>
                <a:latin typeface="Calibri" panose="020F0502020204030204" pitchFamily="34" charset="0"/>
                <a:cs typeface="Calibri" panose="020F0502020204030204" pitchFamily="34" charset="0"/>
              </a:rPr>
              <a:t>"Inserting values into tables </a:t>
            </a:r>
            <a:r>
              <a:rPr lang="en-IN" sz="1200" b="1" i="1" dirty="0" err="1">
                <a:solidFill>
                  <a:srgbClr val="2A00FF"/>
                </a:solidFill>
                <a:latin typeface="Calibri" panose="020F0502020204030204" pitchFamily="34" charset="0"/>
                <a:cs typeface="Calibri" panose="020F0502020204030204" pitchFamily="34" charset="0"/>
              </a:rPr>
              <a:t>Student,Address</a:t>
            </a:r>
            <a:r>
              <a:rPr lang="en-IN" sz="1200" b="1" i="1" dirty="0">
                <a:solidFill>
                  <a:srgbClr val="2A00FF"/>
                </a:solidFill>
                <a:latin typeface="Calibri" panose="020F0502020204030204" pitchFamily="34" charset="0"/>
                <a:cs typeface="Calibri" panose="020F0502020204030204" pitchFamily="34" charset="0"/>
              </a:rPr>
              <a:t>...."</a:t>
            </a:r>
            <a:r>
              <a:rPr lang="en-IN" sz="1200" b="1" i="1" dirty="0">
                <a:solidFill>
                  <a:srgbClr val="000000"/>
                </a:solidFill>
                <a:latin typeface="Calibri" panose="020F0502020204030204" pitchFamily="34" charset="0"/>
                <a:cs typeface="Calibri" panose="020F0502020204030204" pitchFamily="34" charset="0"/>
              </a:rPr>
              <a:t>);</a:t>
            </a:r>
          </a:p>
          <a:p>
            <a:endParaRPr lang="en-IN" sz="1200" dirty="0">
              <a:latin typeface="Calibri" panose="020F0502020204030204" pitchFamily="34" charset="0"/>
              <a:cs typeface="Calibri" panose="020F0502020204030204" pitchFamily="34" charset="0"/>
            </a:endParaRPr>
          </a:p>
          <a:p>
            <a:r>
              <a:rPr lang="en-IN" sz="1200" dirty="0" err="1">
                <a:solidFill>
                  <a:srgbClr val="000000"/>
                </a:solidFill>
                <a:latin typeface="Calibri" panose="020F0502020204030204" pitchFamily="34" charset="0"/>
                <a:cs typeface="Calibri" panose="020F0502020204030204" pitchFamily="34" charset="0"/>
              </a:rPr>
              <a:t>System.</a:t>
            </a:r>
            <a:r>
              <a:rPr lang="en-IN" sz="1200" b="1" i="1" dirty="0" err="1">
                <a:solidFill>
                  <a:srgbClr val="0000C0"/>
                </a:solidFill>
                <a:latin typeface="Calibri" panose="020F0502020204030204" pitchFamily="34" charset="0"/>
                <a:cs typeface="Calibri" panose="020F0502020204030204" pitchFamily="34" charset="0"/>
              </a:rPr>
              <a:t>out</a:t>
            </a:r>
            <a:r>
              <a:rPr lang="en-IN" sz="1200" b="1" i="1" dirty="0" err="1">
                <a:solidFill>
                  <a:srgbClr val="000000"/>
                </a:solidFill>
                <a:latin typeface="Calibri" panose="020F0502020204030204" pitchFamily="34" charset="0"/>
                <a:cs typeface="Calibri" panose="020F0502020204030204" pitchFamily="34" charset="0"/>
              </a:rPr>
              <a:t>.println</a:t>
            </a:r>
            <a:r>
              <a:rPr lang="en-IN" sz="1200" b="1" i="1" dirty="0">
                <a:solidFill>
                  <a:srgbClr val="000000"/>
                </a:solidFill>
                <a:latin typeface="Calibri" panose="020F0502020204030204" pitchFamily="34" charset="0"/>
                <a:cs typeface="Calibri" panose="020F0502020204030204" pitchFamily="34" charset="0"/>
              </a:rPr>
              <a:t>(</a:t>
            </a:r>
            <a:r>
              <a:rPr lang="en-IN" sz="1200" b="1" i="1" dirty="0">
                <a:solidFill>
                  <a:srgbClr val="2A00FF"/>
                </a:solidFill>
                <a:latin typeface="Calibri" panose="020F0502020204030204" pitchFamily="34" charset="0"/>
                <a:cs typeface="Calibri" panose="020F0502020204030204" pitchFamily="34" charset="0"/>
              </a:rPr>
              <a:t>"Done"</a:t>
            </a:r>
            <a:r>
              <a:rPr lang="en-IN" sz="1200" b="1" i="1" dirty="0">
                <a:solidFill>
                  <a:srgbClr val="000000"/>
                </a:solidFill>
                <a:latin typeface="Calibri" panose="020F0502020204030204" pitchFamily="34" charset="0"/>
                <a:cs typeface="Calibri" panose="020F0502020204030204" pitchFamily="34" charset="0"/>
              </a:rPr>
              <a:t>);</a:t>
            </a:r>
          </a:p>
          <a:p>
            <a:r>
              <a:rPr lang="en-IN" sz="1200" dirty="0">
                <a:solidFill>
                  <a:srgbClr val="000000"/>
                </a:solidFill>
                <a:latin typeface="Calibri" panose="020F0502020204030204" pitchFamily="34" charset="0"/>
                <a:cs typeface="Calibri" panose="020F0502020204030204" pitchFamily="34" charset="0"/>
              </a:rPr>
              <a:t>}}</a:t>
            </a:r>
            <a:endParaRPr lang="en-IN" sz="1200" dirty="0"/>
          </a:p>
        </p:txBody>
      </p:sp>
    </p:spTree>
    <p:extLst>
      <p:ext uri="{BB962C8B-B14F-4D97-AF65-F5344CB8AC3E}">
        <p14:creationId xmlns:p14="http://schemas.microsoft.com/office/powerpoint/2010/main" val="93028374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t>
            </a:r>
          </a:p>
        </p:txBody>
      </p:sp>
      <p:sp>
        <p:nvSpPr>
          <p:cNvPr id="4" name="Rectangle 3">
            <a:extLst>
              <a:ext uri="{FF2B5EF4-FFF2-40B4-BE49-F238E27FC236}">
                <a16:creationId xmlns:a16="http://schemas.microsoft.com/office/drawing/2014/main" id="{676A8782-B89B-4A86-B5C5-C84D034C6159}"/>
              </a:ext>
            </a:extLst>
          </p:cNvPr>
          <p:cNvSpPr/>
          <p:nvPr/>
        </p:nvSpPr>
        <p:spPr>
          <a:xfrm>
            <a:off x="762000" y="1905000"/>
            <a:ext cx="8077200" cy="3970318"/>
          </a:xfrm>
          <a:prstGeom prst="rect">
            <a:avLst/>
          </a:prstGeom>
        </p:spPr>
        <p:txBody>
          <a:bodyPr wrap="square">
            <a:spAutoFit/>
          </a:bodyPr>
          <a:lstStyle/>
          <a:p>
            <a:r>
              <a:rPr lang="en-IN" sz="1200" dirty="0"/>
              <a:t>&lt;?xml version=</a:t>
            </a:r>
            <a:r>
              <a:rPr lang="en-IN" sz="1200" i="1" dirty="0"/>
              <a:t>'1.0' encoding='UTF-8'?&gt;</a:t>
            </a:r>
          </a:p>
          <a:p>
            <a:r>
              <a:rPr lang="en-IN" sz="1200" dirty="0"/>
              <a:t>&lt;!DOCTYPE hibernate-configuration PUBLIC</a:t>
            </a:r>
          </a:p>
          <a:p>
            <a:r>
              <a:rPr lang="en-IN" sz="1200" dirty="0"/>
              <a:t>        "-//Hibernate/Hibernate Configuration DTD 3.0//EN"</a:t>
            </a:r>
          </a:p>
          <a:p>
            <a:r>
              <a:rPr lang="en-IN" sz="1200" dirty="0"/>
              <a:t>        "http://www.hibernate.org/dtd/hibernate-configuration-3.0.dtd"&gt;</a:t>
            </a:r>
          </a:p>
          <a:p>
            <a:r>
              <a:rPr lang="en-IN" sz="1200" dirty="0"/>
              <a:t> &lt;hibernate-configuration&gt;</a:t>
            </a:r>
          </a:p>
          <a:p>
            <a:r>
              <a:rPr lang="en-IN" sz="1200" dirty="0"/>
              <a:t>   &lt;session-factory&gt;</a:t>
            </a:r>
          </a:p>
          <a:p>
            <a:r>
              <a:rPr lang="en-IN" sz="1200" dirty="0"/>
              <a:t>   &lt;property name=</a:t>
            </a:r>
            <a:r>
              <a:rPr lang="en-IN" sz="1200" i="1" dirty="0"/>
              <a:t>"</a:t>
            </a:r>
            <a:r>
              <a:rPr lang="en-IN" sz="1200" i="1" dirty="0" err="1"/>
              <a:t>hibernate.dialect</a:t>
            </a:r>
            <a:r>
              <a:rPr lang="en-IN" sz="1200" i="1" dirty="0"/>
              <a:t>"&gt;</a:t>
            </a:r>
            <a:r>
              <a:rPr lang="en-IN" sz="1200" i="1" dirty="0" err="1"/>
              <a:t>org.hibernate.dialect.MySQLDialect</a:t>
            </a:r>
            <a:r>
              <a:rPr lang="en-IN" sz="1200" i="1" dirty="0"/>
              <a:t>&lt;/property&gt;</a:t>
            </a:r>
          </a:p>
          <a:p>
            <a:r>
              <a:rPr lang="en-IN" sz="1200" dirty="0"/>
              <a:t>   &lt;property name=</a:t>
            </a:r>
            <a:r>
              <a:rPr lang="en-IN" sz="1200" i="1" dirty="0"/>
              <a:t>"</a:t>
            </a:r>
            <a:r>
              <a:rPr lang="en-IN" sz="1200" i="1" dirty="0" err="1"/>
              <a:t>hibernate.connection.driver_class</a:t>
            </a:r>
            <a:r>
              <a:rPr lang="en-IN" sz="1200" i="1" dirty="0"/>
              <a:t>"&gt;</a:t>
            </a:r>
            <a:r>
              <a:rPr lang="en-IN" sz="1200" i="1" dirty="0" err="1"/>
              <a:t>com.mysql.jdbc.Driver</a:t>
            </a:r>
            <a:r>
              <a:rPr lang="en-IN" sz="1200" i="1" dirty="0"/>
              <a:t>&lt;/property&gt;</a:t>
            </a:r>
          </a:p>
          <a:p>
            <a:r>
              <a:rPr lang="en-IN" sz="1200" dirty="0"/>
              <a:t>   &lt;property name=</a:t>
            </a:r>
            <a:r>
              <a:rPr lang="en-IN" sz="1200" i="1" dirty="0"/>
              <a:t>"hibernate.connection.url"&gt;</a:t>
            </a:r>
            <a:r>
              <a:rPr lang="en-IN" sz="1200" i="1" dirty="0" err="1"/>
              <a:t>jdbc:mysql</a:t>
            </a:r>
            <a:r>
              <a:rPr lang="en-IN" sz="1200" i="1" dirty="0"/>
              <a:t>://</a:t>
            </a:r>
            <a:r>
              <a:rPr lang="en-IN" sz="1200" i="1" u="sng" dirty="0"/>
              <a:t>localhost/training&lt;/property&gt;</a:t>
            </a:r>
          </a:p>
          <a:p>
            <a:r>
              <a:rPr lang="en-IN" sz="1200" dirty="0"/>
              <a:t>   &lt;property name=</a:t>
            </a:r>
            <a:r>
              <a:rPr lang="en-IN" sz="1200" i="1" dirty="0"/>
              <a:t>"</a:t>
            </a:r>
            <a:r>
              <a:rPr lang="en-IN" sz="1200" i="1" dirty="0" err="1"/>
              <a:t>hibernate.connection.username</a:t>
            </a:r>
            <a:r>
              <a:rPr lang="en-IN" sz="1200" i="1" dirty="0"/>
              <a:t>"&gt;root&lt;/property&gt;</a:t>
            </a:r>
          </a:p>
          <a:p>
            <a:r>
              <a:rPr lang="en-IN" sz="1200" dirty="0"/>
              <a:t>   &lt;property name=</a:t>
            </a:r>
            <a:r>
              <a:rPr lang="en-IN" sz="1200" i="1" dirty="0"/>
              <a:t>"</a:t>
            </a:r>
            <a:r>
              <a:rPr lang="en-IN" sz="1200" i="1" dirty="0" err="1"/>
              <a:t>hibernate.connection.password</a:t>
            </a:r>
            <a:r>
              <a:rPr lang="en-IN" sz="1200" i="1" dirty="0"/>
              <a:t>"&gt;root&lt;/property&gt;</a:t>
            </a:r>
          </a:p>
          <a:p>
            <a:r>
              <a:rPr lang="en-IN" sz="1200" dirty="0"/>
              <a:t>   &lt;property name=</a:t>
            </a:r>
            <a:r>
              <a:rPr lang="en-IN" sz="1200" i="1" dirty="0"/>
              <a:t>"hibernate.hbm2ddl.auto"&gt;update&lt;/property&gt;</a:t>
            </a:r>
          </a:p>
          <a:p>
            <a:r>
              <a:rPr lang="en-IN" sz="1200" dirty="0"/>
              <a:t>   &lt;property name=</a:t>
            </a:r>
            <a:r>
              <a:rPr lang="en-IN" sz="1200" i="1" dirty="0"/>
              <a:t>"</a:t>
            </a:r>
            <a:r>
              <a:rPr lang="en-IN" sz="1200" i="1" dirty="0" err="1"/>
              <a:t>show_sql</a:t>
            </a:r>
            <a:r>
              <a:rPr lang="en-IN" sz="1200" i="1" dirty="0"/>
              <a:t>"&gt;false&lt;/property&gt;</a:t>
            </a:r>
          </a:p>
          <a:p>
            <a:r>
              <a:rPr lang="en-IN" sz="1200" dirty="0"/>
              <a:t>   &lt;property name=</a:t>
            </a:r>
            <a:r>
              <a:rPr lang="en-IN" sz="1200" i="1" dirty="0"/>
              <a:t>"</a:t>
            </a:r>
            <a:r>
              <a:rPr lang="en-IN" sz="1200" i="1" dirty="0" err="1"/>
              <a:t>hibernate.current_session_context_class</a:t>
            </a:r>
            <a:r>
              <a:rPr lang="en-IN" sz="1200" i="1" dirty="0"/>
              <a:t>"&gt;</a:t>
            </a:r>
            <a:r>
              <a:rPr lang="en-IN" sz="1200" i="1" dirty="0" err="1"/>
              <a:t>org.hibernate.context.internal.ThreadLocalSessionContext</a:t>
            </a:r>
            <a:r>
              <a:rPr lang="en-IN" sz="1200" i="1" dirty="0"/>
              <a:t>&lt;/property&gt;</a:t>
            </a:r>
          </a:p>
          <a:p>
            <a:r>
              <a:rPr lang="en-IN" sz="1200" dirty="0"/>
              <a:t>   </a:t>
            </a:r>
          </a:p>
          <a:p>
            <a:r>
              <a:rPr lang="en-IN" sz="1200" dirty="0"/>
              <a:t>   &lt;mapping class=</a:t>
            </a:r>
            <a:r>
              <a:rPr lang="en-IN" sz="1200" i="1" dirty="0"/>
              <a:t>"</a:t>
            </a:r>
            <a:r>
              <a:rPr lang="en-IN" sz="1200" i="1" dirty="0" err="1"/>
              <a:t>com.student.Student</a:t>
            </a:r>
            <a:r>
              <a:rPr lang="en-IN" sz="1200" i="1" dirty="0"/>
              <a:t>"/&gt;</a:t>
            </a:r>
          </a:p>
          <a:p>
            <a:r>
              <a:rPr lang="en-IN" sz="1200" dirty="0"/>
              <a:t>    &lt;mapping class=</a:t>
            </a:r>
            <a:r>
              <a:rPr lang="en-IN" sz="1200" i="1" dirty="0"/>
              <a:t>"</a:t>
            </a:r>
            <a:r>
              <a:rPr lang="en-IN" sz="1200" i="1" dirty="0" err="1"/>
              <a:t>com.student.Address</a:t>
            </a:r>
            <a:r>
              <a:rPr lang="en-IN" sz="1200" i="1" dirty="0"/>
              <a:t>"/&gt;</a:t>
            </a:r>
          </a:p>
          <a:p>
            <a:r>
              <a:rPr lang="en-IN" sz="1200" dirty="0"/>
              <a:t>   </a:t>
            </a:r>
          </a:p>
          <a:p>
            <a:r>
              <a:rPr lang="en-IN" sz="1200" dirty="0"/>
              <a:t>&lt;/session-factory&gt;</a:t>
            </a:r>
          </a:p>
          <a:p>
            <a:r>
              <a:rPr lang="en-IN" sz="1200" dirty="0"/>
              <a:t>&lt;/hibernate-configuration&gt;</a:t>
            </a:r>
          </a:p>
        </p:txBody>
      </p:sp>
      <p:sp>
        <p:nvSpPr>
          <p:cNvPr id="3" name="TextBox 2">
            <a:extLst>
              <a:ext uri="{FF2B5EF4-FFF2-40B4-BE49-F238E27FC236}">
                <a16:creationId xmlns:a16="http://schemas.microsoft.com/office/drawing/2014/main" id="{9CCFC1A9-9438-4BBC-92E4-18431E46AB78}"/>
              </a:ext>
            </a:extLst>
          </p:cNvPr>
          <p:cNvSpPr txBox="1"/>
          <p:nvPr/>
        </p:nvSpPr>
        <p:spPr>
          <a:xfrm>
            <a:off x="762000" y="1143000"/>
            <a:ext cx="8077200" cy="646331"/>
          </a:xfrm>
          <a:prstGeom prst="rect">
            <a:avLst/>
          </a:prstGeom>
          <a:noFill/>
        </p:spPr>
        <p:txBody>
          <a:bodyPr wrap="square" rtlCol="0">
            <a:spAutoFit/>
          </a:bodyPr>
          <a:lstStyle/>
          <a:p>
            <a:r>
              <a:rPr lang="en-IN" dirty="0"/>
              <a:t>Configuration file to be stored in resources folder for mapping student and address java files to tables</a:t>
            </a:r>
          </a:p>
        </p:txBody>
      </p:sp>
      <p:sp>
        <p:nvSpPr>
          <p:cNvPr id="5" name="Rectangle: Rounded Corners 4">
            <a:extLst>
              <a:ext uri="{FF2B5EF4-FFF2-40B4-BE49-F238E27FC236}">
                <a16:creationId xmlns:a16="http://schemas.microsoft.com/office/drawing/2014/main" id="{A9564D36-5ECC-4974-AEA0-161D25DFD8F0}"/>
              </a:ext>
            </a:extLst>
          </p:cNvPr>
          <p:cNvSpPr/>
          <p:nvPr/>
        </p:nvSpPr>
        <p:spPr>
          <a:xfrm>
            <a:off x="914400" y="4648200"/>
            <a:ext cx="2743200" cy="7620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82493238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t>
            </a:r>
          </a:p>
        </p:txBody>
      </p:sp>
      <p:pic>
        <p:nvPicPr>
          <p:cNvPr id="6" name="Picture 5">
            <a:extLst>
              <a:ext uri="{FF2B5EF4-FFF2-40B4-BE49-F238E27FC236}">
                <a16:creationId xmlns:a16="http://schemas.microsoft.com/office/drawing/2014/main" id="{AF2FA7FE-63A9-4476-A33D-2577D1AE970F}"/>
              </a:ext>
            </a:extLst>
          </p:cNvPr>
          <p:cNvPicPr>
            <a:picLocks noChangeAspect="1"/>
          </p:cNvPicPr>
          <p:nvPr/>
        </p:nvPicPr>
        <p:blipFill rotWithShape="1">
          <a:blip r:embed="rId2"/>
          <a:srcRect l="18332" t="50000" r="2500" b="11463"/>
          <a:stretch/>
        </p:blipFill>
        <p:spPr>
          <a:xfrm>
            <a:off x="838200" y="2286000"/>
            <a:ext cx="7239000" cy="1981201"/>
          </a:xfrm>
          <a:prstGeom prst="rect">
            <a:avLst/>
          </a:prstGeom>
        </p:spPr>
      </p:pic>
      <p:sp>
        <p:nvSpPr>
          <p:cNvPr id="7" name="TextBox 6">
            <a:extLst>
              <a:ext uri="{FF2B5EF4-FFF2-40B4-BE49-F238E27FC236}">
                <a16:creationId xmlns:a16="http://schemas.microsoft.com/office/drawing/2014/main" id="{F18726C5-BE9D-4442-91F6-7147DEC3B3D2}"/>
              </a:ext>
            </a:extLst>
          </p:cNvPr>
          <p:cNvSpPr txBox="1"/>
          <p:nvPr/>
        </p:nvSpPr>
        <p:spPr>
          <a:xfrm>
            <a:off x="838200" y="1143000"/>
            <a:ext cx="6934200" cy="584775"/>
          </a:xfrm>
          <a:prstGeom prst="rect">
            <a:avLst/>
          </a:prstGeom>
          <a:noFill/>
        </p:spPr>
        <p:txBody>
          <a:bodyPr wrap="square" rtlCol="0">
            <a:spAutoFit/>
          </a:bodyPr>
          <a:lstStyle/>
          <a:p>
            <a:r>
              <a:rPr lang="en-IN" sz="1600" dirty="0"/>
              <a:t>After inserting values into Student and Address table the console will display following message</a:t>
            </a:r>
          </a:p>
        </p:txBody>
      </p:sp>
    </p:spTree>
    <p:extLst>
      <p:ext uri="{BB962C8B-B14F-4D97-AF65-F5344CB8AC3E}">
        <p14:creationId xmlns:p14="http://schemas.microsoft.com/office/powerpoint/2010/main" val="337965111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p:cNvSpPr>
          <p:nvPr/>
        </p:nvSpPr>
        <p:spPr>
          <a:xfrm>
            <a:off x="678543" y="917348"/>
            <a:ext cx="8229600" cy="5712052"/>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1600" b="1"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b="0" dirty="0" err="1"/>
              <a:t>MappedByProperty</a:t>
            </a:r>
            <a:r>
              <a:rPr lang="en-US" sz="2400" b="0" dirty="0"/>
              <a:t>:</a:t>
            </a:r>
          </a:p>
          <a:p>
            <a:pPr lvl="1"/>
            <a:r>
              <a:rPr lang="en-US" sz="2000" dirty="0" err="1"/>
              <a:t>MappedBy</a:t>
            </a:r>
            <a:r>
              <a:rPr lang="en-US" sz="2000" dirty="0"/>
              <a:t> gives signal in hibernate for relationship.</a:t>
            </a:r>
          </a:p>
          <a:p>
            <a:pPr lvl="1"/>
            <a:r>
              <a:rPr lang="en-US" sz="2000" dirty="0"/>
              <a:t>It is object of entity of same class created in another class.</a:t>
            </a:r>
          </a:p>
          <a:p>
            <a:pPr lvl="1"/>
            <a:r>
              <a:rPr lang="en-US" sz="2000" dirty="0"/>
              <a:t>In one to one Perform at any side of mapping but perform at only one side . It will remove the extra column of foreign key constraint on the table on which class it is applied.</a:t>
            </a:r>
          </a:p>
          <a:p>
            <a:pPr lvl="1"/>
            <a:r>
              <a:rPr lang="en-US" sz="2000" dirty="0"/>
              <a:t>For example :</a:t>
            </a:r>
          </a:p>
          <a:p>
            <a:pPr lvl="2"/>
            <a:r>
              <a:rPr lang="en-US" sz="1800" dirty="0"/>
              <a:t> If we mapped by property in Employee class on employee object, then foreign key from Employee table will be removed.</a:t>
            </a:r>
          </a:p>
          <a:p>
            <a:pPr lvl="2"/>
            <a:endParaRPr lang="en-US" sz="2200" dirty="0"/>
          </a:p>
          <a:p>
            <a:pPr lvl="1"/>
            <a:r>
              <a:rPr lang="en-US" sz="2000" dirty="0"/>
              <a:t>You started with </a:t>
            </a:r>
            <a:r>
              <a:rPr lang="en-US" sz="2000" dirty="0" err="1"/>
              <a:t>ManyToOne</a:t>
            </a:r>
            <a:r>
              <a:rPr lang="en-US" sz="2000" dirty="0"/>
              <a:t> mapping , then you put </a:t>
            </a:r>
            <a:r>
              <a:rPr lang="en-US" sz="2000" dirty="0" err="1"/>
              <a:t>OneToMany</a:t>
            </a:r>
            <a:r>
              <a:rPr lang="en-US" sz="2000" dirty="0"/>
              <a:t> mapping as well for </a:t>
            </a:r>
            <a:r>
              <a:rPr lang="en-US" sz="2000" dirty="0" err="1"/>
              <a:t>BiDirectional</a:t>
            </a:r>
            <a:r>
              <a:rPr lang="en-US" sz="2000" dirty="0"/>
              <a:t> way.</a:t>
            </a:r>
          </a:p>
          <a:p>
            <a:pPr lvl="1"/>
            <a:r>
              <a:rPr lang="en-US" sz="2000" dirty="0"/>
              <a:t> Then at </a:t>
            </a:r>
            <a:r>
              <a:rPr lang="en-US" sz="2000" dirty="0" err="1"/>
              <a:t>OneToMany</a:t>
            </a:r>
            <a:r>
              <a:rPr lang="en-US" sz="2000" dirty="0"/>
              <a:t> , you must mention "</a:t>
            </a:r>
            <a:r>
              <a:rPr lang="en-US" sz="2000" dirty="0" err="1"/>
              <a:t>mappedBy</a:t>
            </a:r>
            <a:r>
              <a:rPr lang="en-US" sz="2000" dirty="0"/>
              <a:t>" (mapping is done by and in child table/class)</a:t>
            </a:r>
          </a:p>
        </p:txBody>
      </p:sp>
      <p:sp>
        <p:nvSpPr>
          <p:cNvPr id="3" name="Title 2"/>
          <p:cNvSpPr>
            <a:spLocks noGrp="1"/>
          </p:cNvSpPr>
          <p:nvPr>
            <p:ph type="title"/>
          </p:nvPr>
        </p:nvSpPr>
        <p:spPr/>
        <p:txBody>
          <a:bodyPr>
            <a:normAutofit fontScale="90000"/>
          </a:bodyPr>
          <a:lstStyle/>
          <a:p>
            <a:br>
              <a:rPr lang="en-US" b="0" dirty="0"/>
            </a:br>
            <a:r>
              <a:rPr lang="en-US" dirty="0" err="1"/>
              <a:t>MappedByProperty</a:t>
            </a:r>
            <a:r>
              <a:rPr lang="en-US" dirty="0"/>
              <a:t>:</a:t>
            </a:r>
            <a:br>
              <a:rPr lang="en-US" dirty="0"/>
            </a:br>
            <a:endParaRPr lang="en-US" dirty="0"/>
          </a:p>
        </p:txBody>
      </p:sp>
    </p:spTree>
    <p:extLst>
      <p:ext uri="{BB962C8B-B14F-4D97-AF65-F5344CB8AC3E}">
        <p14:creationId xmlns:p14="http://schemas.microsoft.com/office/powerpoint/2010/main" val="316932648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Demo: Mapping Duration 10min</a:t>
            </a:r>
          </a:p>
        </p:txBody>
      </p:sp>
      <p:sp>
        <p:nvSpPr>
          <p:cNvPr id="5" name="Content Placeholder 2"/>
          <p:cNvSpPr txBox="1">
            <a:spLocks/>
          </p:cNvSpPr>
          <p:nvPr/>
        </p:nvSpPr>
        <p:spPr>
          <a:xfrm>
            <a:off x="678543" y="917348"/>
            <a:ext cx="8229600" cy="884238"/>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1600" b="1"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b="0" dirty="0"/>
              <a:t>Step 1:</a:t>
            </a:r>
          </a:p>
          <a:p>
            <a:pPr lvl="1"/>
            <a:r>
              <a:rPr lang="en-US" sz="2200" dirty="0"/>
              <a:t>Create Project With Suitable Name</a:t>
            </a:r>
          </a:p>
        </p:txBody>
      </p:sp>
      <p:pic>
        <p:nvPicPr>
          <p:cNvPr id="3" name="Picture 2">
            <a:extLst>
              <a:ext uri="{FF2B5EF4-FFF2-40B4-BE49-F238E27FC236}">
                <a16:creationId xmlns:a16="http://schemas.microsoft.com/office/drawing/2014/main" id="{EE214350-82E7-477A-9D30-5A184ABC9928}"/>
              </a:ext>
            </a:extLst>
          </p:cNvPr>
          <p:cNvPicPr>
            <a:picLocks noChangeAspect="1"/>
          </p:cNvPicPr>
          <p:nvPr/>
        </p:nvPicPr>
        <p:blipFill rotWithShape="1">
          <a:blip r:embed="rId2"/>
          <a:srcRect t="39624" r="85001"/>
          <a:stretch/>
        </p:blipFill>
        <p:spPr>
          <a:xfrm>
            <a:off x="2362200" y="2286000"/>
            <a:ext cx="2286000" cy="3103895"/>
          </a:xfrm>
          <a:prstGeom prst="rect">
            <a:avLst/>
          </a:prstGeom>
        </p:spPr>
      </p:pic>
    </p:spTree>
    <p:extLst>
      <p:ext uri="{BB962C8B-B14F-4D97-AF65-F5344CB8AC3E}">
        <p14:creationId xmlns:p14="http://schemas.microsoft.com/office/powerpoint/2010/main" val="66190499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t>
            </a:r>
          </a:p>
        </p:txBody>
      </p:sp>
      <p:sp>
        <p:nvSpPr>
          <p:cNvPr id="5" name="Content Placeholder 2"/>
          <p:cNvSpPr txBox="1">
            <a:spLocks/>
          </p:cNvSpPr>
          <p:nvPr/>
        </p:nvSpPr>
        <p:spPr>
          <a:xfrm>
            <a:off x="678543" y="917348"/>
            <a:ext cx="8229600" cy="884238"/>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1600" b="1"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b="0" dirty="0"/>
              <a:t>Step 2:</a:t>
            </a:r>
          </a:p>
          <a:p>
            <a:pPr lvl="1"/>
            <a:r>
              <a:rPr lang="en-US" sz="2200" dirty="0"/>
              <a:t>Add Dependency in POM.XML file</a:t>
            </a:r>
          </a:p>
        </p:txBody>
      </p:sp>
      <p:sp>
        <p:nvSpPr>
          <p:cNvPr id="3" name="Rectangle 2">
            <a:extLst>
              <a:ext uri="{FF2B5EF4-FFF2-40B4-BE49-F238E27FC236}">
                <a16:creationId xmlns:a16="http://schemas.microsoft.com/office/drawing/2014/main" id="{E1069188-9BBE-4099-8596-163DADC56F50}"/>
              </a:ext>
            </a:extLst>
          </p:cNvPr>
          <p:cNvSpPr/>
          <p:nvPr/>
        </p:nvSpPr>
        <p:spPr>
          <a:xfrm>
            <a:off x="152400" y="1787409"/>
            <a:ext cx="4793343" cy="4339650"/>
          </a:xfrm>
          <a:prstGeom prst="rect">
            <a:avLst/>
          </a:prstGeom>
        </p:spPr>
        <p:txBody>
          <a:bodyPr wrap="square">
            <a:spAutoFit/>
          </a:bodyPr>
          <a:lstStyle/>
          <a:p>
            <a:r>
              <a:rPr lang="en-IN" sz="1200" dirty="0"/>
              <a:t>&lt;dependencies&gt;</a:t>
            </a:r>
          </a:p>
          <a:p>
            <a:r>
              <a:rPr lang="en-IN" sz="1200" dirty="0"/>
              <a:t>        &lt;!-- https://mvnrepository.com/artifact/org.eclipse.persistence/eclipselink --&gt;</a:t>
            </a:r>
          </a:p>
          <a:p>
            <a:r>
              <a:rPr lang="en-IN" sz="1200" dirty="0"/>
              <a:t>        &lt;dependency&gt;</a:t>
            </a:r>
          </a:p>
          <a:p>
            <a:r>
              <a:rPr lang="en-IN" sz="1200" dirty="0"/>
              <a:t>            &lt;</a:t>
            </a:r>
            <a:r>
              <a:rPr lang="en-IN" sz="1200" dirty="0" err="1"/>
              <a:t>groupId</a:t>
            </a:r>
            <a:r>
              <a:rPr lang="en-IN" sz="1200" dirty="0"/>
              <a:t>&gt;</a:t>
            </a:r>
            <a:r>
              <a:rPr lang="en-IN" sz="1200" dirty="0" err="1"/>
              <a:t>org.eclipse.persistence</a:t>
            </a:r>
            <a:r>
              <a:rPr lang="en-IN" sz="1200" dirty="0"/>
              <a:t>&lt;/</a:t>
            </a:r>
            <a:r>
              <a:rPr lang="en-IN" sz="1200" dirty="0" err="1"/>
              <a:t>groupId</a:t>
            </a:r>
            <a:r>
              <a:rPr lang="en-IN" sz="1200" dirty="0"/>
              <a:t>&gt;</a:t>
            </a:r>
          </a:p>
          <a:p>
            <a:r>
              <a:rPr lang="en-IN" sz="1200" dirty="0"/>
              <a:t>            &lt;</a:t>
            </a:r>
            <a:r>
              <a:rPr lang="en-IN" sz="1200" dirty="0" err="1"/>
              <a:t>artifactId</a:t>
            </a:r>
            <a:r>
              <a:rPr lang="en-IN" sz="1200" dirty="0"/>
              <a:t>&gt;</a:t>
            </a:r>
            <a:r>
              <a:rPr lang="en-IN" sz="1200" dirty="0" err="1"/>
              <a:t>eclipselink</a:t>
            </a:r>
            <a:r>
              <a:rPr lang="en-IN" sz="1200" dirty="0"/>
              <a:t>&lt;/</a:t>
            </a:r>
            <a:r>
              <a:rPr lang="en-IN" sz="1200" dirty="0" err="1"/>
              <a:t>artifactId</a:t>
            </a:r>
            <a:r>
              <a:rPr lang="en-IN" sz="1200" dirty="0"/>
              <a:t>&gt;</a:t>
            </a:r>
          </a:p>
          <a:p>
            <a:r>
              <a:rPr lang="en-IN" sz="1200" dirty="0"/>
              <a:t>            &lt;version&gt;2.5.2&lt;/version&gt;</a:t>
            </a:r>
          </a:p>
          <a:p>
            <a:r>
              <a:rPr lang="en-IN" sz="1200" dirty="0"/>
              <a:t>        &lt;/dependency&gt;</a:t>
            </a:r>
          </a:p>
          <a:p>
            <a:r>
              <a:rPr lang="en-IN" sz="1200" dirty="0"/>
              <a:t>        &lt;dependency&gt;</a:t>
            </a:r>
          </a:p>
          <a:p>
            <a:r>
              <a:rPr lang="en-IN" sz="1200" dirty="0"/>
              <a:t>            &lt;</a:t>
            </a:r>
            <a:r>
              <a:rPr lang="en-IN" sz="1200" dirty="0" err="1"/>
              <a:t>groupId</a:t>
            </a:r>
            <a:r>
              <a:rPr lang="en-IN" sz="1200" dirty="0"/>
              <a:t>&gt;</a:t>
            </a:r>
            <a:r>
              <a:rPr lang="en-IN" sz="1200" dirty="0" err="1"/>
              <a:t>org.eclipse.persistence</a:t>
            </a:r>
            <a:r>
              <a:rPr lang="en-IN" sz="1200" dirty="0"/>
              <a:t>&lt;/</a:t>
            </a:r>
            <a:r>
              <a:rPr lang="en-IN" sz="1200" dirty="0" err="1"/>
              <a:t>groupId</a:t>
            </a:r>
            <a:r>
              <a:rPr lang="en-IN" sz="1200" dirty="0"/>
              <a:t>&gt;</a:t>
            </a:r>
          </a:p>
          <a:p>
            <a:r>
              <a:rPr lang="en-IN" sz="1200" dirty="0"/>
              <a:t>            &lt;</a:t>
            </a:r>
            <a:r>
              <a:rPr lang="en-IN" sz="1200" dirty="0" err="1"/>
              <a:t>artifactId</a:t>
            </a:r>
            <a:r>
              <a:rPr lang="en-IN" sz="1200" dirty="0"/>
              <a:t>&gt;</a:t>
            </a:r>
            <a:r>
              <a:rPr lang="en-IN" sz="1200" dirty="0" err="1"/>
              <a:t>javax.persistence</a:t>
            </a:r>
            <a:r>
              <a:rPr lang="en-IN" sz="1200" dirty="0"/>
              <a:t>&lt;/</a:t>
            </a:r>
            <a:r>
              <a:rPr lang="en-IN" sz="1200" dirty="0" err="1"/>
              <a:t>artifactId</a:t>
            </a:r>
            <a:r>
              <a:rPr lang="en-IN" sz="1200" dirty="0"/>
              <a:t>&gt;</a:t>
            </a:r>
          </a:p>
          <a:p>
            <a:r>
              <a:rPr lang="en-IN" sz="1200" dirty="0"/>
              <a:t>            &lt;version&gt;2.0.0&lt;/version&gt;</a:t>
            </a:r>
          </a:p>
          <a:p>
            <a:r>
              <a:rPr lang="en-IN" sz="1200" dirty="0"/>
              <a:t>        &lt;/dependency&gt;</a:t>
            </a:r>
          </a:p>
          <a:p>
            <a:r>
              <a:rPr lang="en-IN" sz="1200" dirty="0"/>
              <a:t>        &lt;!-- https://mvnrepository.com/artifact/mysql/mysql-connector-java --&gt;</a:t>
            </a:r>
          </a:p>
          <a:p>
            <a:r>
              <a:rPr lang="en-IN" sz="1200" dirty="0"/>
              <a:t>        &lt;dependency&gt;</a:t>
            </a:r>
          </a:p>
          <a:p>
            <a:r>
              <a:rPr lang="en-IN" sz="1200" dirty="0"/>
              <a:t>            &lt;</a:t>
            </a:r>
            <a:r>
              <a:rPr lang="en-IN" sz="1200" dirty="0" err="1"/>
              <a:t>groupId</a:t>
            </a:r>
            <a:r>
              <a:rPr lang="en-IN" sz="1200" dirty="0"/>
              <a:t>&gt;</a:t>
            </a:r>
            <a:r>
              <a:rPr lang="en-IN" sz="1200" dirty="0" err="1"/>
              <a:t>mysql</a:t>
            </a:r>
            <a:r>
              <a:rPr lang="en-IN" sz="1200" dirty="0"/>
              <a:t>&lt;/</a:t>
            </a:r>
            <a:r>
              <a:rPr lang="en-IN" sz="1200" dirty="0" err="1"/>
              <a:t>groupId</a:t>
            </a:r>
            <a:r>
              <a:rPr lang="en-IN" sz="1200" dirty="0"/>
              <a:t>&gt;</a:t>
            </a:r>
          </a:p>
          <a:p>
            <a:r>
              <a:rPr lang="en-IN" sz="1200" dirty="0"/>
              <a:t>            &lt;</a:t>
            </a:r>
            <a:r>
              <a:rPr lang="en-IN" sz="1200" dirty="0" err="1"/>
              <a:t>artifactId</a:t>
            </a:r>
            <a:r>
              <a:rPr lang="en-IN" sz="1200" dirty="0"/>
              <a:t>&gt;</a:t>
            </a:r>
            <a:r>
              <a:rPr lang="en-IN" sz="1200" dirty="0" err="1"/>
              <a:t>mysql</a:t>
            </a:r>
            <a:r>
              <a:rPr lang="en-IN" sz="1200" dirty="0"/>
              <a:t>-connector-java&lt;/</a:t>
            </a:r>
            <a:r>
              <a:rPr lang="en-IN" sz="1200" dirty="0" err="1"/>
              <a:t>artifactId</a:t>
            </a:r>
            <a:r>
              <a:rPr lang="en-IN" sz="1200" dirty="0"/>
              <a:t>&gt;</a:t>
            </a:r>
          </a:p>
          <a:p>
            <a:r>
              <a:rPr lang="en-IN" sz="1200" dirty="0"/>
              <a:t>            &lt;version&gt;5.1.40&lt;/version&gt;</a:t>
            </a:r>
          </a:p>
          <a:p>
            <a:r>
              <a:rPr lang="en-IN" sz="1200" dirty="0"/>
              <a:t>        &lt;/dependency&gt;</a:t>
            </a:r>
          </a:p>
          <a:p>
            <a:r>
              <a:rPr lang="en-IN" sz="1200" dirty="0"/>
              <a:t>        &lt;!-- https://mvnrepository.com/artifact/org.hibernate/hibernate-core --&gt;</a:t>
            </a:r>
          </a:p>
          <a:p>
            <a:r>
              <a:rPr lang="en-IN" sz="1200" dirty="0"/>
              <a:t>   </a:t>
            </a:r>
          </a:p>
        </p:txBody>
      </p:sp>
      <p:sp>
        <p:nvSpPr>
          <p:cNvPr id="6" name="Rectangle 5">
            <a:extLst>
              <a:ext uri="{FF2B5EF4-FFF2-40B4-BE49-F238E27FC236}">
                <a16:creationId xmlns:a16="http://schemas.microsoft.com/office/drawing/2014/main" id="{5D2BFA89-37EE-48FA-B020-137892387CEE}"/>
              </a:ext>
            </a:extLst>
          </p:cNvPr>
          <p:cNvSpPr/>
          <p:nvPr/>
        </p:nvSpPr>
        <p:spPr>
          <a:xfrm>
            <a:off x="5268601" y="2194093"/>
            <a:ext cx="3726543" cy="2862322"/>
          </a:xfrm>
          <a:prstGeom prst="rect">
            <a:avLst/>
          </a:prstGeom>
        </p:spPr>
        <p:txBody>
          <a:bodyPr wrap="square">
            <a:spAutoFit/>
          </a:bodyPr>
          <a:lstStyle/>
          <a:p>
            <a:r>
              <a:rPr lang="en-IN" sz="1200" dirty="0"/>
              <a:t> &lt;dependency&gt;</a:t>
            </a:r>
          </a:p>
          <a:p>
            <a:r>
              <a:rPr lang="en-IN" sz="1200" dirty="0"/>
              <a:t>            &lt;</a:t>
            </a:r>
            <a:r>
              <a:rPr lang="en-IN" sz="1200" dirty="0" err="1"/>
              <a:t>groupId</a:t>
            </a:r>
            <a:r>
              <a:rPr lang="en-IN" sz="1200" dirty="0"/>
              <a:t>&gt;</a:t>
            </a:r>
            <a:r>
              <a:rPr lang="en-IN" sz="1200" dirty="0" err="1"/>
              <a:t>org.hibernate</a:t>
            </a:r>
            <a:r>
              <a:rPr lang="en-IN" sz="1200" dirty="0"/>
              <a:t>&lt;/</a:t>
            </a:r>
            <a:r>
              <a:rPr lang="en-IN" sz="1200" dirty="0" err="1"/>
              <a:t>groupId</a:t>
            </a:r>
            <a:r>
              <a:rPr lang="en-IN" sz="1200" dirty="0"/>
              <a:t>&gt;</a:t>
            </a:r>
          </a:p>
          <a:p>
            <a:r>
              <a:rPr lang="en-IN" sz="1200" dirty="0"/>
              <a:t>            &lt;</a:t>
            </a:r>
            <a:r>
              <a:rPr lang="en-IN" sz="1200" dirty="0" err="1"/>
              <a:t>artifactId</a:t>
            </a:r>
            <a:r>
              <a:rPr lang="en-IN" sz="1200" dirty="0"/>
              <a:t>&gt;hibernate-core&lt;/</a:t>
            </a:r>
            <a:r>
              <a:rPr lang="en-IN" sz="1200" dirty="0" err="1"/>
              <a:t>artifactId</a:t>
            </a:r>
            <a:r>
              <a:rPr lang="en-IN" sz="1200" dirty="0"/>
              <a:t>&gt;</a:t>
            </a:r>
          </a:p>
          <a:p>
            <a:r>
              <a:rPr lang="en-IN" sz="1200" dirty="0"/>
              <a:t>            &lt;version&gt;5.2.11.Final&lt;/version&gt;</a:t>
            </a:r>
          </a:p>
          <a:p>
            <a:r>
              <a:rPr lang="en-IN" sz="1200" dirty="0"/>
              <a:t>        &lt;/dependency&gt;</a:t>
            </a:r>
          </a:p>
          <a:p>
            <a:r>
              <a:rPr lang="en-IN" sz="1200" dirty="0"/>
              <a:t>        &lt;dependency&gt;</a:t>
            </a:r>
          </a:p>
          <a:p>
            <a:r>
              <a:rPr lang="en-IN" sz="1200" dirty="0"/>
              <a:t>            &lt;</a:t>
            </a:r>
            <a:r>
              <a:rPr lang="en-IN" sz="1200" dirty="0" err="1"/>
              <a:t>groupId</a:t>
            </a:r>
            <a:r>
              <a:rPr lang="en-IN" sz="1200" dirty="0"/>
              <a:t>&gt;</a:t>
            </a:r>
            <a:r>
              <a:rPr lang="en-IN" sz="1200" dirty="0" err="1"/>
              <a:t>org.hibernate</a:t>
            </a:r>
            <a:r>
              <a:rPr lang="en-IN" sz="1200" dirty="0"/>
              <a:t>&lt;/</a:t>
            </a:r>
            <a:r>
              <a:rPr lang="en-IN" sz="1200" dirty="0" err="1"/>
              <a:t>groupId</a:t>
            </a:r>
            <a:r>
              <a:rPr lang="en-IN" sz="1200" dirty="0"/>
              <a:t>&gt;</a:t>
            </a:r>
          </a:p>
          <a:p>
            <a:r>
              <a:rPr lang="en-IN" sz="1200" dirty="0"/>
              <a:t>            &lt;</a:t>
            </a:r>
            <a:r>
              <a:rPr lang="en-IN" sz="1200" dirty="0" err="1"/>
              <a:t>artifactId</a:t>
            </a:r>
            <a:r>
              <a:rPr lang="en-IN" sz="1200" dirty="0"/>
              <a:t>&gt;hibernate-</a:t>
            </a:r>
            <a:r>
              <a:rPr lang="en-IN" sz="1200" dirty="0" err="1"/>
              <a:t>entitymanager</a:t>
            </a:r>
            <a:r>
              <a:rPr lang="en-IN" sz="1200" dirty="0"/>
              <a:t>&lt;/</a:t>
            </a:r>
            <a:r>
              <a:rPr lang="en-IN" sz="1200" dirty="0" err="1"/>
              <a:t>artifactId</a:t>
            </a:r>
            <a:r>
              <a:rPr lang="en-IN" sz="1200" dirty="0"/>
              <a:t>&gt;</a:t>
            </a:r>
          </a:p>
          <a:p>
            <a:r>
              <a:rPr lang="en-IN" sz="1200" dirty="0"/>
              <a:t>            &lt;version&gt;5.2.11.Final&lt;/version&gt;</a:t>
            </a:r>
          </a:p>
          <a:p>
            <a:r>
              <a:rPr lang="en-IN" sz="1200" dirty="0"/>
              <a:t>        &lt;/dependency&gt;</a:t>
            </a:r>
          </a:p>
          <a:p>
            <a:r>
              <a:rPr lang="en-IN" sz="1200" dirty="0"/>
              <a:t>    &lt;/dependencies&gt;</a:t>
            </a:r>
          </a:p>
          <a:p>
            <a:r>
              <a:rPr lang="en-IN" sz="1200" dirty="0"/>
              <a:t>    &lt;build&gt;</a:t>
            </a:r>
          </a:p>
          <a:p>
            <a:r>
              <a:rPr lang="en-IN" sz="1200" dirty="0"/>
              <a:t>        &lt;</a:t>
            </a:r>
            <a:r>
              <a:rPr lang="en-IN" sz="1200" dirty="0" err="1"/>
              <a:t>finalName</a:t>
            </a:r>
            <a:r>
              <a:rPr lang="en-IN" sz="1200" dirty="0"/>
              <a:t>&gt;${</a:t>
            </a:r>
            <a:r>
              <a:rPr lang="en-IN" sz="1200" dirty="0" err="1"/>
              <a:t>project.artifactId</a:t>
            </a:r>
            <a:r>
              <a:rPr lang="en-IN" sz="1200" dirty="0"/>
              <a:t>}&lt;/</a:t>
            </a:r>
            <a:r>
              <a:rPr lang="en-IN" sz="1200" dirty="0" err="1"/>
              <a:t>finalName</a:t>
            </a:r>
            <a:r>
              <a:rPr lang="en-IN" sz="1200" dirty="0"/>
              <a:t>&gt;</a:t>
            </a:r>
          </a:p>
          <a:p>
            <a:r>
              <a:rPr lang="en-IN" sz="1200" dirty="0"/>
              <a:t>    &lt;/build&gt;</a:t>
            </a:r>
          </a:p>
          <a:p>
            <a:r>
              <a:rPr lang="en-IN" sz="1200" dirty="0"/>
              <a:t>&lt;/project&gt;</a:t>
            </a:r>
          </a:p>
        </p:txBody>
      </p:sp>
    </p:spTree>
    <p:extLst>
      <p:ext uri="{BB962C8B-B14F-4D97-AF65-F5344CB8AC3E}">
        <p14:creationId xmlns:p14="http://schemas.microsoft.com/office/powerpoint/2010/main" val="24332700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t>
            </a: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16000" t="1880" r="16000"/>
          <a:stretch/>
        </p:blipFill>
        <p:spPr>
          <a:xfrm>
            <a:off x="1945758" y="1964017"/>
            <a:ext cx="5181600" cy="3976635"/>
          </a:xfrm>
          <a:prstGeom prst="rect">
            <a:avLst/>
          </a:prstGeom>
          <a:ln>
            <a:solidFill>
              <a:schemeClr val="accent2"/>
            </a:solidFill>
          </a:ln>
        </p:spPr>
      </p:pic>
      <p:sp>
        <p:nvSpPr>
          <p:cNvPr id="5" name="Content Placeholder 2"/>
          <p:cNvSpPr txBox="1">
            <a:spLocks/>
          </p:cNvSpPr>
          <p:nvPr/>
        </p:nvSpPr>
        <p:spPr>
          <a:xfrm>
            <a:off x="678543" y="917348"/>
            <a:ext cx="8229600" cy="884238"/>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1600" b="1"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b="0" dirty="0"/>
              <a:t>Step 3:</a:t>
            </a:r>
          </a:p>
          <a:p>
            <a:pPr lvl="1"/>
            <a:r>
              <a:rPr lang="en-US" sz="2200" dirty="0"/>
              <a:t>Add User Library from build path</a:t>
            </a:r>
          </a:p>
        </p:txBody>
      </p:sp>
    </p:spTree>
    <p:extLst>
      <p:ext uri="{BB962C8B-B14F-4D97-AF65-F5344CB8AC3E}">
        <p14:creationId xmlns:p14="http://schemas.microsoft.com/office/powerpoint/2010/main" val="171319327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t>
            </a:r>
          </a:p>
        </p:txBody>
      </p:sp>
      <p:sp>
        <p:nvSpPr>
          <p:cNvPr id="5" name="Content Placeholder 2"/>
          <p:cNvSpPr txBox="1">
            <a:spLocks/>
          </p:cNvSpPr>
          <p:nvPr/>
        </p:nvSpPr>
        <p:spPr>
          <a:xfrm>
            <a:off x="678543" y="917348"/>
            <a:ext cx="8229600" cy="884238"/>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1600" b="1"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b="0" dirty="0"/>
              <a:t>Step 4:</a:t>
            </a:r>
          </a:p>
          <a:p>
            <a:pPr lvl="1"/>
            <a:r>
              <a:rPr lang="en-US" sz="2200" dirty="0"/>
              <a:t>Create </a:t>
            </a:r>
            <a:r>
              <a:rPr lang="en-US" sz="2200" dirty="0" err="1"/>
              <a:t>Database,tables</a:t>
            </a:r>
            <a:r>
              <a:rPr lang="en-US" sz="2200" dirty="0"/>
              <a:t> in MySQL</a:t>
            </a:r>
          </a:p>
        </p:txBody>
      </p:sp>
      <p:sp>
        <p:nvSpPr>
          <p:cNvPr id="3" name="Rectangle 2">
            <a:extLst>
              <a:ext uri="{FF2B5EF4-FFF2-40B4-BE49-F238E27FC236}">
                <a16:creationId xmlns:a16="http://schemas.microsoft.com/office/drawing/2014/main" id="{B75AF2AD-F931-47DA-9AF3-1078FE06DB5D}"/>
              </a:ext>
            </a:extLst>
          </p:cNvPr>
          <p:cNvSpPr/>
          <p:nvPr/>
        </p:nvSpPr>
        <p:spPr>
          <a:xfrm>
            <a:off x="1295400" y="1810464"/>
            <a:ext cx="5573233" cy="4616648"/>
          </a:xfrm>
          <a:prstGeom prst="rect">
            <a:avLst/>
          </a:prstGeom>
        </p:spPr>
        <p:txBody>
          <a:bodyPr wrap="square">
            <a:spAutoFit/>
          </a:bodyPr>
          <a:lstStyle/>
          <a:p>
            <a:r>
              <a:rPr lang="en-IN" sz="1400" dirty="0"/>
              <a:t>DROP DATABASE IF EXISTS mapping;</a:t>
            </a:r>
          </a:p>
          <a:p>
            <a:r>
              <a:rPr lang="en-IN" sz="1400" dirty="0"/>
              <a:t>   </a:t>
            </a:r>
          </a:p>
          <a:p>
            <a:r>
              <a:rPr lang="en-IN" sz="1400" dirty="0"/>
              <a:t>CREATE DATABASE IF NOT EXISTS mapping;</a:t>
            </a:r>
          </a:p>
          <a:p>
            <a:r>
              <a:rPr lang="en-IN" sz="1400" dirty="0"/>
              <a:t> USE mapping;</a:t>
            </a:r>
          </a:p>
          <a:p>
            <a:r>
              <a:rPr lang="en-IN" sz="1400" dirty="0"/>
              <a:t> CREATE TABLE EMPLOYEE_TABLE(</a:t>
            </a:r>
          </a:p>
          <a:p>
            <a:r>
              <a:rPr lang="en-IN" sz="1400" dirty="0"/>
              <a:t>  EMP_ID INT NOT NULL </a:t>
            </a:r>
            <a:r>
              <a:rPr lang="en-IN" sz="1400" dirty="0" err="1"/>
              <a:t>auto_increment</a:t>
            </a:r>
            <a:r>
              <a:rPr lang="en-IN" sz="1400" dirty="0"/>
              <a:t>, </a:t>
            </a:r>
          </a:p>
          <a:p>
            <a:r>
              <a:rPr lang="en-IN" sz="1400" dirty="0"/>
              <a:t>  EMP_NAME VARCHAR(50) NOT NULL, </a:t>
            </a:r>
          </a:p>
          <a:p>
            <a:r>
              <a:rPr lang="en-IN" sz="1400" dirty="0"/>
              <a:t>  PASSPORT_NUMBER INT NOT NULL, </a:t>
            </a:r>
          </a:p>
          <a:p>
            <a:r>
              <a:rPr lang="en-IN" sz="1400" dirty="0"/>
              <a:t>  PRIMARY KEY (EMP_ID)</a:t>
            </a:r>
          </a:p>
          <a:p>
            <a:r>
              <a:rPr lang="en-IN" sz="1400" dirty="0"/>
              <a:t>);</a:t>
            </a:r>
          </a:p>
          <a:p>
            <a:r>
              <a:rPr lang="en-IN" sz="1400" dirty="0"/>
              <a:t> </a:t>
            </a:r>
          </a:p>
          <a:p>
            <a:r>
              <a:rPr lang="en-IN" sz="1400" dirty="0"/>
              <a:t>CREATE TABLE PASSPORT_TABLE(</a:t>
            </a:r>
          </a:p>
          <a:p>
            <a:r>
              <a:rPr lang="en-IN" sz="1400" dirty="0"/>
              <a:t>  PASSPORT_NUMBER INT NOT NULL </a:t>
            </a:r>
            <a:r>
              <a:rPr lang="en-IN" sz="1400" dirty="0" err="1"/>
              <a:t>auto_increment</a:t>
            </a:r>
            <a:r>
              <a:rPr lang="en-IN" sz="1400" dirty="0"/>
              <a:t>, </a:t>
            </a:r>
          </a:p>
          <a:p>
            <a:r>
              <a:rPr lang="en-IN" sz="1400" dirty="0"/>
              <a:t>  ADDRESS_LINE1 VARCHAR(100) NOT NULL, </a:t>
            </a:r>
          </a:p>
          <a:p>
            <a:r>
              <a:rPr lang="en-IN" sz="1400" dirty="0"/>
              <a:t>  ADDRESS_LINE2 VARCHAR(100) NOT NULL, </a:t>
            </a:r>
          </a:p>
          <a:p>
            <a:r>
              <a:rPr lang="en-IN" sz="1400" dirty="0"/>
              <a:t>  STATE_NAME VARCHAR(50) NOT NULL, </a:t>
            </a:r>
          </a:p>
          <a:p>
            <a:r>
              <a:rPr lang="en-IN" sz="1400" dirty="0"/>
              <a:t>  COUNTRY_NAME VARCHAR(50) NOT NULL, </a:t>
            </a:r>
          </a:p>
          <a:p>
            <a:r>
              <a:rPr lang="en-IN" sz="1400" dirty="0"/>
              <a:t>  PRIMARY KEY (PASSPORT_NUMBER)</a:t>
            </a:r>
          </a:p>
          <a:p>
            <a:r>
              <a:rPr lang="en-IN" sz="1400" dirty="0"/>
              <a:t>);</a:t>
            </a:r>
          </a:p>
          <a:p>
            <a:r>
              <a:rPr lang="en-IN" sz="1400" dirty="0"/>
              <a:t> </a:t>
            </a:r>
          </a:p>
          <a:p>
            <a:endParaRPr lang="en-IN" sz="1400" dirty="0"/>
          </a:p>
        </p:txBody>
      </p:sp>
    </p:spTree>
    <p:extLst>
      <p:ext uri="{BB962C8B-B14F-4D97-AF65-F5344CB8AC3E}">
        <p14:creationId xmlns:p14="http://schemas.microsoft.com/office/powerpoint/2010/main" val="262802562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t>
            </a:r>
          </a:p>
        </p:txBody>
      </p:sp>
      <p:sp>
        <p:nvSpPr>
          <p:cNvPr id="5" name="Content Placeholder 2"/>
          <p:cNvSpPr txBox="1">
            <a:spLocks/>
          </p:cNvSpPr>
          <p:nvPr/>
        </p:nvSpPr>
        <p:spPr>
          <a:xfrm>
            <a:off x="304801" y="990600"/>
            <a:ext cx="3962400" cy="419100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600" b="1"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000" b="0" dirty="0"/>
              <a:t>Package </a:t>
            </a:r>
            <a:r>
              <a:rPr lang="en-US" sz="1000" b="0" dirty="0" err="1"/>
              <a:t>test.model</a:t>
            </a:r>
            <a:r>
              <a:rPr lang="en-US" sz="1000" b="0" dirty="0"/>
              <a:t>;</a:t>
            </a:r>
          </a:p>
          <a:p>
            <a:pPr marL="0" indent="0">
              <a:buNone/>
            </a:pPr>
            <a:r>
              <a:rPr lang="en-US" sz="1000" b="0" dirty="0"/>
              <a:t>import </a:t>
            </a:r>
            <a:r>
              <a:rPr lang="en-US" sz="1000" b="0" dirty="0" err="1"/>
              <a:t>java.io.Serializable</a:t>
            </a:r>
            <a:r>
              <a:rPr lang="en-US" sz="1000" b="0" dirty="0"/>
              <a:t>;</a:t>
            </a:r>
          </a:p>
          <a:p>
            <a:pPr marL="0" indent="0">
              <a:buNone/>
            </a:pPr>
            <a:r>
              <a:rPr lang="en-US" sz="1000" b="0" dirty="0"/>
              <a:t> import </a:t>
            </a:r>
            <a:r>
              <a:rPr lang="en-US" sz="1000" b="0" dirty="0" err="1"/>
              <a:t>javax.persistence.CascadeType</a:t>
            </a:r>
            <a:r>
              <a:rPr lang="en-US" sz="1000" b="0" dirty="0"/>
              <a:t>;</a:t>
            </a:r>
          </a:p>
          <a:p>
            <a:pPr marL="0" indent="0">
              <a:buNone/>
            </a:pPr>
            <a:r>
              <a:rPr lang="en-US" sz="1000" b="0" dirty="0"/>
              <a:t>import </a:t>
            </a:r>
            <a:r>
              <a:rPr lang="en-US" sz="1000" b="0" dirty="0" err="1"/>
              <a:t>javax.persistence.Column</a:t>
            </a:r>
            <a:r>
              <a:rPr lang="en-US" sz="1000" b="0" dirty="0"/>
              <a:t>;</a:t>
            </a:r>
          </a:p>
          <a:p>
            <a:pPr marL="0" indent="0">
              <a:buNone/>
            </a:pPr>
            <a:r>
              <a:rPr lang="en-US" sz="1000" b="0" dirty="0"/>
              <a:t>import </a:t>
            </a:r>
            <a:r>
              <a:rPr lang="en-US" sz="1000" b="0" dirty="0" err="1"/>
              <a:t>javax.persistence.Entity</a:t>
            </a:r>
            <a:r>
              <a:rPr lang="en-US" sz="1000" b="0" dirty="0"/>
              <a:t>;</a:t>
            </a:r>
          </a:p>
          <a:p>
            <a:pPr marL="0" indent="0">
              <a:buNone/>
            </a:pPr>
            <a:r>
              <a:rPr lang="en-US" sz="1000" b="0" dirty="0"/>
              <a:t>import </a:t>
            </a:r>
            <a:r>
              <a:rPr lang="en-US" sz="1000" b="0" dirty="0" err="1"/>
              <a:t>javax.persistence.FetchType</a:t>
            </a:r>
            <a:r>
              <a:rPr lang="en-US" sz="1000" b="0" dirty="0"/>
              <a:t>;</a:t>
            </a:r>
          </a:p>
          <a:p>
            <a:pPr marL="0" indent="0">
              <a:buNone/>
            </a:pPr>
            <a:r>
              <a:rPr lang="en-US" sz="1000" b="0" dirty="0"/>
              <a:t>import </a:t>
            </a:r>
            <a:r>
              <a:rPr lang="en-US" sz="1000" b="0" dirty="0" err="1"/>
              <a:t>javax.persistence.GeneratedValue</a:t>
            </a:r>
            <a:r>
              <a:rPr lang="en-US" sz="1000" b="0" dirty="0"/>
              <a:t>;</a:t>
            </a:r>
          </a:p>
          <a:p>
            <a:pPr marL="0" indent="0">
              <a:buNone/>
            </a:pPr>
            <a:r>
              <a:rPr lang="en-US" sz="1000" b="0" dirty="0"/>
              <a:t>import </a:t>
            </a:r>
            <a:r>
              <a:rPr lang="en-US" sz="1000" b="0" dirty="0" err="1"/>
              <a:t>javax.persistence.GenerationType</a:t>
            </a:r>
            <a:r>
              <a:rPr lang="en-US" sz="1000" b="0" dirty="0"/>
              <a:t>;</a:t>
            </a:r>
          </a:p>
          <a:p>
            <a:pPr marL="0" indent="0">
              <a:buNone/>
            </a:pPr>
            <a:r>
              <a:rPr lang="en-US" sz="1000" b="0" dirty="0"/>
              <a:t>import </a:t>
            </a:r>
            <a:r>
              <a:rPr lang="en-US" sz="1000" b="0" dirty="0" err="1"/>
              <a:t>javax.persistence.Id</a:t>
            </a:r>
            <a:r>
              <a:rPr lang="en-US" sz="1000" b="0" dirty="0"/>
              <a:t>;</a:t>
            </a:r>
          </a:p>
          <a:p>
            <a:pPr marL="0" indent="0">
              <a:buNone/>
            </a:pPr>
            <a:r>
              <a:rPr lang="en-US" sz="1000" b="0" dirty="0"/>
              <a:t>import </a:t>
            </a:r>
            <a:r>
              <a:rPr lang="en-US" sz="1000" b="0" dirty="0" err="1"/>
              <a:t>javax.persistence.JoinColumn</a:t>
            </a:r>
            <a:r>
              <a:rPr lang="en-US" sz="1000" b="0" dirty="0"/>
              <a:t>;</a:t>
            </a:r>
          </a:p>
          <a:p>
            <a:pPr marL="0" indent="0">
              <a:buNone/>
            </a:pPr>
            <a:r>
              <a:rPr lang="en-US" sz="1000" b="0" dirty="0"/>
              <a:t>import </a:t>
            </a:r>
            <a:r>
              <a:rPr lang="en-US" sz="1000" b="0" dirty="0" err="1"/>
              <a:t>javax.persistence.OneToOne</a:t>
            </a:r>
            <a:r>
              <a:rPr lang="en-US" sz="1000" b="0" dirty="0"/>
              <a:t>;</a:t>
            </a:r>
          </a:p>
          <a:p>
            <a:pPr marL="0" indent="0">
              <a:buNone/>
            </a:pPr>
            <a:r>
              <a:rPr lang="en-US" sz="1000" b="0" dirty="0"/>
              <a:t>import </a:t>
            </a:r>
            <a:r>
              <a:rPr lang="en-US" sz="1000" b="0" dirty="0" err="1"/>
              <a:t>javax.persistence.Table</a:t>
            </a:r>
            <a:r>
              <a:rPr lang="en-US" sz="1000" b="0" dirty="0"/>
              <a:t>;</a:t>
            </a:r>
          </a:p>
          <a:p>
            <a:pPr marL="0" indent="0">
              <a:buNone/>
            </a:pPr>
            <a:r>
              <a:rPr lang="en-US" sz="1000" b="0" dirty="0"/>
              <a:t> </a:t>
            </a:r>
          </a:p>
          <a:p>
            <a:pPr marL="0" indent="0">
              <a:buNone/>
            </a:pPr>
            <a:r>
              <a:rPr lang="en-US" sz="1000" b="0" dirty="0"/>
              <a:t>@Entity</a:t>
            </a:r>
          </a:p>
          <a:p>
            <a:pPr marL="0" indent="0">
              <a:buNone/>
            </a:pPr>
            <a:r>
              <a:rPr lang="en-US" sz="1000" b="0" dirty="0"/>
              <a:t>@Table(name = "EMPLOYEE_TABLE")</a:t>
            </a:r>
          </a:p>
          <a:p>
            <a:pPr marL="0" indent="0">
              <a:buNone/>
            </a:pPr>
            <a:r>
              <a:rPr lang="en-US" sz="1000" b="0" dirty="0"/>
              <a:t>public class Employee implements Serializable {</a:t>
            </a:r>
          </a:p>
          <a:p>
            <a:pPr marL="0" indent="0">
              <a:buNone/>
            </a:pPr>
            <a:r>
              <a:rPr lang="en-US" sz="1000" b="0" dirty="0"/>
              <a:t> </a:t>
            </a:r>
          </a:p>
          <a:p>
            <a:pPr marL="0" indent="0">
              <a:buNone/>
            </a:pPr>
            <a:r>
              <a:rPr lang="en-US" sz="1000" b="0" dirty="0"/>
              <a:t>    private static final long </a:t>
            </a:r>
            <a:r>
              <a:rPr lang="en-US" sz="1000" b="0" dirty="0" err="1"/>
              <a:t>serialVersionUID</a:t>
            </a:r>
            <a:r>
              <a:rPr lang="en-US" sz="1000" b="0" dirty="0"/>
              <a:t> = 1L;</a:t>
            </a:r>
          </a:p>
          <a:p>
            <a:pPr marL="0" indent="0">
              <a:buNone/>
            </a:pPr>
            <a:r>
              <a:rPr lang="en-US" sz="1000" b="0" dirty="0"/>
              <a:t> </a:t>
            </a:r>
          </a:p>
          <a:p>
            <a:pPr marL="0" indent="0">
              <a:buNone/>
            </a:pPr>
            <a:r>
              <a:rPr lang="en-US" sz="1000" b="0" dirty="0"/>
              <a:t>    @Id</a:t>
            </a:r>
          </a:p>
          <a:p>
            <a:pPr marL="0" indent="0">
              <a:buNone/>
            </a:pPr>
            <a:r>
              <a:rPr lang="en-US" sz="1000" b="0" dirty="0"/>
              <a:t>    @Column(name = "EMP_ID")</a:t>
            </a:r>
          </a:p>
          <a:p>
            <a:pPr marL="0" indent="0">
              <a:buNone/>
            </a:pPr>
            <a:r>
              <a:rPr lang="en-US" sz="1000" b="0" dirty="0"/>
              <a:t>    @</a:t>
            </a:r>
            <a:r>
              <a:rPr lang="en-US" sz="1000" b="0" dirty="0" err="1"/>
              <a:t>GeneratedValue</a:t>
            </a:r>
            <a:r>
              <a:rPr lang="en-US" sz="1000" b="0" dirty="0"/>
              <a:t>(strategy = </a:t>
            </a:r>
            <a:r>
              <a:rPr lang="en-US" sz="1000" b="0" dirty="0" err="1"/>
              <a:t>GenerationType.IDENTITY</a:t>
            </a:r>
            <a:r>
              <a:rPr lang="en-US" sz="1000" b="0" dirty="0"/>
              <a:t>)</a:t>
            </a:r>
          </a:p>
          <a:p>
            <a:pPr marL="0" indent="0">
              <a:buNone/>
            </a:pPr>
            <a:r>
              <a:rPr lang="en-US" sz="1000" b="0" dirty="0"/>
              <a:t>    private int </a:t>
            </a:r>
            <a:r>
              <a:rPr lang="en-US" sz="1000" b="0" dirty="0" err="1"/>
              <a:t>employeeId</a:t>
            </a:r>
            <a:r>
              <a:rPr lang="en-US" sz="1000" b="0" dirty="0"/>
              <a:t>;</a:t>
            </a:r>
          </a:p>
          <a:p>
            <a:pPr marL="0" indent="0">
              <a:buNone/>
            </a:pPr>
            <a:r>
              <a:rPr lang="en-US" sz="1000" b="0" dirty="0"/>
              <a:t> </a:t>
            </a:r>
          </a:p>
          <a:p>
            <a:pPr marL="0" indent="0">
              <a:buNone/>
            </a:pPr>
            <a:r>
              <a:rPr lang="en-US" sz="1000" b="0" dirty="0"/>
              <a:t>    @Column(name = "EMP_NAME")</a:t>
            </a:r>
          </a:p>
          <a:p>
            <a:pPr marL="0" indent="0">
              <a:buNone/>
            </a:pPr>
            <a:r>
              <a:rPr lang="en-US" sz="1000" b="0" dirty="0"/>
              <a:t>    private String name;</a:t>
            </a:r>
          </a:p>
          <a:p>
            <a:pPr marL="0" indent="0">
              <a:buNone/>
            </a:pPr>
            <a:r>
              <a:rPr lang="en-US" sz="1000" b="0" dirty="0"/>
              <a:t> </a:t>
            </a:r>
          </a:p>
          <a:p>
            <a:pPr marL="0" indent="0">
              <a:buNone/>
            </a:pPr>
            <a:r>
              <a:rPr lang="en-US" sz="1000" b="0" dirty="0"/>
              <a:t>    </a:t>
            </a:r>
          </a:p>
        </p:txBody>
      </p:sp>
      <p:sp>
        <p:nvSpPr>
          <p:cNvPr id="3" name="Rectangle 2">
            <a:extLst>
              <a:ext uri="{FF2B5EF4-FFF2-40B4-BE49-F238E27FC236}">
                <a16:creationId xmlns:a16="http://schemas.microsoft.com/office/drawing/2014/main" id="{805F7FAF-AA9C-4A8A-AFC3-02F575CFBB30}"/>
              </a:ext>
            </a:extLst>
          </p:cNvPr>
          <p:cNvSpPr/>
          <p:nvPr/>
        </p:nvSpPr>
        <p:spPr>
          <a:xfrm>
            <a:off x="4381499" y="838200"/>
            <a:ext cx="4495800" cy="5632311"/>
          </a:xfrm>
          <a:prstGeom prst="rect">
            <a:avLst/>
          </a:prstGeom>
        </p:spPr>
        <p:txBody>
          <a:bodyPr wrap="square">
            <a:spAutoFit/>
          </a:bodyPr>
          <a:lstStyle/>
          <a:p>
            <a:r>
              <a:rPr lang="en-US" sz="1200" dirty="0"/>
              <a:t>@</a:t>
            </a:r>
            <a:r>
              <a:rPr lang="en-US" sz="1200" dirty="0" err="1"/>
              <a:t>OneToOne</a:t>
            </a:r>
            <a:r>
              <a:rPr lang="en-US" sz="1200" dirty="0"/>
              <a:t>(fetch = </a:t>
            </a:r>
            <a:r>
              <a:rPr lang="en-US" sz="1200" dirty="0" err="1"/>
              <a:t>FetchType.LAZY</a:t>
            </a:r>
            <a:r>
              <a:rPr lang="en-US" sz="1200" dirty="0"/>
              <a:t>, cascade = </a:t>
            </a:r>
            <a:r>
              <a:rPr lang="en-US" sz="1200" dirty="0" err="1"/>
              <a:t>CascadeType.ALL</a:t>
            </a:r>
            <a:r>
              <a:rPr lang="en-US" sz="1200" dirty="0"/>
              <a:t>)</a:t>
            </a:r>
          </a:p>
          <a:p>
            <a:r>
              <a:rPr lang="en-US" sz="1200" dirty="0"/>
              <a:t>    @</a:t>
            </a:r>
            <a:r>
              <a:rPr lang="en-US" sz="1200" dirty="0" err="1"/>
              <a:t>JoinColumn</a:t>
            </a:r>
            <a:r>
              <a:rPr lang="en-US" sz="1200" dirty="0"/>
              <a:t>(name = "PASSPORT_NUMBER")</a:t>
            </a:r>
          </a:p>
          <a:p>
            <a:r>
              <a:rPr lang="en-US" sz="1200" dirty="0"/>
              <a:t>    private Passport </a:t>
            </a:r>
            <a:r>
              <a:rPr lang="en-US" sz="1200" dirty="0" err="1"/>
              <a:t>passportDetails</a:t>
            </a:r>
            <a:r>
              <a:rPr lang="en-US" sz="1200" dirty="0"/>
              <a:t>;</a:t>
            </a:r>
          </a:p>
          <a:p>
            <a:r>
              <a:rPr lang="en-US" sz="1200" dirty="0"/>
              <a:t> </a:t>
            </a:r>
          </a:p>
          <a:p>
            <a:r>
              <a:rPr lang="en-US" sz="1200" dirty="0"/>
              <a:t>    public Employee() { }</a:t>
            </a:r>
          </a:p>
          <a:p>
            <a:r>
              <a:rPr lang="en-US" sz="1200" dirty="0"/>
              <a:t> </a:t>
            </a:r>
          </a:p>
          <a:p>
            <a:r>
              <a:rPr lang="en-US" sz="1200" dirty="0"/>
              <a:t>    public int </a:t>
            </a:r>
            <a:r>
              <a:rPr lang="en-US" sz="1200" dirty="0" err="1"/>
              <a:t>getEmployeeId</a:t>
            </a:r>
            <a:r>
              <a:rPr lang="en-US" sz="1200" dirty="0"/>
              <a:t>() {</a:t>
            </a:r>
          </a:p>
          <a:p>
            <a:r>
              <a:rPr lang="en-US" sz="1200" dirty="0"/>
              <a:t>        return </a:t>
            </a:r>
            <a:r>
              <a:rPr lang="en-US" sz="1200" dirty="0" err="1"/>
              <a:t>employeeId</a:t>
            </a:r>
            <a:r>
              <a:rPr lang="en-US" sz="1200" dirty="0"/>
              <a:t>;</a:t>
            </a:r>
          </a:p>
          <a:p>
            <a:r>
              <a:rPr lang="en-US" sz="1200" dirty="0"/>
              <a:t>    }</a:t>
            </a:r>
          </a:p>
          <a:p>
            <a:r>
              <a:rPr lang="en-US" sz="1200" dirty="0"/>
              <a:t> </a:t>
            </a:r>
          </a:p>
          <a:p>
            <a:r>
              <a:rPr lang="en-US" sz="1200" dirty="0"/>
              <a:t>    public void </a:t>
            </a:r>
            <a:r>
              <a:rPr lang="en-US" sz="1200" dirty="0" err="1"/>
              <a:t>setEmployeeId</a:t>
            </a:r>
            <a:r>
              <a:rPr lang="en-US" sz="1200" dirty="0"/>
              <a:t>(int </a:t>
            </a:r>
            <a:r>
              <a:rPr lang="en-US" sz="1200" dirty="0" err="1"/>
              <a:t>employeeId</a:t>
            </a:r>
            <a:r>
              <a:rPr lang="en-US" sz="1200" dirty="0"/>
              <a:t>) {</a:t>
            </a:r>
          </a:p>
          <a:p>
            <a:r>
              <a:rPr lang="en-US" sz="1200" dirty="0"/>
              <a:t>        </a:t>
            </a:r>
            <a:r>
              <a:rPr lang="en-US" sz="1200" dirty="0" err="1"/>
              <a:t>this.employeeId</a:t>
            </a:r>
            <a:r>
              <a:rPr lang="en-US" sz="1200" dirty="0"/>
              <a:t> = </a:t>
            </a:r>
            <a:r>
              <a:rPr lang="en-US" sz="1200" dirty="0" err="1"/>
              <a:t>employeeId</a:t>
            </a:r>
            <a:r>
              <a:rPr lang="en-US" sz="1200" dirty="0"/>
              <a:t>;</a:t>
            </a:r>
          </a:p>
          <a:p>
            <a:r>
              <a:rPr lang="en-US" sz="1200" dirty="0"/>
              <a:t>    }</a:t>
            </a:r>
          </a:p>
          <a:p>
            <a:r>
              <a:rPr lang="en-US" sz="1200" dirty="0"/>
              <a:t> </a:t>
            </a:r>
          </a:p>
          <a:p>
            <a:r>
              <a:rPr lang="en-US" sz="1200" dirty="0"/>
              <a:t>    public String </a:t>
            </a:r>
            <a:r>
              <a:rPr lang="en-US" sz="1200" dirty="0" err="1"/>
              <a:t>getName</a:t>
            </a:r>
            <a:r>
              <a:rPr lang="en-US" sz="1200" dirty="0"/>
              <a:t>() {</a:t>
            </a:r>
          </a:p>
          <a:p>
            <a:r>
              <a:rPr lang="en-US" sz="1200" dirty="0"/>
              <a:t>        return name;</a:t>
            </a:r>
          </a:p>
          <a:p>
            <a:r>
              <a:rPr lang="en-US" sz="1200" dirty="0"/>
              <a:t>    }</a:t>
            </a:r>
          </a:p>
          <a:p>
            <a:r>
              <a:rPr lang="en-US" sz="1200" dirty="0"/>
              <a:t> </a:t>
            </a:r>
          </a:p>
          <a:p>
            <a:r>
              <a:rPr lang="en-US" sz="1200" dirty="0"/>
              <a:t>    public void </a:t>
            </a:r>
            <a:r>
              <a:rPr lang="en-US" sz="1200" dirty="0" err="1"/>
              <a:t>setName</a:t>
            </a:r>
            <a:r>
              <a:rPr lang="en-US" sz="1200" dirty="0"/>
              <a:t>(String name) {</a:t>
            </a:r>
          </a:p>
          <a:p>
            <a:r>
              <a:rPr lang="en-US" sz="1200" dirty="0"/>
              <a:t>        this.name = name;</a:t>
            </a:r>
          </a:p>
          <a:p>
            <a:r>
              <a:rPr lang="en-US" sz="1200" dirty="0"/>
              <a:t>    }</a:t>
            </a:r>
          </a:p>
          <a:p>
            <a:r>
              <a:rPr lang="en-US" sz="1200" dirty="0"/>
              <a:t> </a:t>
            </a:r>
          </a:p>
          <a:p>
            <a:r>
              <a:rPr lang="en-US" sz="1200" dirty="0"/>
              <a:t>    public Passport </a:t>
            </a:r>
            <a:r>
              <a:rPr lang="en-US" sz="1200" dirty="0" err="1"/>
              <a:t>getPassportDetails</a:t>
            </a:r>
            <a:r>
              <a:rPr lang="en-US" sz="1200" dirty="0"/>
              <a:t>() {</a:t>
            </a:r>
          </a:p>
          <a:p>
            <a:r>
              <a:rPr lang="en-US" sz="1200" dirty="0"/>
              <a:t>        return </a:t>
            </a:r>
            <a:r>
              <a:rPr lang="en-US" sz="1200" dirty="0" err="1"/>
              <a:t>passportDetails</a:t>
            </a:r>
            <a:r>
              <a:rPr lang="en-US" sz="1200" dirty="0"/>
              <a:t>;</a:t>
            </a:r>
          </a:p>
          <a:p>
            <a:r>
              <a:rPr lang="en-US" sz="1200" dirty="0"/>
              <a:t>    }</a:t>
            </a:r>
          </a:p>
          <a:p>
            <a:r>
              <a:rPr lang="en-US" sz="1200" dirty="0"/>
              <a:t> </a:t>
            </a:r>
          </a:p>
          <a:p>
            <a:r>
              <a:rPr lang="en-US" sz="1200" dirty="0"/>
              <a:t>    public void </a:t>
            </a:r>
            <a:r>
              <a:rPr lang="en-US" sz="1200" dirty="0" err="1"/>
              <a:t>setPassportDetails</a:t>
            </a:r>
            <a:r>
              <a:rPr lang="en-US" sz="1200" dirty="0"/>
              <a:t>(Passport </a:t>
            </a:r>
            <a:r>
              <a:rPr lang="en-US" sz="1200" dirty="0" err="1"/>
              <a:t>passportDetails</a:t>
            </a:r>
            <a:r>
              <a:rPr lang="en-US" sz="1200" dirty="0"/>
              <a:t>) {</a:t>
            </a:r>
          </a:p>
          <a:p>
            <a:r>
              <a:rPr lang="en-US" sz="1200" dirty="0"/>
              <a:t>        </a:t>
            </a:r>
            <a:r>
              <a:rPr lang="en-US" sz="1200" dirty="0" err="1"/>
              <a:t>this.passportDetails</a:t>
            </a:r>
            <a:r>
              <a:rPr lang="en-US" sz="1200" dirty="0"/>
              <a:t> = </a:t>
            </a:r>
            <a:r>
              <a:rPr lang="en-US" sz="1200" dirty="0" err="1"/>
              <a:t>passportDetails</a:t>
            </a:r>
            <a:r>
              <a:rPr lang="en-US" sz="1200" dirty="0"/>
              <a:t>;</a:t>
            </a:r>
          </a:p>
          <a:p>
            <a:r>
              <a:rPr lang="en-US" sz="1200" dirty="0"/>
              <a:t>    }</a:t>
            </a:r>
          </a:p>
          <a:p>
            <a:r>
              <a:rPr lang="en-US" sz="1200" dirty="0"/>
              <a:t>}</a:t>
            </a:r>
          </a:p>
        </p:txBody>
      </p:sp>
      <p:sp>
        <p:nvSpPr>
          <p:cNvPr id="6" name="Rectangle: Rounded Corners 5">
            <a:extLst>
              <a:ext uri="{FF2B5EF4-FFF2-40B4-BE49-F238E27FC236}">
                <a16:creationId xmlns:a16="http://schemas.microsoft.com/office/drawing/2014/main" id="{09E9589E-1307-4B96-B6F3-A31630811798}"/>
              </a:ext>
            </a:extLst>
          </p:cNvPr>
          <p:cNvSpPr/>
          <p:nvPr/>
        </p:nvSpPr>
        <p:spPr>
          <a:xfrm>
            <a:off x="4419600" y="838200"/>
            <a:ext cx="4419599" cy="63976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151189893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t>
            </a:r>
          </a:p>
        </p:txBody>
      </p:sp>
      <p:sp>
        <p:nvSpPr>
          <p:cNvPr id="5" name="Content Placeholder 2"/>
          <p:cNvSpPr txBox="1">
            <a:spLocks/>
          </p:cNvSpPr>
          <p:nvPr/>
        </p:nvSpPr>
        <p:spPr>
          <a:xfrm>
            <a:off x="304801" y="990600"/>
            <a:ext cx="3962400" cy="533400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600" b="1"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000" b="0" dirty="0"/>
              <a:t>Package </a:t>
            </a:r>
            <a:r>
              <a:rPr lang="en-US" sz="1000" b="0" dirty="0" err="1"/>
              <a:t>test.model</a:t>
            </a:r>
            <a:r>
              <a:rPr lang="en-US" sz="1000" b="0" dirty="0"/>
              <a:t>;</a:t>
            </a:r>
          </a:p>
          <a:p>
            <a:pPr marL="0" indent="0">
              <a:buNone/>
            </a:pPr>
            <a:r>
              <a:rPr lang="en-US" sz="1000" b="0" dirty="0"/>
              <a:t>import </a:t>
            </a:r>
            <a:r>
              <a:rPr lang="en-US" sz="1000" b="0" dirty="0" err="1"/>
              <a:t>java.io.Serializable</a:t>
            </a:r>
            <a:r>
              <a:rPr lang="en-US" sz="1000" b="0" dirty="0"/>
              <a:t>;</a:t>
            </a:r>
          </a:p>
          <a:p>
            <a:pPr marL="0" indent="0">
              <a:buNone/>
            </a:pPr>
            <a:r>
              <a:rPr lang="en-US" sz="1000" b="0" dirty="0"/>
              <a:t> </a:t>
            </a:r>
          </a:p>
          <a:p>
            <a:pPr marL="0" indent="0">
              <a:buNone/>
            </a:pPr>
            <a:r>
              <a:rPr lang="en-US" sz="1000" b="0" dirty="0"/>
              <a:t>import </a:t>
            </a:r>
            <a:r>
              <a:rPr lang="en-US" sz="1000" b="0" dirty="0" err="1"/>
              <a:t>javax.persistence.Column</a:t>
            </a:r>
            <a:r>
              <a:rPr lang="en-US" sz="1000" b="0" dirty="0"/>
              <a:t>;</a:t>
            </a:r>
          </a:p>
          <a:p>
            <a:pPr marL="0" indent="0">
              <a:buNone/>
            </a:pPr>
            <a:r>
              <a:rPr lang="en-US" sz="1000" b="0" dirty="0"/>
              <a:t>import </a:t>
            </a:r>
            <a:r>
              <a:rPr lang="en-US" sz="1000" b="0" dirty="0" err="1"/>
              <a:t>javax.persistence.Entity</a:t>
            </a:r>
            <a:r>
              <a:rPr lang="en-US" sz="1000" b="0" dirty="0"/>
              <a:t>;</a:t>
            </a:r>
          </a:p>
          <a:p>
            <a:pPr marL="0" indent="0">
              <a:buNone/>
            </a:pPr>
            <a:r>
              <a:rPr lang="en-US" sz="1000" b="0" dirty="0"/>
              <a:t>import </a:t>
            </a:r>
            <a:r>
              <a:rPr lang="en-US" sz="1000" b="0" dirty="0" err="1"/>
              <a:t>javax.persistence.GeneratedValue</a:t>
            </a:r>
            <a:r>
              <a:rPr lang="en-US" sz="1000" b="0" dirty="0"/>
              <a:t>;</a:t>
            </a:r>
          </a:p>
          <a:p>
            <a:pPr marL="0" indent="0">
              <a:buNone/>
            </a:pPr>
            <a:r>
              <a:rPr lang="en-US" sz="1000" b="0" dirty="0"/>
              <a:t>import </a:t>
            </a:r>
            <a:r>
              <a:rPr lang="en-US" sz="1000" b="0" dirty="0" err="1"/>
              <a:t>javax.persistence.GenerationType</a:t>
            </a:r>
            <a:r>
              <a:rPr lang="en-US" sz="1000" b="0" dirty="0"/>
              <a:t>;</a:t>
            </a:r>
          </a:p>
          <a:p>
            <a:pPr marL="0" indent="0">
              <a:buNone/>
            </a:pPr>
            <a:r>
              <a:rPr lang="en-US" sz="1000" b="0" dirty="0"/>
              <a:t>import </a:t>
            </a:r>
            <a:r>
              <a:rPr lang="en-US" sz="1000" b="0" dirty="0" err="1"/>
              <a:t>javax.persistence.Id</a:t>
            </a:r>
            <a:r>
              <a:rPr lang="en-US" sz="1000" b="0" dirty="0"/>
              <a:t>;</a:t>
            </a:r>
          </a:p>
          <a:p>
            <a:pPr marL="0" indent="0">
              <a:buNone/>
            </a:pPr>
            <a:r>
              <a:rPr lang="en-US" sz="1000" b="0" dirty="0"/>
              <a:t>import </a:t>
            </a:r>
            <a:r>
              <a:rPr lang="en-US" sz="1000" b="0" dirty="0" err="1"/>
              <a:t>javax.persistence.Table</a:t>
            </a:r>
            <a:r>
              <a:rPr lang="en-US" sz="1000" b="0" dirty="0"/>
              <a:t>;</a:t>
            </a:r>
          </a:p>
          <a:p>
            <a:pPr marL="0" indent="0">
              <a:buNone/>
            </a:pPr>
            <a:r>
              <a:rPr lang="en-US" sz="1000" b="0" dirty="0"/>
              <a:t> @Entity</a:t>
            </a:r>
          </a:p>
          <a:p>
            <a:pPr marL="0" indent="0">
              <a:buNone/>
            </a:pPr>
            <a:r>
              <a:rPr lang="en-US" sz="1000" b="0" dirty="0"/>
              <a:t>@Table(name = "PASSPORT_TABLE")</a:t>
            </a:r>
          </a:p>
          <a:p>
            <a:pPr marL="0" indent="0">
              <a:buNone/>
            </a:pPr>
            <a:r>
              <a:rPr lang="en-US" sz="1000" b="0" dirty="0"/>
              <a:t>public class Passport implements Serializable {</a:t>
            </a:r>
          </a:p>
          <a:p>
            <a:pPr marL="0" indent="0">
              <a:buNone/>
            </a:pPr>
            <a:r>
              <a:rPr lang="en-US" sz="1000" b="0" dirty="0"/>
              <a:t> private static final long </a:t>
            </a:r>
            <a:r>
              <a:rPr lang="en-US" sz="1000" b="0" dirty="0" err="1"/>
              <a:t>serialVersionUID</a:t>
            </a:r>
            <a:r>
              <a:rPr lang="en-US" sz="1000" b="0" dirty="0"/>
              <a:t> = 1L;</a:t>
            </a:r>
          </a:p>
          <a:p>
            <a:pPr marL="0" indent="0">
              <a:buNone/>
            </a:pPr>
            <a:r>
              <a:rPr lang="en-US" sz="1000" b="0" dirty="0"/>
              <a:t>     @Id</a:t>
            </a:r>
          </a:p>
          <a:p>
            <a:pPr marL="0" indent="0">
              <a:buNone/>
            </a:pPr>
            <a:r>
              <a:rPr lang="en-US" sz="1000" b="0" dirty="0"/>
              <a:t>    @Column(name = "PASSPORT_NUMBER")</a:t>
            </a:r>
          </a:p>
          <a:p>
            <a:pPr marL="0" indent="0">
              <a:buNone/>
            </a:pPr>
            <a:r>
              <a:rPr lang="en-US" sz="1000" b="0" dirty="0"/>
              <a:t>    @</a:t>
            </a:r>
            <a:r>
              <a:rPr lang="en-US" sz="1000" b="0" dirty="0" err="1"/>
              <a:t>GeneratedValue</a:t>
            </a:r>
            <a:r>
              <a:rPr lang="en-US" sz="1000" b="0" dirty="0"/>
              <a:t>(strategy = </a:t>
            </a:r>
            <a:r>
              <a:rPr lang="en-US" sz="1000" b="0" dirty="0" err="1"/>
              <a:t>GenerationType.IDENTITY</a:t>
            </a:r>
            <a:r>
              <a:rPr lang="en-US" sz="1000" b="0" dirty="0"/>
              <a:t>)</a:t>
            </a:r>
          </a:p>
          <a:p>
            <a:pPr marL="0" indent="0">
              <a:buNone/>
            </a:pPr>
            <a:r>
              <a:rPr lang="en-US" sz="1000" b="0" dirty="0"/>
              <a:t>    private int </a:t>
            </a:r>
            <a:r>
              <a:rPr lang="en-US" sz="1000" b="0" dirty="0" err="1"/>
              <a:t>passportNumber</a:t>
            </a:r>
            <a:r>
              <a:rPr lang="en-US" sz="1000" b="0" dirty="0"/>
              <a:t>;</a:t>
            </a:r>
          </a:p>
          <a:p>
            <a:pPr marL="0" indent="0">
              <a:buNone/>
            </a:pPr>
            <a:r>
              <a:rPr lang="en-US" sz="1000" b="0" dirty="0"/>
              <a:t>     @Column(name = "ADDRESS_LINE1")</a:t>
            </a:r>
          </a:p>
          <a:p>
            <a:pPr marL="0" indent="0">
              <a:buNone/>
            </a:pPr>
            <a:r>
              <a:rPr lang="en-US" sz="1000" b="0" dirty="0"/>
              <a:t>    private String addressLine1;</a:t>
            </a:r>
          </a:p>
          <a:p>
            <a:pPr marL="0" indent="0">
              <a:buNone/>
            </a:pPr>
            <a:r>
              <a:rPr lang="en-US" sz="1000" b="0" dirty="0"/>
              <a:t>     @Column(name = "ADDRESS_LINE2")</a:t>
            </a:r>
          </a:p>
          <a:p>
            <a:pPr marL="0" indent="0">
              <a:buNone/>
            </a:pPr>
            <a:r>
              <a:rPr lang="en-US" sz="1000" b="0" dirty="0"/>
              <a:t>    private String addressLine2;</a:t>
            </a:r>
          </a:p>
          <a:p>
            <a:pPr marL="0" indent="0">
              <a:buNone/>
            </a:pPr>
            <a:r>
              <a:rPr lang="en-US" sz="1000" b="0" dirty="0"/>
              <a:t>     @Column(name = "STATE_NAME")</a:t>
            </a:r>
          </a:p>
          <a:p>
            <a:pPr marL="0" indent="0">
              <a:buNone/>
            </a:pPr>
            <a:r>
              <a:rPr lang="en-US" sz="1000" b="0" dirty="0"/>
              <a:t> private String state;</a:t>
            </a:r>
          </a:p>
          <a:p>
            <a:pPr marL="0" indent="0">
              <a:buNone/>
            </a:pPr>
            <a:r>
              <a:rPr lang="en-US" sz="1000" b="0" dirty="0"/>
              <a:t> </a:t>
            </a:r>
          </a:p>
          <a:p>
            <a:pPr marL="0" indent="0">
              <a:buNone/>
            </a:pPr>
            <a:r>
              <a:rPr lang="en-US" sz="1000" b="0" dirty="0"/>
              <a:t>    @Column(name = "COUNTRY_NAME")</a:t>
            </a:r>
          </a:p>
          <a:p>
            <a:pPr marL="0" indent="0">
              <a:buNone/>
            </a:pPr>
            <a:r>
              <a:rPr lang="en-US" sz="1000" b="0" dirty="0"/>
              <a:t>    private String country;</a:t>
            </a:r>
          </a:p>
          <a:p>
            <a:pPr marL="0" indent="0">
              <a:buNone/>
            </a:pPr>
            <a:r>
              <a:rPr lang="en-US" sz="1000" b="0" dirty="0"/>
              <a:t> </a:t>
            </a:r>
          </a:p>
          <a:p>
            <a:pPr marL="0" indent="0">
              <a:buNone/>
            </a:pPr>
            <a:r>
              <a:rPr lang="en-US" sz="1000" b="0" dirty="0"/>
              <a:t>    public Passport() { }</a:t>
            </a:r>
          </a:p>
        </p:txBody>
      </p:sp>
      <p:sp>
        <p:nvSpPr>
          <p:cNvPr id="3" name="Rectangle 2">
            <a:extLst>
              <a:ext uri="{FF2B5EF4-FFF2-40B4-BE49-F238E27FC236}">
                <a16:creationId xmlns:a16="http://schemas.microsoft.com/office/drawing/2014/main" id="{805F7FAF-AA9C-4A8A-AFC3-02F575CFBB30}"/>
              </a:ext>
            </a:extLst>
          </p:cNvPr>
          <p:cNvSpPr/>
          <p:nvPr/>
        </p:nvSpPr>
        <p:spPr>
          <a:xfrm>
            <a:off x="4371753" y="983512"/>
            <a:ext cx="4572000" cy="4862870"/>
          </a:xfrm>
          <a:prstGeom prst="rect">
            <a:avLst/>
          </a:prstGeom>
        </p:spPr>
        <p:txBody>
          <a:bodyPr>
            <a:spAutoFit/>
          </a:bodyPr>
          <a:lstStyle/>
          <a:p>
            <a:r>
              <a:rPr lang="en-US" sz="1000" dirty="0"/>
              <a:t>    public int </a:t>
            </a:r>
            <a:r>
              <a:rPr lang="en-US" sz="1000" dirty="0" err="1"/>
              <a:t>getPassportNumber</a:t>
            </a:r>
            <a:r>
              <a:rPr lang="en-US" sz="1000" dirty="0"/>
              <a:t>() {</a:t>
            </a:r>
          </a:p>
          <a:p>
            <a:r>
              <a:rPr lang="en-US" sz="1000" dirty="0"/>
              <a:t>        return </a:t>
            </a:r>
            <a:r>
              <a:rPr lang="en-US" sz="1000" dirty="0" err="1"/>
              <a:t>passportNumber</a:t>
            </a:r>
            <a:r>
              <a:rPr lang="en-US" sz="1000" dirty="0"/>
              <a:t>;</a:t>
            </a:r>
          </a:p>
          <a:p>
            <a:r>
              <a:rPr lang="en-US" sz="1000" dirty="0"/>
              <a:t>    }</a:t>
            </a:r>
          </a:p>
          <a:p>
            <a:r>
              <a:rPr lang="en-US" sz="1000" dirty="0"/>
              <a:t>     public void </a:t>
            </a:r>
            <a:r>
              <a:rPr lang="en-US" sz="1000" dirty="0" err="1"/>
              <a:t>setPassportNumber</a:t>
            </a:r>
            <a:r>
              <a:rPr lang="en-US" sz="1000" dirty="0"/>
              <a:t>(int </a:t>
            </a:r>
            <a:r>
              <a:rPr lang="en-US" sz="1000" dirty="0" err="1"/>
              <a:t>passportNumber</a:t>
            </a:r>
            <a:r>
              <a:rPr lang="en-US" sz="1000" dirty="0"/>
              <a:t>) {</a:t>
            </a:r>
          </a:p>
          <a:p>
            <a:r>
              <a:rPr lang="en-US" sz="1000" dirty="0"/>
              <a:t>        </a:t>
            </a:r>
            <a:r>
              <a:rPr lang="en-US" sz="1000" dirty="0" err="1"/>
              <a:t>this.passportNumber</a:t>
            </a:r>
            <a:r>
              <a:rPr lang="en-US" sz="1000" dirty="0"/>
              <a:t> = </a:t>
            </a:r>
            <a:r>
              <a:rPr lang="en-US" sz="1000" dirty="0" err="1"/>
              <a:t>passportNumber</a:t>
            </a:r>
            <a:r>
              <a:rPr lang="en-US" sz="1000" dirty="0"/>
              <a:t>;</a:t>
            </a:r>
          </a:p>
          <a:p>
            <a:r>
              <a:rPr lang="en-US" sz="1000" dirty="0"/>
              <a:t>    }</a:t>
            </a:r>
          </a:p>
          <a:p>
            <a:r>
              <a:rPr lang="en-US" sz="1000" dirty="0"/>
              <a:t>    public String getAddressLine1() {</a:t>
            </a:r>
          </a:p>
          <a:p>
            <a:r>
              <a:rPr lang="en-US" sz="1000" dirty="0"/>
              <a:t>        return addressLine1;</a:t>
            </a:r>
          </a:p>
          <a:p>
            <a:r>
              <a:rPr lang="en-US" sz="1000" dirty="0"/>
              <a:t>    }</a:t>
            </a:r>
          </a:p>
          <a:p>
            <a:r>
              <a:rPr lang="en-US" sz="1000" dirty="0"/>
              <a:t>   public void setAddressLine1(String addressLine1) {</a:t>
            </a:r>
          </a:p>
          <a:p>
            <a:r>
              <a:rPr lang="en-US" sz="1000" dirty="0"/>
              <a:t>        this.addressLine1 = addressLine1;</a:t>
            </a:r>
          </a:p>
          <a:p>
            <a:r>
              <a:rPr lang="en-US" sz="1000" dirty="0"/>
              <a:t>    }</a:t>
            </a:r>
          </a:p>
          <a:p>
            <a:r>
              <a:rPr lang="en-US" sz="1000" dirty="0"/>
              <a:t>     public String getAddressLine2() {</a:t>
            </a:r>
          </a:p>
          <a:p>
            <a:r>
              <a:rPr lang="en-US" sz="1000" dirty="0"/>
              <a:t>        return addressLine2;</a:t>
            </a:r>
          </a:p>
          <a:p>
            <a:r>
              <a:rPr lang="en-US" sz="1000" dirty="0"/>
              <a:t>    }</a:t>
            </a:r>
          </a:p>
          <a:p>
            <a:r>
              <a:rPr lang="en-US" sz="1000" dirty="0"/>
              <a:t>     public void setAddressLine2(String addressLine2) {</a:t>
            </a:r>
          </a:p>
          <a:p>
            <a:r>
              <a:rPr lang="en-US" sz="1000" dirty="0"/>
              <a:t>        this.addressLine2 = addressLine2;</a:t>
            </a:r>
          </a:p>
          <a:p>
            <a:r>
              <a:rPr lang="en-US" sz="1000" dirty="0"/>
              <a:t>    }</a:t>
            </a:r>
          </a:p>
          <a:p>
            <a:r>
              <a:rPr lang="en-US" sz="1000" dirty="0"/>
              <a:t>     public String </a:t>
            </a:r>
            <a:r>
              <a:rPr lang="en-US" sz="1000" dirty="0" err="1"/>
              <a:t>getState</a:t>
            </a:r>
            <a:r>
              <a:rPr lang="en-US" sz="1000" dirty="0"/>
              <a:t>() {</a:t>
            </a:r>
          </a:p>
          <a:p>
            <a:r>
              <a:rPr lang="en-US" sz="1000" dirty="0"/>
              <a:t>        return state;</a:t>
            </a:r>
          </a:p>
          <a:p>
            <a:r>
              <a:rPr lang="en-US" sz="1000" dirty="0"/>
              <a:t>    }</a:t>
            </a:r>
          </a:p>
          <a:p>
            <a:r>
              <a:rPr lang="en-US" sz="1000" dirty="0"/>
              <a:t>     public void </a:t>
            </a:r>
            <a:r>
              <a:rPr lang="en-US" sz="1000" dirty="0" err="1"/>
              <a:t>setState</a:t>
            </a:r>
            <a:r>
              <a:rPr lang="en-US" sz="1000" dirty="0"/>
              <a:t>(String state) {</a:t>
            </a:r>
          </a:p>
          <a:p>
            <a:r>
              <a:rPr lang="en-US" sz="1000" dirty="0"/>
              <a:t>        </a:t>
            </a:r>
            <a:r>
              <a:rPr lang="en-US" sz="1000" dirty="0" err="1"/>
              <a:t>this.state</a:t>
            </a:r>
            <a:r>
              <a:rPr lang="en-US" sz="1000" dirty="0"/>
              <a:t> = state;</a:t>
            </a:r>
          </a:p>
          <a:p>
            <a:r>
              <a:rPr lang="en-US" sz="1000" dirty="0"/>
              <a:t>    }</a:t>
            </a:r>
          </a:p>
          <a:p>
            <a:r>
              <a:rPr lang="en-US" sz="1000" dirty="0"/>
              <a:t>     public String </a:t>
            </a:r>
            <a:r>
              <a:rPr lang="en-US" sz="1000" dirty="0" err="1"/>
              <a:t>getCountry</a:t>
            </a:r>
            <a:r>
              <a:rPr lang="en-US" sz="1000" dirty="0"/>
              <a:t>() {</a:t>
            </a:r>
          </a:p>
          <a:p>
            <a:r>
              <a:rPr lang="en-US" sz="1000" dirty="0"/>
              <a:t>        return country;</a:t>
            </a:r>
          </a:p>
          <a:p>
            <a:r>
              <a:rPr lang="en-US" sz="1000" dirty="0"/>
              <a:t>    }</a:t>
            </a:r>
          </a:p>
          <a:p>
            <a:r>
              <a:rPr lang="en-US" sz="1000" dirty="0"/>
              <a:t>     public void </a:t>
            </a:r>
            <a:r>
              <a:rPr lang="en-US" sz="1000" dirty="0" err="1"/>
              <a:t>setCountry</a:t>
            </a:r>
            <a:r>
              <a:rPr lang="en-US" sz="1000" dirty="0"/>
              <a:t>(String country) {</a:t>
            </a:r>
          </a:p>
          <a:p>
            <a:r>
              <a:rPr lang="en-US" sz="1000" dirty="0"/>
              <a:t>        </a:t>
            </a:r>
            <a:r>
              <a:rPr lang="en-US" sz="1000" dirty="0" err="1"/>
              <a:t>this.country</a:t>
            </a:r>
            <a:r>
              <a:rPr lang="en-US" sz="1000" dirty="0"/>
              <a:t> = country;</a:t>
            </a:r>
          </a:p>
          <a:p>
            <a:r>
              <a:rPr lang="en-US" sz="1000" dirty="0"/>
              <a:t>    }</a:t>
            </a:r>
          </a:p>
          <a:p>
            <a:r>
              <a:rPr lang="en-US" sz="1000" dirty="0"/>
              <a:t>}</a:t>
            </a:r>
          </a:p>
        </p:txBody>
      </p:sp>
    </p:spTree>
    <p:extLst>
      <p:ext uri="{BB962C8B-B14F-4D97-AF65-F5344CB8AC3E}">
        <p14:creationId xmlns:p14="http://schemas.microsoft.com/office/powerpoint/2010/main" val="7695685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Persistent Cont..</a:t>
            </a:r>
          </a:p>
        </p:txBody>
      </p:sp>
      <p:sp>
        <p:nvSpPr>
          <p:cNvPr id="7" name="Rectangle 6">
            <a:extLst>
              <a:ext uri="{FF2B5EF4-FFF2-40B4-BE49-F238E27FC236}">
                <a16:creationId xmlns:a16="http://schemas.microsoft.com/office/drawing/2014/main" id="{62FFDA88-03F9-4562-8897-9EC3F2AC252A}"/>
              </a:ext>
            </a:extLst>
          </p:cNvPr>
          <p:cNvSpPr/>
          <p:nvPr/>
        </p:nvSpPr>
        <p:spPr>
          <a:xfrm>
            <a:off x="381000" y="1295400"/>
            <a:ext cx="8153400" cy="5047536"/>
          </a:xfrm>
          <a:prstGeom prst="rect">
            <a:avLst/>
          </a:prstGeom>
        </p:spPr>
        <p:txBody>
          <a:bodyPr wrap="square">
            <a:spAutoFit/>
          </a:bodyPr>
          <a:lstStyle/>
          <a:p>
            <a:r>
              <a:rPr lang="en-IN" sz="1400" b="1" dirty="0">
                <a:latin typeface="Consolas" panose="020B0609020204030204" pitchFamily="49" charset="0"/>
              </a:rPr>
              <a:t>Adding dependency to project in Pom.xml</a:t>
            </a:r>
          </a:p>
          <a:p>
            <a:r>
              <a:rPr lang="en-IN" sz="1400" dirty="0">
                <a:solidFill>
                  <a:srgbClr val="008080"/>
                </a:solidFill>
                <a:latin typeface="Consolas" panose="020B0609020204030204" pitchFamily="49" charset="0"/>
              </a:rPr>
              <a:t>&lt;</a:t>
            </a:r>
            <a:r>
              <a:rPr lang="en-IN" sz="1400" dirty="0">
                <a:solidFill>
                  <a:srgbClr val="3F7F7F"/>
                </a:solidFill>
                <a:latin typeface="Consolas" panose="020B0609020204030204" pitchFamily="49" charset="0"/>
              </a:rPr>
              <a:t>project </a:t>
            </a:r>
            <a:r>
              <a:rPr lang="en-IN" sz="1400" dirty="0" err="1">
                <a:solidFill>
                  <a:srgbClr val="7F007F"/>
                </a:solidFill>
                <a:latin typeface="Consolas" panose="020B0609020204030204" pitchFamily="49" charset="0"/>
              </a:rPr>
              <a:t>xmlns</a:t>
            </a:r>
            <a:r>
              <a:rPr lang="en-IN" sz="1400" dirty="0">
                <a:solidFill>
                  <a:srgbClr val="000000"/>
                </a:solidFill>
                <a:latin typeface="Consolas" panose="020B0609020204030204" pitchFamily="49" charset="0"/>
              </a:rPr>
              <a:t>=</a:t>
            </a:r>
            <a:r>
              <a:rPr lang="en-IN" sz="1400" i="1" dirty="0">
                <a:solidFill>
                  <a:srgbClr val="2A00FF"/>
                </a:solidFill>
                <a:latin typeface="Consolas" panose="020B0609020204030204" pitchFamily="49" charset="0"/>
              </a:rPr>
              <a:t>"http://maven.apache.org/POM/4.0.0" </a:t>
            </a:r>
            <a:r>
              <a:rPr lang="en-IN" sz="1400" i="1" dirty="0" err="1">
                <a:solidFill>
                  <a:srgbClr val="7F007F"/>
                </a:solidFill>
                <a:latin typeface="Consolas" panose="020B0609020204030204" pitchFamily="49" charset="0"/>
              </a:rPr>
              <a:t>xmlns:xsi</a:t>
            </a:r>
            <a:r>
              <a:rPr lang="en-IN" sz="1400" i="1" dirty="0">
                <a:solidFill>
                  <a:srgbClr val="000000"/>
                </a:solidFill>
                <a:latin typeface="Consolas" panose="020B0609020204030204" pitchFamily="49" charset="0"/>
              </a:rPr>
              <a:t>=</a:t>
            </a:r>
            <a:r>
              <a:rPr lang="en-IN" sz="1400" i="1" dirty="0">
                <a:solidFill>
                  <a:srgbClr val="2A00FF"/>
                </a:solidFill>
                <a:latin typeface="Consolas" panose="020B0609020204030204" pitchFamily="49" charset="0"/>
              </a:rPr>
              <a:t>"http://www.w3.org/2001/XMLSchema-instance" </a:t>
            </a:r>
            <a:r>
              <a:rPr lang="en-IN" sz="1400" i="1" dirty="0" err="1">
                <a:solidFill>
                  <a:srgbClr val="7F007F"/>
                </a:solidFill>
                <a:latin typeface="Consolas" panose="020B0609020204030204" pitchFamily="49" charset="0"/>
              </a:rPr>
              <a:t>xsi:schemaLocation</a:t>
            </a:r>
            <a:r>
              <a:rPr lang="en-IN" sz="1400" i="1" dirty="0">
                <a:solidFill>
                  <a:srgbClr val="000000"/>
                </a:solidFill>
                <a:latin typeface="Consolas" panose="020B0609020204030204" pitchFamily="49" charset="0"/>
              </a:rPr>
              <a:t>=</a:t>
            </a:r>
            <a:r>
              <a:rPr lang="en-IN" sz="1400" i="1" dirty="0">
                <a:solidFill>
                  <a:srgbClr val="2A00FF"/>
                </a:solidFill>
                <a:latin typeface="Consolas" panose="020B0609020204030204" pitchFamily="49" charset="0"/>
              </a:rPr>
              <a:t>"http://maven.apache.org/POM/4.0.0 http://maven.apache.org/xsd/maven-4.0.0.xsd"</a:t>
            </a:r>
            <a:r>
              <a:rPr lang="en-IN" sz="1400" i="1" dirty="0">
                <a:solidFill>
                  <a:srgbClr val="008080"/>
                </a:solidFill>
                <a:latin typeface="Consolas" panose="020B0609020204030204" pitchFamily="49" charset="0"/>
              </a:rPr>
              <a:t>&gt;</a:t>
            </a:r>
          </a:p>
          <a:p>
            <a:r>
              <a:rPr lang="en-IN" sz="1400" dirty="0">
                <a:solidFill>
                  <a:srgbClr val="000000"/>
                </a:solidFill>
                <a:latin typeface="Consolas" panose="020B0609020204030204" pitchFamily="49" charset="0"/>
              </a:rPr>
              <a:t>  </a:t>
            </a:r>
            <a:r>
              <a:rPr lang="en-IN" sz="1400" dirty="0">
                <a:solidFill>
                  <a:srgbClr val="008080"/>
                </a:solidFill>
                <a:latin typeface="Consolas" panose="020B0609020204030204" pitchFamily="49" charset="0"/>
              </a:rPr>
              <a:t>&lt;</a:t>
            </a:r>
            <a:r>
              <a:rPr lang="en-IN" sz="1400" dirty="0" err="1">
                <a:solidFill>
                  <a:srgbClr val="3F7F7F"/>
                </a:solidFill>
                <a:latin typeface="Consolas" panose="020B0609020204030204" pitchFamily="49" charset="0"/>
              </a:rPr>
              <a:t>modelVersion</a:t>
            </a:r>
            <a:r>
              <a:rPr lang="en-IN" sz="1400" dirty="0">
                <a:solidFill>
                  <a:srgbClr val="008080"/>
                </a:solidFill>
                <a:latin typeface="Consolas" panose="020B0609020204030204" pitchFamily="49" charset="0"/>
              </a:rPr>
              <a:t>&gt;</a:t>
            </a:r>
            <a:r>
              <a:rPr lang="en-IN" sz="1400" dirty="0">
                <a:solidFill>
                  <a:srgbClr val="000000"/>
                </a:solidFill>
                <a:latin typeface="Consolas" panose="020B0609020204030204" pitchFamily="49" charset="0"/>
              </a:rPr>
              <a:t>4.0.0</a:t>
            </a:r>
            <a:r>
              <a:rPr lang="en-IN" sz="1400" dirty="0">
                <a:solidFill>
                  <a:srgbClr val="008080"/>
                </a:solidFill>
                <a:latin typeface="Consolas" panose="020B0609020204030204" pitchFamily="49" charset="0"/>
              </a:rPr>
              <a:t>&lt;/</a:t>
            </a:r>
            <a:r>
              <a:rPr lang="en-IN" sz="1400" dirty="0" err="1">
                <a:solidFill>
                  <a:srgbClr val="3F7F7F"/>
                </a:solidFill>
                <a:latin typeface="Consolas" panose="020B0609020204030204" pitchFamily="49" charset="0"/>
              </a:rPr>
              <a:t>modelVersion</a:t>
            </a:r>
            <a:r>
              <a:rPr lang="en-IN" sz="1400" dirty="0">
                <a:solidFill>
                  <a:srgbClr val="008080"/>
                </a:solidFill>
                <a:latin typeface="Consolas" panose="020B0609020204030204" pitchFamily="49" charset="0"/>
              </a:rPr>
              <a:t>&gt;</a:t>
            </a:r>
          </a:p>
          <a:p>
            <a:r>
              <a:rPr lang="en-IN" sz="1400" dirty="0">
                <a:solidFill>
                  <a:srgbClr val="000000"/>
                </a:solidFill>
                <a:latin typeface="Consolas" panose="020B0609020204030204" pitchFamily="49" charset="0"/>
              </a:rPr>
              <a:t>  </a:t>
            </a:r>
            <a:r>
              <a:rPr lang="en-IN" sz="1400" dirty="0">
                <a:solidFill>
                  <a:srgbClr val="008080"/>
                </a:solidFill>
                <a:latin typeface="Consolas" panose="020B0609020204030204" pitchFamily="49" charset="0"/>
              </a:rPr>
              <a:t>&lt;</a:t>
            </a:r>
            <a:r>
              <a:rPr lang="en-IN" sz="1400" dirty="0" err="1">
                <a:solidFill>
                  <a:srgbClr val="3F7F7F"/>
                </a:solidFill>
                <a:latin typeface="Consolas" panose="020B0609020204030204" pitchFamily="49" charset="0"/>
              </a:rPr>
              <a:t>groupId</a:t>
            </a:r>
            <a:r>
              <a:rPr lang="en-IN" sz="1400" dirty="0">
                <a:solidFill>
                  <a:srgbClr val="008080"/>
                </a:solidFill>
                <a:latin typeface="Consolas" panose="020B0609020204030204" pitchFamily="49" charset="0"/>
              </a:rPr>
              <a:t>&gt;</a:t>
            </a:r>
            <a:r>
              <a:rPr lang="en-IN" sz="1400" dirty="0" err="1">
                <a:solidFill>
                  <a:srgbClr val="000000"/>
                </a:solidFill>
                <a:latin typeface="Consolas" panose="020B0609020204030204" pitchFamily="49" charset="0"/>
              </a:rPr>
              <a:t>test.persistency</a:t>
            </a:r>
            <a:r>
              <a:rPr lang="en-IN" sz="1400" dirty="0">
                <a:solidFill>
                  <a:srgbClr val="008080"/>
                </a:solidFill>
                <a:latin typeface="Consolas" panose="020B0609020204030204" pitchFamily="49" charset="0"/>
              </a:rPr>
              <a:t>&lt;/</a:t>
            </a:r>
            <a:r>
              <a:rPr lang="en-IN" sz="1400" dirty="0" err="1">
                <a:solidFill>
                  <a:srgbClr val="3F7F7F"/>
                </a:solidFill>
                <a:latin typeface="Consolas" panose="020B0609020204030204" pitchFamily="49" charset="0"/>
              </a:rPr>
              <a:t>groupId</a:t>
            </a:r>
            <a:r>
              <a:rPr lang="en-IN" sz="1400" dirty="0">
                <a:solidFill>
                  <a:srgbClr val="008080"/>
                </a:solidFill>
                <a:latin typeface="Consolas" panose="020B0609020204030204" pitchFamily="49" charset="0"/>
              </a:rPr>
              <a:t>&gt;</a:t>
            </a:r>
          </a:p>
          <a:p>
            <a:r>
              <a:rPr lang="en-IN" sz="1400" dirty="0">
                <a:solidFill>
                  <a:srgbClr val="000000"/>
                </a:solidFill>
                <a:latin typeface="Consolas" panose="020B0609020204030204" pitchFamily="49" charset="0"/>
              </a:rPr>
              <a:t>  </a:t>
            </a:r>
            <a:r>
              <a:rPr lang="en-IN" sz="1400" dirty="0">
                <a:solidFill>
                  <a:srgbClr val="008080"/>
                </a:solidFill>
                <a:latin typeface="Consolas" panose="020B0609020204030204" pitchFamily="49" charset="0"/>
              </a:rPr>
              <a:t>&lt;</a:t>
            </a:r>
            <a:r>
              <a:rPr lang="en-IN" sz="1400" dirty="0" err="1">
                <a:solidFill>
                  <a:srgbClr val="3F7F7F"/>
                </a:solidFill>
                <a:latin typeface="Consolas" panose="020B0609020204030204" pitchFamily="49" charset="0"/>
              </a:rPr>
              <a:t>artifactId</a:t>
            </a:r>
            <a:r>
              <a:rPr lang="en-IN" sz="1400" dirty="0">
                <a:solidFill>
                  <a:srgbClr val="008080"/>
                </a:solidFill>
                <a:latin typeface="Consolas" panose="020B0609020204030204" pitchFamily="49" charset="0"/>
              </a:rPr>
              <a:t>&gt;</a:t>
            </a:r>
            <a:r>
              <a:rPr lang="en-IN" sz="1400" dirty="0" err="1">
                <a:solidFill>
                  <a:srgbClr val="000000"/>
                </a:solidFill>
                <a:latin typeface="Consolas" panose="020B0609020204030204" pitchFamily="49" charset="0"/>
              </a:rPr>
              <a:t>hobernate</a:t>
            </a:r>
            <a:r>
              <a:rPr lang="en-IN" sz="1400" dirty="0">
                <a:solidFill>
                  <a:srgbClr val="000000"/>
                </a:solidFill>
                <a:latin typeface="Consolas" panose="020B0609020204030204" pitchFamily="49" charset="0"/>
              </a:rPr>
              <a:t>-persistency</a:t>
            </a:r>
            <a:r>
              <a:rPr lang="en-IN" sz="1400" dirty="0">
                <a:solidFill>
                  <a:srgbClr val="008080"/>
                </a:solidFill>
                <a:latin typeface="Consolas" panose="020B0609020204030204" pitchFamily="49" charset="0"/>
              </a:rPr>
              <a:t>&lt;/</a:t>
            </a:r>
            <a:r>
              <a:rPr lang="en-IN" sz="1400" dirty="0" err="1">
                <a:solidFill>
                  <a:srgbClr val="3F7F7F"/>
                </a:solidFill>
                <a:latin typeface="Consolas" panose="020B0609020204030204" pitchFamily="49" charset="0"/>
              </a:rPr>
              <a:t>artifactId</a:t>
            </a:r>
            <a:r>
              <a:rPr lang="en-IN" sz="1400" dirty="0">
                <a:solidFill>
                  <a:srgbClr val="008080"/>
                </a:solidFill>
                <a:latin typeface="Consolas" panose="020B0609020204030204" pitchFamily="49" charset="0"/>
              </a:rPr>
              <a:t>&gt;</a:t>
            </a:r>
          </a:p>
          <a:p>
            <a:r>
              <a:rPr lang="en-IN" sz="1400" dirty="0">
                <a:solidFill>
                  <a:srgbClr val="000000"/>
                </a:solidFill>
                <a:latin typeface="Consolas" panose="020B0609020204030204" pitchFamily="49" charset="0"/>
              </a:rPr>
              <a:t>  </a:t>
            </a:r>
            <a:r>
              <a:rPr lang="en-IN" sz="1400" dirty="0">
                <a:solidFill>
                  <a:srgbClr val="008080"/>
                </a:solidFill>
                <a:latin typeface="Consolas" panose="020B0609020204030204" pitchFamily="49" charset="0"/>
              </a:rPr>
              <a:t>&lt;</a:t>
            </a:r>
            <a:r>
              <a:rPr lang="en-IN" sz="1400" dirty="0">
                <a:solidFill>
                  <a:srgbClr val="3F7F7F"/>
                </a:solidFill>
                <a:latin typeface="Consolas" panose="020B0609020204030204" pitchFamily="49" charset="0"/>
              </a:rPr>
              <a:t>version</a:t>
            </a:r>
            <a:r>
              <a:rPr lang="en-IN" sz="1400" dirty="0">
                <a:solidFill>
                  <a:srgbClr val="008080"/>
                </a:solidFill>
                <a:latin typeface="Consolas" panose="020B0609020204030204" pitchFamily="49" charset="0"/>
              </a:rPr>
              <a:t>&gt;</a:t>
            </a:r>
            <a:r>
              <a:rPr lang="en-IN" sz="1400" dirty="0">
                <a:solidFill>
                  <a:srgbClr val="000000"/>
                </a:solidFill>
                <a:latin typeface="Consolas" panose="020B0609020204030204" pitchFamily="49" charset="0"/>
              </a:rPr>
              <a:t>0.0.1-SNAPSHOT</a:t>
            </a:r>
            <a:r>
              <a:rPr lang="en-IN" sz="1400" dirty="0">
                <a:solidFill>
                  <a:srgbClr val="008080"/>
                </a:solidFill>
                <a:latin typeface="Consolas" panose="020B0609020204030204" pitchFamily="49" charset="0"/>
              </a:rPr>
              <a:t>&lt;/</a:t>
            </a:r>
            <a:r>
              <a:rPr lang="en-IN" sz="1400" dirty="0">
                <a:solidFill>
                  <a:srgbClr val="3F7F7F"/>
                </a:solidFill>
                <a:latin typeface="Consolas" panose="020B0609020204030204" pitchFamily="49" charset="0"/>
              </a:rPr>
              <a:t>version</a:t>
            </a:r>
            <a:r>
              <a:rPr lang="en-IN" sz="1400" dirty="0">
                <a:solidFill>
                  <a:srgbClr val="008080"/>
                </a:solidFill>
                <a:latin typeface="Consolas" panose="020B0609020204030204" pitchFamily="49" charset="0"/>
              </a:rPr>
              <a:t>&gt;</a:t>
            </a:r>
          </a:p>
          <a:p>
            <a:r>
              <a:rPr lang="en-IN" sz="1400" dirty="0">
                <a:solidFill>
                  <a:srgbClr val="008080"/>
                </a:solidFill>
                <a:latin typeface="Consolas" panose="020B0609020204030204" pitchFamily="49" charset="0"/>
              </a:rPr>
              <a:t>&lt;</a:t>
            </a:r>
            <a:r>
              <a:rPr lang="en-IN" sz="1400" dirty="0">
                <a:solidFill>
                  <a:srgbClr val="3F7F7F"/>
                </a:solidFill>
                <a:latin typeface="Consolas" panose="020B0609020204030204" pitchFamily="49" charset="0"/>
              </a:rPr>
              <a:t>dependencies</a:t>
            </a:r>
            <a:r>
              <a:rPr lang="en-IN" sz="1400" dirty="0">
                <a:solidFill>
                  <a:srgbClr val="008080"/>
                </a:solidFill>
                <a:latin typeface="Consolas" panose="020B0609020204030204" pitchFamily="49" charset="0"/>
              </a:rPr>
              <a:t>&gt;</a:t>
            </a:r>
          </a:p>
          <a:p>
            <a:r>
              <a:rPr lang="en-IN" sz="1400" dirty="0">
                <a:solidFill>
                  <a:srgbClr val="008080"/>
                </a:solidFill>
                <a:latin typeface="Consolas" panose="020B0609020204030204" pitchFamily="49" charset="0"/>
              </a:rPr>
              <a:t>&lt;</a:t>
            </a:r>
            <a:r>
              <a:rPr lang="en-IN" sz="1400" dirty="0">
                <a:solidFill>
                  <a:srgbClr val="3F7F7F"/>
                </a:solidFill>
                <a:latin typeface="Consolas" panose="020B0609020204030204" pitchFamily="49" charset="0"/>
              </a:rPr>
              <a:t>dependency</a:t>
            </a:r>
            <a:r>
              <a:rPr lang="en-IN" sz="1400" dirty="0">
                <a:solidFill>
                  <a:srgbClr val="008080"/>
                </a:solidFill>
                <a:latin typeface="Consolas" panose="020B0609020204030204" pitchFamily="49" charset="0"/>
              </a:rPr>
              <a:t>&gt;</a:t>
            </a:r>
          </a:p>
          <a:p>
            <a:r>
              <a:rPr lang="en-IN" sz="1400" dirty="0">
                <a:solidFill>
                  <a:srgbClr val="000000"/>
                </a:solidFill>
                <a:latin typeface="Consolas" panose="020B0609020204030204" pitchFamily="49" charset="0"/>
              </a:rPr>
              <a:t>      </a:t>
            </a:r>
            <a:r>
              <a:rPr lang="en-IN" sz="1400" dirty="0">
                <a:solidFill>
                  <a:srgbClr val="008080"/>
                </a:solidFill>
                <a:latin typeface="Consolas" panose="020B0609020204030204" pitchFamily="49" charset="0"/>
              </a:rPr>
              <a:t>&lt;</a:t>
            </a:r>
            <a:r>
              <a:rPr lang="en-IN" sz="1400" dirty="0" err="1">
                <a:solidFill>
                  <a:srgbClr val="3F7F7F"/>
                </a:solidFill>
                <a:latin typeface="Consolas" panose="020B0609020204030204" pitchFamily="49" charset="0"/>
              </a:rPr>
              <a:t>groupId</a:t>
            </a:r>
            <a:r>
              <a:rPr lang="en-IN" sz="1400" dirty="0">
                <a:solidFill>
                  <a:srgbClr val="008080"/>
                </a:solidFill>
                <a:latin typeface="Consolas" panose="020B0609020204030204" pitchFamily="49" charset="0"/>
              </a:rPr>
              <a:t>&gt;</a:t>
            </a:r>
            <a:r>
              <a:rPr lang="en-IN" sz="1400" dirty="0" err="1">
                <a:solidFill>
                  <a:srgbClr val="000000"/>
                </a:solidFill>
                <a:latin typeface="Consolas" panose="020B0609020204030204" pitchFamily="49" charset="0"/>
              </a:rPr>
              <a:t>mysql</a:t>
            </a:r>
            <a:r>
              <a:rPr lang="en-IN" sz="1400" dirty="0">
                <a:solidFill>
                  <a:srgbClr val="008080"/>
                </a:solidFill>
                <a:latin typeface="Consolas" panose="020B0609020204030204" pitchFamily="49" charset="0"/>
              </a:rPr>
              <a:t>&lt;/</a:t>
            </a:r>
            <a:r>
              <a:rPr lang="en-IN" sz="1400" dirty="0" err="1">
                <a:solidFill>
                  <a:srgbClr val="3F7F7F"/>
                </a:solidFill>
                <a:latin typeface="Consolas" panose="020B0609020204030204" pitchFamily="49" charset="0"/>
              </a:rPr>
              <a:t>groupId</a:t>
            </a:r>
            <a:r>
              <a:rPr lang="en-IN" sz="1400" dirty="0">
                <a:solidFill>
                  <a:srgbClr val="008080"/>
                </a:solidFill>
                <a:latin typeface="Consolas" panose="020B0609020204030204" pitchFamily="49" charset="0"/>
              </a:rPr>
              <a:t>&gt;</a:t>
            </a:r>
          </a:p>
          <a:p>
            <a:r>
              <a:rPr lang="en-IN" sz="1400" dirty="0">
                <a:solidFill>
                  <a:srgbClr val="000000"/>
                </a:solidFill>
                <a:latin typeface="Consolas" panose="020B0609020204030204" pitchFamily="49" charset="0"/>
              </a:rPr>
              <a:t>      </a:t>
            </a:r>
            <a:r>
              <a:rPr lang="en-IN" sz="1400" dirty="0">
                <a:solidFill>
                  <a:srgbClr val="008080"/>
                </a:solidFill>
                <a:latin typeface="Consolas" panose="020B0609020204030204" pitchFamily="49" charset="0"/>
              </a:rPr>
              <a:t>&lt;</a:t>
            </a:r>
            <a:r>
              <a:rPr lang="en-IN" sz="1400" dirty="0" err="1">
                <a:solidFill>
                  <a:srgbClr val="3F7F7F"/>
                </a:solidFill>
                <a:latin typeface="Consolas" panose="020B0609020204030204" pitchFamily="49" charset="0"/>
              </a:rPr>
              <a:t>artifactId</a:t>
            </a:r>
            <a:r>
              <a:rPr lang="en-IN" sz="1400" dirty="0">
                <a:solidFill>
                  <a:srgbClr val="008080"/>
                </a:solidFill>
                <a:latin typeface="Consolas" panose="020B0609020204030204" pitchFamily="49" charset="0"/>
              </a:rPr>
              <a:t>&gt;</a:t>
            </a:r>
            <a:r>
              <a:rPr lang="en-IN" sz="1400" dirty="0" err="1">
                <a:solidFill>
                  <a:srgbClr val="000000"/>
                </a:solidFill>
                <a:latin typeface="Consolas" panose="020B0609020204030204" pitchFamily="49" charset="0"/>
              </a:rPr>
              <a:t>mysql</a:t>
            </a:r>
            <a:r>
              <a:rPr lang="en-IN" sz="1400" dirty="0">
                <a:solidFill>
                  <a:srgbClr val="000000"/>
                </a:solidFill>
                <a:latin typeface="Consolas" panose="020B0609020204030204" pitchFamily="49" charset="0"/>
              </a:rPr>
              <a:t>-connector-java</a:t>
            </a:r>
            <a:r>
              <a:rPr lang="en-IN" sz="1400" dirty="0">
                <a:solidFill>
                  <a:srgbClr val="008080"/>
                </a:solidFill>
                <a:latin typeface="Consolas" panose="020B0609020204030204" pitchFamily="49" charset="0"/>
              </a:rPr>
              <a:t>&lt;/</a:t>
            </a:r>
            <a:r>
              <a:rPr lang="en-IN" sz="1400" dirty="0" err="1">
                <a:solidFill>
                  <a:srgbClr val="3F7F7F"/>
                </a:solidFill>
                <a:latin typeface="Consolas" panose="020B0609020204030204" pitchFamily="49" charset="0"/>
              </a:rPr>
              <a:t>artifactId</a:t>
            </a:r>
            <a:r>
              <a:rPr lang="en-IN" sz="1400" dirty="0">
                <a:solidFill>
                  <a:srgbClr val="008080"/>
                </a:solidFill>
                <a:latin typeface="Consolas" panose="020B0609020204030204" pitchFamily="49" charset="0"/>
              </a:rPr>
              <a:t>&gt;</a:t>
            </a:r>
          </a:p>
          <a:p>
            <a:r>
              <a:rPr lang="en-IN" sz="1400" dirty="0">
                <a:solidFill>
                  <a:srgbClr val="000000"/>
                </a:solidFill>
                <a:latin typeface="Consolas" panose="020B0609020204030204" pitchFamily="49" charset="0"/>
              </a:rPr>
              <a:t>      </a:t>
            </a:r>
            <a:r>
              <a:rPr lang="en-IN" sz="1400" dirty="0">
                <a:solidFill>
                  <a:srgbClr val="008080"/>
                </a:solidFill>
                <a:latin typeface="Consolas" panose="020B0609020204030204" pitchFamily="49" charset="0"/>
              </a:rPr>
              <a:t>&lt;</a:t>
            </a:r>
            <a:r>
              <a:rPr lang="en-IN" sz="1400" dirty="0">
                <a:solidFill>
                  <a:srgbClr val="3F7F7F"/>
                </a:solidFill>
                <a:latin typeface="Consolas" panose="020B0609020204030204" pitchFamily="49" charset="0"/>
              </a:rPr>
              <a:t>version</a:t>
            </a:r>
            <a:r>
              <a:rPr lang="en-IN" sz="1400" dirty="0">
                <a:solidFill>
                  <a:srgbClr val="008080"/>
                </a:solidFill>
                <a:latin typeface="Consolas" panose="020B0609020204030204" pitchFamily="49" charset="0"/>
              </a:rPr>
              <a:t>&gt;</a:t>
            </a:r>
            <a:r>
              <a:rPr lang="en-IN" sz="1400" dirty="0">
                <a:solidFill>
                  <a:srgbClr val="000000"/>
                </a:solidFill>
                <a:latin typeface="Consolas" panose="020B0609020204030204" pitchFamily="49" charset="0"/>
              </a:rPr>
              <a:t>6.0.5</a:t>
            </a:r>
            <a:r>
              <a:rPr lang="en-IN" sz="1400" dirty="0">
                <a:solidFill>
                  <a:srgbClr val="008080"/>
                </a:solidFill>
                <a:latin typeface="Consolas" panose="020B0609020204030204" pitchFamily="49" charset="0"/>
              </a:rPr>
              <a:t>&lt;/</a:t>
            </a:r>
            <a:r>
              <a:rPr lang="en-IN" sz="1400" dirty="0">
                <a:solidFill>
                  <a:srgbClr val="3F7F7F"/>
                </a:solidFill>
                <a:latin typeface="Consolas" panose="020B0609020204030204" pitchFamily="49" charset="0"/>
              </a:rPr>
              <a:t>version</a:t>
            </a:r>
            <a:r>
              <a:rPr lang="en-IN" sz="1400" dirty="0">
                <a:solidFill>
                  <a:srgbClr val="008080"/>
                </a:solidFill>
                <a:latin typeface="Consolas" panose="020B0609020204030204" pitchFamily="49" charset="0"/>
              </a:rPr>
              <a:t>&gt;</a:t>
            </a:r>
          </a:p>
          <a:p>
            <a:r>
              <a:rPr lang="en-IN" sz="1400" dirty="0">
                <a:solidFill>
                  <a:srgbClr val="000000"/>
                </a:solidFill>
                <a:latin typeface="Consolas" panose="020B0609020204030204" pitchFamily="49" charset="0"/>
              </a:rPr>
              <a:t>    </a:t>
            </a:r>
            <a:r>
              <a:rPr lang="en-IN" sz="1400" dirty="0">
                <a:solidFill>
                  <a:srgbClr val="008080"/>
                </a:solidFill>
                <a:latin typeface="Consolas" panose="020B0609020204030204" pitchFamily="49" charset="0"/>
              </a:rPr>
              <a:t>&lt;/</a:t>
            </a:r>
            <a:r>
              <a:rPr lang="en-IN" sz="1400" dirty="0">
                <a:solidFill>
                  <a:srgbClr val="3F7F7F"/>
                </a:solidFill>
                <a:latin typeface="Consolas" panose="020B0609020204030204" pitchFamily="49" charset="0"/>
              </a:rPr>
              <a:t>dependency</a:t>
            </a:r>
            <a:r>
              <a:rPr lang="en-IN" sz="1400" dirty="0">
                <a:solidFill>
                  <a:srgbClr val="008080"/>
                </a:solidFill>
                <a:latin typeface="Consolas" panose="020B0609020204030204" pitchFamily="49" charset="0"/>
              </a:rPr>
              <a:t>&gt;</a:t>
            </a:r>
          </a:p>
          <a:p>
            <a:r>
              <a:rPr lang="en-IN" sz="1400" dirty="0">
                <a:solidFill>
                  <a:srgbClr val="000000"/>
                </a:solidFill>
                <a:latin typeface="Consolas" panose="020B0609020204030204" pitchFamily="49" charset="0"/>
              </a:rPr>
              <a:t>    </a:t>
            </a:r>
            <a:r>
              <a:rPr lang="en-IN" sz="1400" dirty="0">
                <a:solidFill>
                  <a:srgbClr val="3F5FBF"/>
                </a:solidFill>
                <a:latin typeface="Consolas" panose="020B0609020204030204" pitchFamily="49" charset="0"/>
              </a:rPr>
              <a:t>&lt;!-- </a:t>
            </a:r>
            <a:r>
              <a:rPr lang="en-IN" sz="1400" u="sng" dirty="0">
                <a:solidFill>
                  <a:srgbClr val="3F5FBF"/>
                </a:solidFill>
                <a:latin typeface="Consolas" panose="020B0609020204030204" pitchFamily="49" charset="0"/>
              </a:rPr>
              <a:t>Hibernate 5.2.6 Final --&gt;</a:t>
            </a:r>
          </a:p>
          <a:p>
            <a:r>
              <a:rPr lang="en-IN" sz="1400" dirty="0">
                <a:solidFill>
                  <a:srgbClr val="000000"/>
                </a:solidFill>
                <a:latin typeface="Consolas" panose="020B0609020204030204" pitchFamily="49" charset="0"/>
              </a:rPr>
              <a:t>    </a:t>
            </a:r>
            <a:r>
              <a:rPr lang="en-IN" sz="1400" dirty="0">
                <a:solidFill>
                  <a:srgbClr val="008080"/>
                </a:solidFill>
                <a:latin typeface="Consolas" panose="020B0609020204030204" pitchFamily="49" charset="0"/>
              </a:rPr>
              <a:t>&lt;</a:t>
            </a:r>
            <a:r>
              <a:rPr lang="en-IN" sz="1400" dirty="0">
                <a:solidFill>
                  <a:srgbClr val="3F7F7F"/>
                </a:solidFill>
                <a:latin typeface="Consolas" panose="020B0609020204030204" pitchFamily="49" charset="0"/>
              </a:rPr>
              <a:t>dependency</a:t>
            </a:r>
            <a:r>
              <a:rPr lang="en-IN" sz="1400" dirty="0">
                <a:solidFill>
                  <a:srgbClr val="008080"/>
                </a:solidFill>
                <a:latin typeface="Consolas" panose="020B0609020204030204" pitchFamily="49" charset="0"/>
              </a:rPr>
              <a:t>&gt;</a:t>
            </a:r>
          </a:p>
          <a:p>
            <a:r>
              <a:rPr lang="en-IN" sz="1400" dirty="0">
                <a:solidFill>
                  <a:srgbClr val="000000"/>
                </a:solidFill>
                <a:latin typeface="Consolas" panose="020B0609020204030204" pitchFamily="49" charset="0"/>
              </a:rPr>
              <a:t>      </a:t>
            </a:r>
            <a:r>
              <a:rPr lang="en-IN" sz="1400" dirty="0">
                <a:solidFill>
                  <a:srgbClr val="008080"/>
                </a:solidFill>
                <a:latin typeface="Consolas" panose="020B0609020204030204" pitchFamily="49" charset="0"/>
              </a:rPr>
              <a:t>&lt;</a:t>
            </a:r>
            <a:r>
              <a:rPr lang="en-IN" sz="1400" dirty="0" err="1">
                <a:solidFill>
                  <a:srgbClr val="3F7F7F"/>
                </a:solidFill>
                <a:latin typeface="Consolas" panose="020B0609020204030204" pitchFamily="49" charset="0"/>
              </a:rPr>
              <a:t>groupId</a:t>
            </a:r>
            <a:r>
              <a:rPr lang="en-IN" sz="1400" dirty="0">
                <a:solidFill>
                  <a:srgbClr val="008080"/>
                </a:solidFill>
                <a:latin typeface="Consolas" panose="020B0609020204030204" pitchFamily="49" charset="0"/>
              </a:rPr>
              <a:t>&gt;</a:t>
            </a:r>
            <a:r>
              <a:rPr lang="en-IN" sz="1400" dirty="0" err="1">
                <a:solidFill>
                  <a:srgbClr val="000000"/>
                </a:solidFill>
                <a:latin typeface="Consolas" panose="020B0609020204030204" pitchFamily="49" charset="0"/>
              </a:rPr>
              <a:t>org.hibernate</a:t>
            </a:r>
            <a:r>
              <a:rPr lang="en-IN" sz="1400" dirty="0">
                <a:solidFill>
                  <a:srgbClr val="008080"/>
                </a:solidFill>
                <a:latin typeface="Consolas" panose="020B0609020204030204" pitchFamily="49" charset="0"/>
              </a:rPr>
              <a:t>&lt;/</a:t>
            </a:r>
            <a:r>
              <a:rPr lang="en-IN" sz="1400" dirty="0" err="1">
                <a:solidFill>
                  <a:srgbClr val="3F7F7F"/>
                </a:solidFill>
                <a:latin typeface="Consolas" panose="020B0609020204030204" pitchFamily="49" charset="0"/>
              </a:rPr>
              <a:t>groupId</a:t>
            </a:r>
            <a:r>
              <a:rPr lang="en-IN" sz="1400" dirty="0">
                <a:solidFill>
                  <a:srgbClr val="008080"/>
                </a:solidFill>
                <a:latin typeface="Consolas" panose="020B0609020204030204" pitchFamily="49" charset="0"/>
              </a:rPr>
              <a:t>&gt;</a:t>
            </a:r>
          </a:p>
          <a:p>
            <a:r>
              <a:rPr lang="en-IN" sz="1400" dirty="0">
                <a:solidFill>
                  <a:srgbClr val="000000"/>
                </a:solidFill>
                <a:latin typeface="Consolas" panose="020B0609020204030204" pitchFamily="49" charset="0"/>
              </a:rPr>
              <a:t>      </a:t>
            </a:r>
            <a:r>
              <a:rPr lang="en-IN" sz="1400" dirty="0">
                <a:solidFill>
                  <a:srgbClr val="008080"/>
                </a:solidFill>
                <a:latin typeface="Consolas" panose="020B0609020204030204" pitchFamily="49" charset="0"/>
              </a:rPr>
              <a:t>&lt;</a:t>
            </a:r>
            <a:r>
              <a:rPr lang="en-IN" sz="1400" dirty="0" err="1">
                <a:solidFill>
                  <a:srgbClr val="3F7F7F"/>
                </a:solidFill>
                <a:latin typeface="Consolas" panose="020B0609020204030204" pitchFamily="49" charset="0"/>
              </a:rPr>
              <a:t>artifactId</a:t>
            </a:r>
            <a:r>
              <a:rPr lang="en-IN" sz="1400" dirty="0">
                <a:solidFill>
                  <a:srgbClr val="008080"/>
                </a:solidFill>
                <a:latin typeface="Consolas" panose="020B0609020204030204" pitchFamily="49" charset="0"/>
              </a:rPr>
              <a:t>&gt;</a:t>
            </a:r>
            <a:r>
              <a:rPr lang="en-IN" sz="1400" dirty="0">
                <a:solidFill>
                  <a:srgbClr val="000000"/>
                </a:solidFill>
                <a:latin typeface="Consolas" panose="020B0609020204030204" pitchFamily="49" charset="0"/>
              </a:rPr>
              <a:t>hibernate-core</a:t>
            </a:r>
            <a:r>
              <a:rPr lang="en-IN" sz="1400" dirty="0">
                <a:solidFill>
                  <a:srgbClr val="008080"/>
                </a:solidFill>
                <a:latin typeface="Consolas" panose="020B0609020204030204" pitchFamily="49" charset="0"/>
              </a:rPr>
              <a:t>&lt;/</a:t>
            </a:r>
            <a:r>
              <a:rPr lang="en-IN" sz="1400" dirty="0" err="1">
                <a:solidFill>
                  <a:srgbClr val="3F7F7F"/>
                </a:solidFill>
                <a:latin typeface="Consolas" panose="020B0609020204030204" pitchFamily="49" charset="0"/>
              </a:rPr>
              <a:t>artifactId</a:t>
            </a:r>
            <a:r>
              <a:rPr lang="en-IN" sz="1400" dirty="0">
                <a:solidFill>
                  <a:srgbClr val="008080"/>
                </a:solidFill>
                <a:latin typeface="Consolas" panose="020B0609020204030204" pitchFamily="49" charset="0"/>
              </a:rPr>
              <a:t>&gt;</a:t>
            </a:r>
          </a:p>
          <a:p>
            <a:r>
              <a:rPr lang="en-IN" sz="1400" dirty="0">
                <a:solidFill>
                  <a:srgbClr val="000000"/>
                </a:solidFill>
                <a:latin typeface="Consolas" panose="020B0609020204030204" pitchFamily="49" charset="0"/>
              </a:rPr>
              <a:t>      </a:t>
            </a:r>
            <a:r>
              <a:rPr lang="en-IN" sz="1400" dirty="0">
                <a:solidFill>
                  <a:srgbClr val="008080"/>
                </a:solidFill>
                <a:latin typeface="Consolas" panose="020B0609020204030204" pitchFamily="49" charset="0"/>
              </a:rPr>
              <a:t>&lt;</a:t>
            </a:r>
            <a:r>
              <a:rPr lang="en-IN" sz="1400" dirty="0">
                <a:solidFill>
                  <a:srgbClr val="3F7F7F"/>
                </a:solidFill>
                <a:latin typeface="Consolas" panose="020B0609020204030204" pitchFamily="49" charset="0"/>
              </a:rPr>
              <a:t>version</a:t>
            </a:r>
            <a:r>
              <a:rPr lang="en-IN" sz="1400" dirty="0">
                <a:solidFill>
                  <a:srgbClr val="008080"/>
                </a:solidFill>
                <a:latin typeface="Consolas" panose="020B0609020204030204" pitchFamily="49" charset="0"/>
              </a:rPr>
              <a:t>&gt;</a:t>
            </a:r>
            <a:r>
              <a:rPr lang="en-IN" sz="1400" dirty="0">
                <a:solidFill>
                  <a:srgbClr val="000000"/>
                </a:solidFill>
                <a:latin typeface="Consolas" panose="020B0609020204030204" pitchFamily="49" charset="0"/>
              </a:rPr>
              <a:t>5.2.6.Final</a:t>
            </a:r>
            <a:r>
              <a:rPr lang="en-IN" sz="1400" dirty="0">
                <a:solidFill>
                  <a:srgbClr val="008080"/>
                </a:solidFill>
                <a:latin typeface="Consolas" panose="020B0609020204030204" pitchFamily="49" charset="0"/>
              </a:rPr>
              <a:t>&lt;/</a:t>
            </a:r>
            <a:r>
              <a:rPr lang="en-IN" sz="1400" dirty="0">
                <a:solidFill>
                  <a:srgbClr val="3F7F7F"/>
                </a:solidFill>
                <a:latin typeface="Consolas" panose="020B0609020204030204" pitchFamily="49" charset="0"/>
              </a:rPr>
              <a:t>version</a:t>
            </a:r>
            <a:r>
              <a:rPr lang="en-IN" sz="1400" dirty="0">
                <a:solidFill>
                  <a:srgbClr val="008080"/>
                </a:solidFill>
                <a:latin typeface="Consolas" panose="020B0609020204030204" pitchFamily="49" charset="0"/>
              </a:rPr>
              <a:t>&gt;</a:t>
            </a:r>
          </a:p>
          <a:p>
            <a:r>
              <a:rPr lang="en-IN" sz="1400" dirty="0">
                <a:solidFill>
                  <a:srgbClr val="000000"/>
                </a:solidFill>
                <a:latin typeface="Consolas" panose="020B0609020204030204" pitchFamily="49" charset="0"/>
              </a:rPr>
              <a:t>    </a:t>
            </a:r>
            <a:r>
              <a:rPr lang="en-IN" sz="1400" dirty="0">
                <a:solidFill>
                  <a:srgbClr val="008080"/>
                </a:solidFill>
                <a:latin typeface="Consolas" panose="020B0609020204030204" pitchFamily="49" charset="0"/>
              </a:rPr>
              <a:t>&lt;/</a:t>
            </a:r>
            <a:r>
              <a:rPr lang="en-IN" sz="1400" dirty="0">
                <a:solidFill>
                  <a:srgbClr val="3F7F7F"/>
                </a:solidFill>
                <a:latin typeface="Consolas" panose="020B0609020204030204" pitchFamily="49" charset="0"/>
              </a:rPr>
              <a:t>dependency</a:t>
            </a:r>
            <a:r>
              <a:rPr lang="en-IN" sz="1400" dirty="0">
                <a:solidFill>
                  <a:srgbClr val="008080"/>
                </a:solidFill>
                <a:latin typeface="Consolas" panose="020B0609020204030204" pitchFamily="49" charset="0"/>
              </a:rPr>
              <a:t>&gt;</a:t>
            </a:r>
          </a:p>
          <a:p>
            <a:r>
              <a:rPr lang="en-IN" sz="1400" dirty="0">
                <a:solidFill>
                  <a:srgbClr val="000000"/>
                </a:solidFill>
                <a:latin typeface="Consolas" panose="020B0609020204030204" pitchFamily="49" charset="0"/>
              </a:rPr>
              <a:t> </a:t>
            </a:r>
            <a:r>
              <a:rPr lang="en-IN" sz="1400" dirty="0">
                <a:solidFill>
                  <a:srgbClr val="008080"/>
                </a:solidFill>
                <a:latin typeface="Consolas" panose="020B0609020204030204" pitchFamily="49" charset="0"/>
              </a:rPr>
              <a:t>&lt;/</a:t>
            </a:r>
            <a:r>
              <a:rPr lang="en-IN" sz="1400" dirty="0">
                <a:solidFill>
                  <a:srgbClr val="3F7F7F"/>
                </a:solidFill>
                <a:latin typeface="Consolas" panose="020B0609020204030204" pitchFamily="49" charset="0"/>
              </a:rPr>
              <a:t>dependencies</a:t>
            </a:r>
            <a:r>
              <a:rPr lang="en-IN" sz="1400" dirty="0">
                <a:solidFill>
                  <a:srgbClr val="008080"/>
                </a:solidFill>
                <a:latin typeface="Consolas" panose="020B0609020204030204" pitchFamily="49" charset="0"/>
              </a:rPr>
              <a:t>&gt;</a:t>
            </a:r>
          </a:p>
          <a:p>
            <a:r>
              <a:rPr lang="en-IN" sz="1400" dirty="0">
                <a:solidFill>
                  <a:srgbClr val="008080"/>
                </a:solidFill>
                <a:latin typeface="Consolas" panose="020B0609020204030204" pitchFamily="49" charset="0"/>
              </a:rPr>
              <a:t>&lt;/</a:t>
            </a:r>
            <a:r>
              <a:rPr lang="en-IN" sz="1400" dirty="0">
                <a:solidFill>
                  <a:srgbClr val="3F7F7F"/>
                </a:solidFill>
                <a:latin typeface="Consolas" panose="020B0609020204030204" pitchFamily="49" charset="0"/>
              </a:rPr>
              <a:t>project</a:t>
            </a:r>
            <a:r>
              <a:rPr lang="en-IN" sz="1400" dirty="0">
                <a:solidFill>
                  <a:srgbClr val="008080"/>
                </a:solidFill>
                <a:latin typeface="Consolas" panose="020B0609020204030204" pitchFamily="49" charset="0"/>
              </a:rPr>
              <a:t>&gt;</a:t>
            </a:r>
            <a:endParaRPr lang="en-IN" sz="1400" dirty="0"/>
          </a:p>
        </p:txBody>
      </p:sp>
    </p:spTree>
    <p:extLst>
      <p:ext uri="{BB962C8B-B14F-4D97-AF65-F5344CB8AC3E}">
        <p14:creationId xmlns:p14="http://schemas.microsoft.com/office/powerpoint/2010/main" val="398574635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t>
            </a:r>
          </a:p>
        </p:txBody>
      </p:sp>
      <p:sp>
        <p:nvSpPr>
          <p:cNvPr id="5" name="Content Placeholder 2"/>
          <p:cNvSpPr txBox="1">
            <a:spLocks/>
          </p:cNvSpPr>
          <p:nvPr/>
        </p:nvSpPr>
        <p:spPr>
          <a:xfrm>
            <a:off x="678543" y="917348"/>
            <a:ext cx="8229600" cy="639762"/>
          </a:xfrm>
          <a:prstGeom prst="rect">
            <a:avLst/>
          </a:prstGeom>
        </p:spPr>
        <p:txBody>
          <a:bodyPr vert="horz" lIns="91440" tIns="45720" rIns="91440" bIns="45720" rtlCol="0">
            <a:normAutofit fontScale="85000" lnSpcReduction="10000"/>
          </a:bodyPr>
          <a:lstStyle>
            <a:lvl1pPr marL="342900" indent="-342900" algn="l" defTabSz="914400" rtl="0" eaLnBrk="1" latinLnBrk="0" hangingPunct="1">
              <a:spcBef>
                <a:spcPct val="20000"/>
              </a:spcBef>
              <a:buFont typeface="Arial" pitchFamily="34" charset="0"/>
              <a:buChar char="•"/>
              <a:defRPr sz="1600" b="1"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r>
              <a:rPr lang="en-US" sz="1800" dirty="0"/>
              <a:t>Now Configure in </a:t>
            </a:r>
            <a:r>
              <a:rPr lang="en-US" sz="1800" b="1" dirty="0"/>
              <a:t>Persistance.xml</a:t>
            </a:r>
            <a:r>
              <a:rPr lang="en-US" sz="1800" dirty="0"/>
              <a:t> file instead of Hbm.Confg.xml file</a:t>
            </a:r>
          </a:p>
          <a:p>
            <a:pPr lvl="1"/>
            <a:r>
              <a:rPr lang="en-US" sz="1800" dirty="0"/>
              <a:t>Persistance.XML file define one or more object-relation. Keep this file in resources folder</a:t>
            </a:r>
          </a:p>
        </p:txBody>
      </p:sp>
      <p:sp>
        <p:nvSpPr>
          <p:cNvPr id="6" name="Rectangle 5">
            <a:extLst>
              <a:ext uri="{FF2B5EF4-FFF2-40B4-BE49-F238E27FC236}">
                <a16:creationId xmlns:a16="http://schemas.microsoft.com/office/drawing/2014/main" id="{989107C8-7EB7-4165-89E5-9125BE3192FC}"/>
              </a:ext>
            </a:extLst>
          </p:cNvPr>
          <p:cNvSpPr/>
          <p:nvPr/>
        </p:nvSpPr>
        <p:spPr>
          <a:xfrm>
            <a:off x="1973943" y="1981200"/>
            <a:ext cx="5638800" cy="3277820"/>
          </a:xfrm>
          <a:prstGeom prst="rect">
            <a:avLst/>
          </a:prstGeom>
        </p:spPr>
        <p:txBody>
          <a:bodyPr wrap="square">
            <a:spAutoFit/>
          </a:bodyPr>
          <a:lstStyle/>
          <a:p>
            <a:r>
              <a:rPr lang="en-IN" sz="1050" dirty="0"/>
              <a:t>&lt;?xml version="1.0" encoding="UTF-8"?&gt;</a:t>
            </a:r>
          </a:p>
          <a:p>
            <a:r>
              <a:rPr lang="en-IN" sz="1050" dirty="0"/>
              <a:t>&lt;persistence version="2.1"</a:t>
            </a:r>
          </a:p>
          <a:p>
            <a:r>
              <a:rPr lang="en-IN" sz="1050" dirty="0"/>
              <a:t>    </a:t>
            </a:r>
            <a:r>
              <a:rPr lang="en-IN" sz="1050" dirty="0" err="1"/>
              <a:t>xmlns</a:t>
            </a:r>
            <a:r>
              <a:rPr lang="en-IN" sz="1050" dirty="0"/>
              <a:t>="http://xmlns.jcp.org/xml/ns/persistence" </a:t>
            </a:r>
            <a:r>
              <a:rPr lang="en-IN" sz="1050" dirty="0" err="1"/>
              <a:t>xmlns:xsi</a:t>
            </a:r>
            <a:r>
              <a:rPr lang="en-IN" sz="1050" dirty="0"/>
              <a:t>="http://www.w3.org/2001/XMLSchema-instance"</a:t>
            </a:r>
          </a:p>
          <a:p>
            <a:r>
              <a:rPr lang="en-IN" sz="1050" dirty="0"/>
              <a:t>    </a:t>
            </a:r>
            <a:r>
              <a:rPr lang="en-IN" sz="1050" dirty="0" err="1"/>
              <a:t>xsi:schemaLocation</a:t>
            </a:r>
            <a:r>
              <a:rPr lang="en-IN" sz="1050" dirty="0"/>
              <a:t>="http://xmlns.jcp.org/xml/ns/persistence http://xmlns.jcp.org/xml/ns/persistence/persistence_2_1.xsd"&gt;</a:t>
            </a:r>
          </a:p>
          <a:p>
            <a:r>
              <a:rPr lang="en-IN" sz="1050" dirty="0"/>
              <a:t>    &lt;persistence-unit name="</a:t>
            </a:r>
            <a:r>
              <a:rPr lang="en-IN" dirty="0"/>
              <a:t> </a:t>
            </a:r>
            <a:r>
              <a:rPr lang="en-IN" sz="1100" dirty="0" err="1"/>
              <a:t>mappedby</a:t>
            </a:r>
            <a:r>
              <a:rPr lang="en-IN" sz="1100" dirty="0"/>
              <a:t> </a:t>
            </a:r>
            <a:r>
              <a:rPr lang="en-IN" sz="1050" dirty="0"/>
              <a:t>" transaction-type="RESOURCE_LOCAL"&gt;</a:t>
            </a:r>
          </a:p>
          <a:p>
            <a:r>
              <a:rPr lang="en-IN" sz="1050" dirty="0"/>
              <a:t>        &lt;class&gt;</a:t>
            </a:r>
            <a:r>
              <a:rPr lang="en-IN" sz="1050" dirty="0" err="1"/>
              <a:t>com.test.model.Employee</a:t>
            </a:r>
            <a:r>
              <a:rPr lang="en-IN" sz="1050" dirty="0"/>
              <a:t>&lt;/class&gt;</a:t>
            </a:r>
          </a:p>
          <a:p>
            <a:r>
              <a:rPr lang="en-IN" sz="1050" dirty="0"/>
              <a:t>        &lt;class&gt; </a:t>
            </a:r>
            <a:r>
              <a:rPr lang="en-IN" sz="1050" dirty="0" err="1"/>
              <a:t>com.test.model.Passport</a:t>
            </a:r>
            <a:r>
              <a:rPr lang="en-IN" sz="1050" dirty="0"/>
              <a:t>&lt;/class&gt;</a:t>
            </a:r>
          </a:p>
          <a:p>
            <a:r>
              <a:rPr lang="en-IN" sz="1050" dirty="0"/>
              <a:t> </a:t>
            </a:r>
          </a:p>
          <a:p>
            <a:r>
              <a:rPr lang="en-IN" sz="1050" dirty="0"/>
              <a:t>        &lt;!-- Configuring The Database Connection Details --&gt;</a:t>
            </a:r>
          </a:p>
          <a:p>
            <a:r>
              <a:rPr lang="en-IN" sz="1050" dirty="0"/>
              <a:t>        &lt;properties&gt;</a:t>
            </a:r>
          </a:p>
          <a:p>
            <a:r>
              <a:rPr lang="en-IN" sz="1050" dirty="0"/>
              <a:t>            &lt;property name="</a:t>
            </a:r>
            <a:r>
              <a:rPr lang="en-IN" sz="1050" dirty="0" err="1"/>
              <a:t>javax.persistence.jdbc.driver</a:t>
            </a:r>
            <a:r>
              <a:rPr lang="en-IN" sz="1050" dirty="0"/>
              <a:t>" value="</a:t>
            </a:r>
            <a:r>
              <a:rPr lang="en-IN" sz="1050" dirty="0" err="1"/>
              <a:t>com.mysql.jdbc.Driver</a:t>
            </a:r>
            <a:r>
              <a:rPr lang="en-IN" sz="1050" dirty="0"/>
              <a:t>" /&gt;</a:t>
            </a:r>
          </a:p>
          <a:p>
            <a:r>
              <a:rPr lang="en-IN" sz="1050" dirty="0"/>
              <a:t>           &lt;property name="javax.persistence.jdbc.url" value="</a:t>
            </a:r>
            <a:r>
              <a:rPr lang="en-IN" sz="1050" dirty="0" err="1"/>
              <a:t>jdbc:mysql</a:t>
            </a:r>
            <a:r>
              <a:rPr lang="en-IN" sz="1050" dirty="0"/>
              <a:t>://localhost:3306/mapping" /&gt;</a:t>
            </a:r>
          </a:p>
          <a:p>
            <a:r>
              <a:rPr lang="en-IN" sz="1050" dirty="0"/>
              <a:t>            &lt;property name="</a:t>
            </a:r>
            <a:r>
              <a:rPr lang="en-IN" sz="1050" dirty="0" err="1"/>
              <a:t>javax.persistence.jdbc.user</a:t>
            </a:r>
            <a:r>
              <a:rPr lang="en-IN" sz="1050" dirty="0"/>
              <a:t>" value="root" /&gt;</a:t>
            </a:r>
          </a:p>
          <a:p>
            <a:r>
              <a:rPr lang="en-IN" sz="1050" dirty="0"/>
              <a:t>            &lt;property name="</a:t>
            </a:r>
            <a:r>
              <a:rPr lang="en-IN" sz="1050" dirty="0" err="1"/>
              <a:t>javax.persistence.jdbc.password</a:t>
            </a:r>
            <a:r>
              <a:rPr lang="en-IN" sz="1050" dirty="0"/>
              <a:t>" value=“root" /&gt;</a:t>
            </a:r>
          </a:p>
          <a:p>
            <a:r>
              <a:rPr lang="en-IN" sz="1050" dirty="0"/>
              <a:t>        &lt;/properties&gt;</a:t>
            </a:r>
          </a:p>
          <a:p>
            <a:r>
              <a:rPr lang="en-IN" sz="1050" dirty="0"/>
              <a:t>    &lt;/persistence-unit&gt;</a:t>
            </a:r>
          </a:p>
          <a:p>
            <a:r>
              <a:rPr lang="en-IN" sz="1050" dirty="0"/>
              <a:t>&lt;/persistence&gt;</a:t>
            </a:r>
          </a:p>
        </p:txBody>
      </p:sp>
    </p:spTree>
    <p:extLst>
      <p:ext uri="{BB962C8B-B14F-4D97-AF65-F5344CB8AC3E}">
        <p14:creationId xmlns:p14="http://schemas.microsoft.com/office/powerpoint/2010/main" val="406507796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t>
            </a:r>
          </a:p>
        </p:txBody>
      </p:sp>
      <p:sp>
        <p:nvSpPr>
          <p:cNvPr id="5" name="Content Placeholder 2"/>
          <p:cNvSpPr txBox="1">
            <a:spLocks/>
          </p:cNvSpPr>
          <p:nvPr/>
        </p:nvSpPr>
        <p:spPr>
          <a:xfrm>
            <a:off x="678543" y="917348"/>
            <a:ext cx="8229600" cy="301852"/>
          </a:xfrm>
          <a:prstGeom prst="rect">
            <a:avLst/>
          </a:prstGeom>
        </p:spPr>
        <p:txBody>
          <a:bodyPr vert="horz" lIns="91440" tIns="45720" rIns="91440" bIns="45720" rtlCol="0">
            <a:normAutofit fontScale="92500" lnSpcReduction="10000"/>
          </a:bodyPr>
          <a:lstStyle>
            <a:lvl1pPr marL="342900" indent="-342900" algn="l" defTabSz="914400" rtl="0" eaLnBrk="1" latinLnBrk="0" hangingPunct="1">
              <a:spcBef>
                <a:spcPct val="20000"/>
              </a:spcBef>
              <a:buFont typeface="Arial" pitchFamily="34" charset="0"/>
              <a:buChar char="•"/>
              <a:defRPr sz="1600" b="1"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b="0" dirty="0"/>
              <a:t>Main java file will map with persistence.xml file for configuration</a:t>
            </a:r>
          </a:p>
        </p:txBody>
      </p:sp>
      <p:sp>
        <p:nvSpPr>
          <p:cNvPr id="3" name="Rectangle 2">
            <a:extLst>
              <a:ext uri="{FF2B5EF4-FFF2-40B4-BE49-F238E27FC236}">
                <a16:creationId xmlns:a16="http://schemas.microsoft.com/office/drawing/2014/main" id="{AD9CA693-8897-4C0C-97FB-DD05D212DDD9}"/>
              </a:ext>
            </a:extLst>
          </p:cNvPr>
          <p:cNvSpPr/>
          <p:nvPr/>
        </p:nvSpPr>
        <p:spPr>
          <a:xfrm>
            <a:off x="172864" y="1981200"/>
            <a:ext cx="4183743" cy="4662815"/>
          </a:xfrm>
          <a:prstGeom prst="rect">
            <a:avLst/>
          </a:prstGeom>
        </p:spPr>
        <p:txBody>
          <a:bodyPr wrap="square">
            <a:spAutoFit/>
          </a:bodyPr>
          <a:lstStyle/>
          <a:p>
            <a:r>
              <a:rPr lang="en-IN" sz="1100" dirty="0"/>
              <a:t>import </a:t>
            </a:r>
            <a:r>
              <a:rPr lang="en-IN" sz="1100" dirty="0" err="1"/>
              <a:t>javax.persistence.EntityManager</a:t>
            </a:r>
            <a:r>
              <a:rPr lang="en-IN" sz="1100" dirty="0"/>
              <a:t>;</a:t>
            </a:r>
          </a:p>
          <a:p>
            <a:r>
              <a:rPr lang="en-IN" sz="1100" dirty="0"/>
              <a:t>import </a:t>
            </a:r>
            <a:r>
              <a:rPr lang="en-IN" sz="1100" dirty="0" err="1"/>
              <a:t>javax.persistence.EntityManagerFactory</a:t>
            </a:r>
            <a:r>
              <a:rPr lang="en-IN" sz="1100" dirty="0"/>
              <a:t>;</a:t>
            </a:r>
          </a:p>
          <a:p>
            <a:r>
              <a:rPr lang="en-IN" sz="1100" dirty="0"/>
              <a:t>import </a:t>
            </a:r>
            <a:r>
              <a:rPr lang="en-IN" sz="1100" dirty="0" err="1"/>
              <a:t>javax.persistence.Persistence</a:t>
            </a:r>
            <a:r>
              <a:rPr lang="en-IN" sz="1100" dirty="0"/>
              <a:t>;</a:t>
            </a:r>
          </a:p>
          <a:p>
            <a:r>
              <a:rPr lang="en-IN" sz="1100" dirty="0"/>
              <a:t> </a:t>
            </a:r>
          </a:p>
          <a:p>
            <a:r>
              <a:rPr lang="en-IN" sz="1100" dirty="0"/>
              <a:t>public class </a:t>
            </a:r>
            <a:r>
              <a:rPr lang="en-IN" sz="1100" dirty="0" err="1"/>
              <a:t>MainApp</a:t>
            </a:r>
            <a:r>
              <a:rPr lang="en-IN" sz="1100" dirty="0"/>
              <a:t> {</a:t>
            </a:r>
          </a:p>
          <a:p>
            <a:r>
              <a:rPr lang="en-IN" sz="1100" dirty="0"/>
              <a:t> </a:t>
            </a:r>
          </a:p>
          <a:p>
            <a:r>
              <a:rPr lang="en-IN" sz="1100" dirty="0"/>
              <a:t>    private static final </a:t>
            </a:r>
            <a:r>
              <a:rPr lang="en-IN" sz="1100" dirty="0" err="1"/>
              <a:t>EntityManagerFactory</a:t>
            </a:r>
            <a:r>
              <a:rPr lang="en-IN" sz="1100" dirty="0"/>
              <a:t> </a:t>
            </a:r>
            <a:r>
              <a:rPr lang="en-IN" sz="1100" dirty="0" err="1"/>
              <a:t>emFactoryObj</a:t>
            </a:r>
            <a:r>
              <a:rPr lang="en-IN" sz="1100" dirty="0"/>
              <a:t>;</a:t>
            </a:r>
          </a:p>
          <a:p>
            <a:r>
              <a:rPr lang="en-IN" sz="1100" dirty="0"/>
              <a:t>    private static final String PERSISTENCE_UNIT_NAME = " </a:t>
            </a:r>
            <a:r>
              <a:rPr lang="en-IN" sz="1100" dirty="0" err="1"/>
              <a:t>mappedby</a:t>
            </a:r>
            <a:r>
              <a:rPr lang="en-IN" sz="1100" dirty="0"/>
              <a:t> ";   </a:t>
            </a:r>
          </a:p>
          <a:p>
            <a:r>
              <a:rPr lang="en-IN" sz="1100" dirty="0"/>
              <a:t> </a:t>
            </a:r>
          </a:p>
          <a:p>
            <a:r>
              <a:rPr lang="en-IN" sz="1100" dirty="0"/>
              <a:t>    static {</a:t>
            </a:r>
          </a:p>
          <a:p>
            <a:r>
              <a:rPr lang="en-IN" sz="1100" dirty="0"/>
              <a:t>        </a:t>
            </a:r>
            <a:r>
              <a:rPr lang="en-IN" sz="1100" dirty="0" err="1"/>
              <a:t>emFactoryObj</a:t>
            </a:r>
            <a:r>
              <a:rPr lang="en-IN" sz="1100" dirty="0"/>
              <a:t> = </a:t>
            </a:r>
            <a:r>
              <a:rPr lang="en-IN" sz="1100" dirty="0" err="1"/>
              <a:t>Persistence.createEntityManagerFactory</a:t>
            </a:r>
            <a:r>
              <a:rPr lang="en-IN" sz="1100" dirty="0"/>
              <a:t>(PERSISTENCE_UNIT_NAME);</a:t>
            </a:r>
          </a:p>
          <a:p>
            <a:r>
              <a:rPr lang="en-IN" sz="1100" dirty="0"/>
              <a:t>    }</a:t>
            </a:r>
          </a:p>
          <a:p>
            <a:r>
              <a:rPr lang="en-IN" sz="1100" dirty="0"/>
              <a:t> </a:t>
            </a:r>
          </a:p>
          <a:p>
            <a:r>
              <a:rPr lang="en-IN" sz="1100" dirty="0"/>
              <a:t>    // This Method Is Used To Retrieve The '</a:t>
            </a:r>
            <a:r>
              <a:rPr lang="en-IN" sz="1100" dirty="0" err="1"/>
              <a:t>EntityManager</a:t>
            </a:r>
            <a:r>
              <a:rPr lang="en-IN" sz="1100" dirty="0"/>
              <a:t>' Object</a:t>
            </a:r>
          </a:p>
          <a:p>
            <a:r>
              <a:rPr lang="en-IN" sz="1100" dirty="0"/>
              <a:t>    public static </a:t>
            </a:r>
            <a:r>
              <a:rPr lang="en-IN" sz="1100" dirty="0" err="1"/>
              <a:t>EntityManager</a:t>
            </a:r>
            <a:r>
              <a:rPr lang="en-IN" sz="1100" dirty="0"/>
              <a:t> </a:t>
            </a:r>
            <a:r>
              <a:rPr lang="en-IN" sz="1100" dirty="0" err="1"/>
              <a:t>getEntityManager</a:t>
            </a:r>
            <a:r>
              <a:rPr lang="en-IN" sz="1100" dirty="0"/>
              <a:t>() {</a:t>
            </a:r>
          </a:p>
          <a:p>
            <a:r>
              <a:rPr lang="en-IN" sz="1100" dirty="0"/>
              <a:t>        return </a:t>
            </a:r>
            <a:r>
              <a:rPr lang="en-IN" sz="1100" dirty="0" err="1"/>
              <a:t>emFactoryObj.createEntityManager</a:t>
            </a:r>
            <a:r>
              <a:rPr lang="en-IN" sz="1100" dirty="0"/>
              <a:t>();</a:t>
            </a:r>
          </a:p>
          <a:p>
            <a:r>
              <a:rPr lang="en-IN" sz="1100" dirty="0"/>
              <a:t>    }</a:t>
            </a:r>
          </a:p>
          <a:p>
            <a:r>
              <a:rPr lang="en-IN" sz="1100" dirty="0"/>
              <a:t> </a:t>
            </a:r>
          </a:p>
          <a:p>
            <a:r>
              <a:rPr lang="en-IN" sz="1100" dirty="0"/>
              <a:t>    private static void </a:t>
            </a:r>
            <a:r>
              <a:rPr lang="en-IN" sz="1100" dirty="0" err="1"/>
              <a:t>insertRecord</a:t>
            </a:r>
            <a:r>
              <a:rPr lang="en-IN" sz="1100" dirty="0"/>
              <a:t>() {</a:t>
            </a:r>
          </a:p>
          <a:p>
            <a:r>
              <a:rPr lang="en-IN" sz="1100" dirty="0"/>
              <a:t>        </a:t>
            </a:r>
            <a:r>
              <a:rPr lang="en-IN" sz="1100" dirty="0" err="1"/>
              <a:t>EntityManager</a:t>
            </a:r>
            <a:r>
              <a:rPr lang="en-IN" sz="1100" dirty="0"/>
              <a:t> </a:t>
            </a:r>
            <a:r>
              <a:rPr lang="en-IN" sz="1100" dirty="0" err="1"/>
              <a:t>entityMgrObj</a:t>
            </a:r>
            <a:r>
              <a:rPr lang="en-IN" sz="1100" dirty="0"/>
              <a:t> = </a:t>
            </a:r>
            <a:r>
              <a:rPr lang="en-IN" sz="1100" dirty="0" err="1"/>
              <a:t>getEntityManager</a:t>
            </a:r>
            <a:r>
              <a:rPr lang="en-IN" sz="1100" dirty="0"/>
              <a:t>();</a:t>
            </a:r>
          </a:p>
          <a:p>
            <a:r>
              <a:rPr lang="en-IN" sz="1100" dirty="0"/>
              <a:t>        if (null != </a:t>
            </a:r>
            <a:r>
              <a:rPr lang="en-IN" sz="1100" dirty="0" err="1"/>
              <a:t>entityMgrObj</a:t>
            </a:r>
            <a:r>
              <a:rPr lang="en-IN" sz="1100" dirty="0"/>
              <a:t>) {</a:t>
            </a:r>
          </a:p>
          <a:p>
            <a:r>
              <a:rPr lang="en-IN" sz="1100" dirty="0"/>
              <a:t>            </a:t>
            </a:r>
            <a:r>
              <a:rPr lang="en-IN" sz="1100" dirty="0" err="1"/>
              <a:t>entityMgrObj.getTransaction</a:t>
            </a:r>
            <a:r>
              <a:rPr lang="en-IN" sz="1100" dirty="0"/>
              <a:t>().begin();</a:t>
            </a:r>
          </a:p>
          <a:p>
            <a:r>
              <a:rPr lang="en-IN" sz="1100" dirty="0"/>
              <a:t> </a:t>
            </a:r>
          </a:p>
          <a:p>
            <a:r>
              <a:rPr lang="en-IN" sz="1100" dirty="0"/>
              <a:t>            Employee </a:t>
            </a:r>
            <a:r>
              <a:rPr lang="en-IN" sz="1100" dirty="0" err="1"/>
              <a:t>empObj</a:t>
            </a:r>
            <a:r>
              <a:rPr lang="en-IN" sz="1100" dirty="0"/>
              <a:t> = new Employee();</a:t>
            </a:r>
          </a:p>
          <a:p>
            <a:r>
              <a:rPr lang="en-IN" sz="1100" dirty="0"/>
              <a:t>            </a:t>
            </a:r>
            <a:r>
              <a:rPr lang="en-IN" sz="1100" dirty="0" err="1"/>
              <a:t>empObj.setName</a:t>
            </a:r>
            <a:r>
              <a:rPr lang="en-IN" sz="1100" dirty="0"/>
              <a:t>("Harry Potter");            </a:t>
            </a:r>
          </a:p>
        </p:txBody>
      </p:sp>
      <p:sp>
        <p:nvSpPr>
          <p:cNvPr id="6" name="Rectangle 5">
            <a:extLst>
              <a:ext uri="{FF2B5EF4-FFF2-40B4-BE49-F238E27FC236}">
                <a16:creationId xmlns:a16="http://schemas.microsoft.com/office/drawing/2014/main" id="{CD3000D9-B414-4A75-B347-B5CB967EB98D}"/>
              </a:ext>
            </a:extLst>
          </p:cNvPr>
          <p:cNvSpPr/>
          <p:nvPr/>
        </p:nvSpPr>
        <p:spPr>
          <a:xfrm>
            <a:off x="4572000" y="2327448"/>
            <a:ext cx="4572000" cy="3970318"/>
          </a:xfrm>
          <a:prstGeom prst="rect">
            <a:avLst/>
          </a:prstGeom>
        </p:spPr>
        <p:txBody>
          <a:bodyPr>
            <a:spAutoFit/>
          </a:bodyPr>
          <a:lstStyle/>
          <a:p>
            <a:r>
              <a:rPr lang="en-IN" sz="1200" dirty="0"/>
              <a:t>Passport </a:t>
            </a:r>
            <a:r>
              <a:rPr lang="en-IN" sz="1200" dirty="0" err="1"/>
              <a:t>passportDetailsObj</a:t>
            </a:r>
            <a:r>
              <a:rPr lang="en-IN" sz="1200" dirty="0"/>
              <a:t> = new Passport();</a:t>
            </a:r>
          </a:p>
          <a:p>
            <a:r>
              <a:rPr lang="en-IN" sz="1200" dirty="0"/>
              <a:t>            passportDetailsObj.setAddressLine1("Cupboard Under D' Stairs");</a:t>
            </a:r>
          </a:p>
          <a:p>
            <a:r>
              <a:rPr lang="en-IN" sz="1200" dirty="0"/>
              <a:t>            passportDetailsObj.setAddressLine2(" 4 Privet Drive");</a:t>
            </a:r>
          </a:p>
          <a:p>
            <a:r>
              <a:rPr lang="en-IN" sz="1200" dirty="0"/>
              <a:t>            </a:t>
            </a:r>
            <a:r>
              <a:rPr lang="en-IN" sz="1200" dirty="0" err="1"/>
              <a:t>passportDetailsObj.setState</a:t>
            </a:r>
            <a:r>
              <a:rPr lang="en-IN" sz="1200" dirty="0"/>
              <a:t>("Little Whinging");</a:t>
            </a:r>
          </a:p>
          <a:p>
            <a:r>
              <a:rPr lang="en-IN" sz="1200" dirty="0"/>
              <a:t>            </a:t>
            </a:r>
            <a:r>
              <a:rPr lang="en-IN" sz="1200" dirty="0" err="1"/>
              <a:t>passportDetailsObj.setCountry</a:t>
            </a:r>
            <a:r>
              <a:rPr lang="en-IN" sz="1200" dirty="0"/>
              <a:t>("Surrey");</a:t>
            </a:r>
          </a:p>
          <a:p>
            <a:r>
              <a:rPr lang="en-IN" sz="1200" dirty="0"/>
              <a:t>            </a:t>
            </a:r>
            <a:r>
              <a:rPr lang="en-IN" sz="1200" dirty="0" err="1"/>
              <a:t>empObj.setPassportDetails</a:t>
            </a:r>
            <a:r>
              <a:rPr lang="en-IN" sz="1200" dirty="0"/>
              <a:t>(</a:t>
            </a:r>
            <a:r>
              <a:rPr lang="en-IN" sz="1200" dirty="0" err="1"/>
              <a:t>passportDetailsObj</a:t>
            </a:r>
            <a:r>
              <a:rPr lang="en-IN" sz="1200" dirty="0"/>
              <a:t>);</a:t>
            </a:r>
          </a:p>
          <a:p>
            <a:r>
              <a:rPr lang="en-IN" sz="1200" dirty="0"/>
              <a:t>            </a:t>
            </a:r>
            <a:r>
              <a:rPr lang="en-IN" sz="1200" dirty="0" err="1"/>
              <a:t>entityMgrObj.persist</a:t>
            </a:r>
            <a:r>
              <a:rPr lang="en-IN" sz="1200" dirty="0"/>
              <a:t>(</a:t>
            </a:r>
            <a:r>
              <a:rPr lang="en-IN" sz="1200" dirty="0" err="1"/>
              <a:t>empObj</a:t>
            </a:r>
            <a:r>
              <a:rPr lang="en-IN" sz="1200" dirty="0"/>
              <a:t>);</a:t>
            </a:r>
          </a:p>
          <a:p>
            <a:r>
              <a:rPr lang="en-IN" sz="1200" dirty="0"/>
              <a:t> </a:t>
            </a:r>
          </a:p>
          <a:p>
            <a:r>
              <a:rPr lang="en-IN" sz="1200" dirty="0"/>
              <a:t>            </a:t>
            </a:r>
            <a:r>
              <a:rPr lang="en-IN" sz="1200" dirty="0" err="1"/>
              <a:t>entityMgrObj.getTransaction</a:t>
            </a:r>
            <a:r>
              <a:rPr lang="en-IN" sz="1200" dirty="0"/>
              <a:t>().commit();</a:t>
            </a:r>
          </a:p>
          <a:p>
            <a:r>
              <a:rPr lang="en-IN" sz="1200" dirty="0"/>
              <a:t> </a:t>
            </a:r>
          </a:p>
          <a:p>
            <a:r>
              <a:rPr lang="en-IN" sz="1200" dirty="0"/>
              <a:t>            </a:t>
            </a:r>
            <a:r>
              <a:rPr lang="en-IN" sz="1200" dirty="0" err="1"/>
              <a:t>entityMgrObj.clear</a:t>
            </a:r>
            <a:r>
              <a:rPr lang="en-IN" sz="1200" dirty="0"/>
              <a:t>();</a:t>
            </a:r>
          </a:p>
          <a:p>
            <a:r>
              <a:rPr lang="en-IN" sz="1200" dirty="0"/>
              <a:t>            System.out.println("Record Successfully Inserted In The Database");</a:t>
            </a:r>
          </a:p>
          <a:p>
            <a:r>
              <a:rPr lang="en-IN" sz="1200" dirty="0"/>
              <a:t>        }</a:t>
            </a:r>
          </a:p>
          <a:p>
            <a:r>
              <a:rPr lang="en-IN" sz="1200" dirty="0"/>
              <a:t>    }</a:t>
            </a:r>
          </a:p>
          <a:p>
            <a:r>
              <a:rPr lang="en-IN" sz="1200" dirty="0"/>
              <a:t> </a:t>
            </a:r>
          </a:p>
          <a:p>
            <a:r>
              <a:rPr lang="en-IN" sz="1200" dirty="0"/>
              <a:t>    public static void main(String[] </a:t>
            </a:r>
            <a:r>
              <a:rPr lang="en-IN" sz="1200" dirty="0" err="1"/>
              <a:t>args</a:t>
            </a:r>
            <a:r>
              <a:rPr lang="en-IN" sz="1200" dirty="0"/>
              <a:t>) {</a:t>
            </a:r>
          </a:p>
          <a:p>
            <a:r>
              <a:rPr lang="en-IN" sz="1200" dirty="0"/>
              <a:t>        </a:t>
            </a:r>
            <a:r>
              <a:rPr lang="en-IN" sz="1200" dirty="0" err="1"/>
              <a:t>insertRecord</a:t>
            </a:r>
            <a:r>
              <a:rPr lang="en-IN" sz="1200" dirty="0"/>
              <a:t>();</a:t>
            </a:r>
          </a:p>
          <a:p>
            <a:r>
              <a:rPr lang="en-IN" sz="1200" dirty="0"/>
              <a:t>    }</a:t>
            </a:r>
          </a:p>
          <a:p>
            <a:r>
              <a:rPr lang="en-IN" sz="1200" dirty="0"/>
              <a:t>}</a:t>
            </a:r>
          </a:p>
        </p:txBody>
      </p:sp>
      <p:sp>
        <p:nvSpPr>
          <p:cNvPr id="7" name="Rectangle: Rounded Corners 6">
            <a:extLst>
              <a:ext uri="{FF2B5EF4-FFF2-40B4-BE49-F238E27FC236}">
                <a16:creationId xmlns:a16="http://schemas.microsoft.com/office/drawing/2014/main" id="{8CA90935-B40B-4040-B3A0-8B2EEE042AA5}"/>
              </a:ext>
            </a:extLst>
          </p:cNvPr>
          <p:cNvSpPr/>
          <p:nvPr/>
        </p:nvSpPr>
        <p:spPr>
          <a:xfrm>
            <a:off x="172865" y="2819400"/>
            <a:ext cx="4183742" cy="17526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54893006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1111" y="2209800"/>
            <a:ext cx="8229600" cy="4457953"/>
          </a:xfrm>
          <a:prstGeom prst="rect">
            <a:avLst/>
          </a:prstGeom>
          <a:ln>
            <a:solidFill>
              <a:schemeClr val="accent2"/>
            </a:solidFill>
          </a:ln>
        </p:spPr>
      </p:pic>
      <p:sp>
        <p:nvSpPr>
          <p:cNvPr id="5" name="Content Placeholder 2"/>
          <p:cNvSpPr txBox="1">
            <a:spLocks/>
          </p:cNvSpPr>
          <p:nvPr/>
        </p:nvSpPr>
        <p:spPr>
          <a:xfrm>
            <a:off x="678543" y="917348"/>
            <a:ext cx="8229600" cy="378052"/>
          </a:xfrm>
          <a:prstGeom prst="rect">
            <a:avLst/>
          </a:prstGeom>
        </p:spPr>
        <p:txBody>
          <a:bodyPr vert="horz" lIns="91440" tIns="45720" rIns="91440" bIns="45720" rtlCol="0">
            <a:normAutofit fontScale="92500" lnSpcReduction="10000"/>
          </a:bodyPr>
          <a:lstStyle>
            <a:lvl1pPr marL="342900" indent="-342900" algn="l" defTabSz="914400" rtl="0" eaLnBrk="1" latinLnBrk="0" hangingPunct="1">
              <a:spcBef>
                <a:spcPct val="20000"/>
              </a:spcBef>
              <a:buFont typeface="Arial" pitchFamily="34" charset="0"/>
              <a:buChar char="•"/>
              <a:defRPr sz="1600" b="1"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r>
              <a:rPr lang="en-US" sz="2200" dirty="0"/>
              <a:t>Run The program</a:t>
            </a:r>
          </a:p>
        </p:txBody>
      </p:sp>
    </p:spTree>
    <p:extLst>
      <p:ext uri="{BB962C8B-B14F-4D97-AF65-F5344CB8AC3E}">
        <p14:creationId xmlns:p14="http://schemas.microsoft.com/office/powerpoint/2010/main" val="115581451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00200" y="64640"/>
            <a:ext cx="6934200" cy="639762"/>
          </a:xfrm>
        </p:spPr>
        <p:txBody>
          <a:bodyPr/>
          <a:lstStyle/>
          <a:p>
            <a:r>
              <a:rPr lang="en-US" dirty="0"/>
              <a:t>Many to Many Mapping</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62000" y="1295400"/>
            <a:ext cx="7562850" cy="1495425"/>
          </a:xfrm>
        </p:spPr>
      </p:pic>
      <p:sp>
        <p:nvSpPr>
          <p:cNvPr id="5" name="Rectangle 4" descr="db schema of employee"/>
          <p:cNvSpPr/>
          <p:nvPr/>
        </p:nvSpPr>
        <p:spPr>
          <a:xfrm>
            <a:off x="304801" y="2971800"/>
            <a:ext cx="8458199" cy="2862322"/>
          </a:xfrm>
          <a:prstGeom prst="rect">
            <a:avLst/>
          </a:prstGeom>
        </p:spPr>
        <p:txBody>
          <a:bodyPr wrap="square">
            <a:spAutoFit/>
          </a:bodyPr>
          <a:lstStyle/>
          <a:p>
            <a:r>
              <a:rPr lang="en-US" sz="2000" b="1" dirty="0"/>
              <a:t>Many-TO-MANY</a:t>
            </a:r>
            <a:r>
              <a:rPr lang="en-US" sz="2000" dirty="0"/>
              <a:t> mapping use the </a:t>
            </a:r>
            <a:r>
              <a:rPr lang="en-US" sz="2000" b="1" dirty="0"/>
              <a:t>SET</a:t>
            </a:r>
            <a:r>
              <a:rPr lang="en-US" sz="2000" dirty="0"/>
              <a:t> concept of collection.</a:t>
            </a:r>
          </a:p>
          <a:p>
            <a:pPr marL="342900" indent="-342900">
              <a:buFont typeface="Wingdings" panose="05000000000000000000" pitchFamily="2" charset="2"/>
              <a:buChar char="q"/>
            </a:pPr>
            <a:r>
              <a:rPr lang="en-US" sz="2000" dirty="0"/>
              <a:t>A SET is mapped table data in &lt;</a:t>
            </a:r>
            <a:r>
              <a:rPr lang="en-US" sz="2000" b="1" dirty="0"/>
              <a:t>SET</a:t>
            </a:r>
            <a:r>
              <a:rPr lang="en-US" sz="2000" dirty="0"/>
              <a:t>&gt;</a:t>
            </a:r>
          </a:p>
          <a:p>
            <a:pPr marL="342900" indent="-342900">
              <a:buFont typeface="Wingdings" panose="05000000000000000000" pitchFamily="2" charset="2"/>
              <a:buChar char="q"/>
            </a:pPr>
            <a:endParaRPr lang="en-US" sz="2000" dirty="0"/>
          </a:p>
          <a:p>
            <a:pPr marL="342900" indent="-342900">
              <a:buFont typeface="Wingdings" panose="05000000000000000000" pitchFamily="2" charset="2"/>
              <a:buChar char="q"/>
            </a:pPr>
            <a:r>
              <a:rPr lang="en-US" sz="2000" dirty="0"/>
              <a:t>Employee can be assigned multiple to </a:t>
            </a:r>
            <a:r>
              <a:rPr lang="en-US" sz="2000" b="1" dirty="0"/>
              <a:t>multiple projects </a:t>
            </a:r>
            <a:r>
              <a:rPr lang="en-US" sz="2000" dirty="0"/>
              <a:t>and multiple employees.</a:t>
            </a:r>
          </a:p>
          <a:p>
            <a:pPr marL="342900" indent="-342900">
              <a:buFont typeface="Wingdings" panose="05000000000000000000" pitchFamily="2" charset="2"/>
              <a:buChar char="q"/>
            </a:pPr>
            <a:r>
              <a:rPr lang="en-US" sz="2000" dirty="0"/>
              <a:t>It is implemented for database using </a:t>
            </a:r>
            <a:r>
              <a:rPr lang="en-US" sz="2000" b="1" dirty="0"/>
              <a:t>JOIN</a:t>
            </a:r>
            <a:r>
              <a:rPr lang="en-US" sz="2000" dirty="0"/>
              <a:t> table.</a:t>
            </a:r>
          </a:p>
          <a:p>
            <a:pPr marL="342900" indent="-342900">
              <a:buFont typeface="Wingdings" panose="05000000000000000000" pitchFamily="2" charset="2"/>
              <a:buChar char="q"/>
            </a:pPr>
            <a:r>
              <a:rPr lang="en-US" sz="2000" dirty="0"/>
              <a:t>It is defined as </a:t>
            </a:r>
            <a:r>
              <a:rPr lang="en-US" sz="2000" b="1" dirty="0"/>
              <a:t>multiple entities </a:t>
            </a:r>
            <a:r>
              <a:rPr lang="en-US" sz="2000" dirty="0"/>
              <a:t>where one can have multiple relations.</a:t>
            </a:r>
          </a:p>
          <a:p>
            <a:pPr marL="342900" indent="-342900">
              <a:buFont typeface="Wingdings" panose="05000000000000000000" pitchFamily="2" charset="2"/>
              <a:buChar char="q"/>
            </a:pPr>
            <a:r>
              <a:rPr lang="en-US" sz="2000" dirty="0"/>
              <a:t>One thing is important here is that when we used MANY-TO-MANY mapping in Hibernate it will generate two </a:t>
            </a:r>
            <a:r>
              <a:rPr lang="en-US" sz="2000" b="1" dirty="0"/>
              <a:t>POJO</a:t>
            </a:r>
            <a:r>
              <a:rPr lang="en-US" sz="2000" dirty="0"/>
              <a:t> objects </a:t>
            </a:r>
          </a:p>
        </p:txBody>
      </p:sp>
    </p:spTree>
    <p:extLst>
      <p:ext uri="{BB962C8B-B14F-4D97-AF65-F5344CB8AC3E}">
        <p14:creationId xmlns:p14="http://schemas.microsoft.com/office/powerpoint/2010/main" val="200119051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Demo: Many to Many mapping Duration: 15 min</a:t>
            </a:r>
          </a:p>
        </p:txBody>
      </p:sp>
      <p:sp>
        <p:nvSpPr>
          <p:cNvPr id="5" name="Content Placeholder 2"/>
          <p:cNvSpPr txBox="1">
            <a:spLocks/>
          </p:cNvSpPr>
          <p:nvPr/>
        </p:nvSpPr>
        <p:spPr>
          <a:xfrm>
            <a:off x="678543" y="917348"/>
            <a:ext cx="8229600" cy="884238"/>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1600" b="1"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lvl="1" indent="0">
              <a:buNone/>
            </a:pPr>
            <a:r>
              <a:rPr lang="en-US" sz="2200" dirty="0"/>
              <a:t>Create Project With Suitable Name</a:t>
            </a:r>
          </a:p>
        </p:txBody>
      </p:sp>
      <p:pic>
        <p:nvPicPr>
          <p:cNvPr id="3" name="Picture 2">
            <a:extLst>
              <a:ext uri="{FF2B5EF4-FFF2-40B4-BE49-F238E27FC236}">
                <a16:creationId xmlns:a16="http://schemas.microsoft.com/office/drawing/2014/main" id="{057E2D71-68A9-4813-B7C2-41C9E4338379}"/>
              </a:ext>
            </a:extLst>
          </p:cNvPr>
          <p:cNvPicPr>
            <a:picLocks noChangeAspect="1"/>
          </p:cNvPicPr>
          <p:nvPr/>
        </p:nvPicPr>
        <p:blipFill rotWithShape="1">
          <a:blip r:embed="rId2"/>
          <a:srcRect t="18812" r="86666" b="15909"/>
          <a:stretch/>
        </p:blipFill>
        <p:spPr>
          <a:xfrm>
            <a:off x="2362200" y="2002971"/>
            <a:ext cx="2819400" cy="3559629"/>
          </a:xfrm>
          <a:prstGeom prst="rect">
            <a:avLst/>
          </a:prstGeom>
        </p:spPr>
      </p:pic>
    </p:spTree>
    <p:extLst>
      <p:ext uri="{BB962C8B-B14F-4D97-AF65-F5344CB8AC3E}">
        <p14:creationId xmlns:p14="http://schemas.microsoft.com/office/powerpoint/2010/main" val="213811593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Many to Many mapping Cont..</a:t>
            </a:r>
          </a:p>
        </p:txBody>
      </p:sp>
      <p:sp>
        <p:nvSpPr>
          <p:cNvPr id="5" name="Content Placeholder 2"/>
          <p:cNvSpPr txBox="1">
            <a:spLocks/>
          </p:cNvSpPr>
          <p:nvPr/>
        </p:nvSpPr>
        <p:spPr>
          <a:xfrm>
            <a:off x="678543" y="917348"/>
            <a:ext cx="8229600" cy="884238"/>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1600" b="1"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lvl="1" indent="0">
              <a:buNone/>
            </a:pPr>
            <a:r>
              <a:rPr lang="en-US" sz="2200" dirty="0"/>
              <a:t>Add dependency in POM.XML</a:t>
            </a:r>
          </a:p>
        </p:txBody>
      </p:sp>
      <p:sp>
        <p:nvSpPr>
          <p:cNvPr id="3" name="Rectangle 2">
            <a:extLst>
              <a:ext uri="{FF2B5EF4-FFF2-40B4-BE49-F238E27FC236}">
                <a16:creationId xmlns:a16="http://schemas.microsoft.com/office/drawing/2014/main" id="{23176941-0068-4D3C-9A2F-B296AA70642F}"/>
              </a:ext>
            </a:extLst>
          </p:cNvPr>
          <p:cNvSpPr/>
          <p:nvPr/>
        </p:nvSpPr>
        <p:spPr>
          <a:xfrm>
            <a:off x="1828800" y="2286000"/>
            <a:ext cx="4572000" cy="3416320"/>
          </a:xfrm>
          <a:prstGeom prst="rect">
            <a:avLst/>
          </a:prstGeom>
        </p:spPr>
        <p:txBody>
          <a:bodyPr>
            <a:spAutoFit/>
          </a:bodyPr>
          <a:lstStyle/>
          <a:p>
            <a:r>
              <a:rPr lang="en-IN" sz="1200" dirty="0"/>
              <a:t>&lt;dependencies&gt;</a:t>
            </a:r>
          </a:p>
          <a:p>
            <a:r>
              <a:rPr lang="en-IN" sz="1200" dirty="0"/>
              <a:t>        &lt;!-- Hibernate 4.3.6 Final --&gt;</a:t>
            </a:r>
          </a:p>
          <a:p>
            <a:r>
              <a:rPr lang="en-IN" sz="1200" dirty="0"/>
              <a:t>        &lt;dependency&gt;</a:t>
            </a:r>
          </a:p>
          <a:p>
            <a:r>
              <a:rPr lang="en-IN" sz="1200" dirty="0"/>
              <a:t>            &lt;</a:t>
            </a:r>
            <a:r>
              <a:rPr lang="en-IN" sz="1200" dirty="0" err="1"/>
              <a:t>groupId</a:t>
            </a:r>
            <a:r>
              <a:rPr lang="en-IN" sz="1200" dirty="0"/>
              <a:t>&gt;</a:t>
            </a:r>
            <a:r>
              <a:rPr lang="en-IN" sz="1200" dirty="0" err="1"/>
              <a:t>org.hibernate</a:t>
            </a:r>
            <a:r>
              <a:rPr lang="en-IN" sz="1200" dirty="0"/>
              <a:t>&lt;/</a:t>
            </a:r>
            <a:r>
              <a:rPr lang="en-IN" sz="1200" dirty="0" err="1"/>
              <a:t>groupId</a:t>
            </a:r>
            <a:r>
              <a:rPr lang="en-IN" sz="1200" dirty="0"/>
              <a:t>&gt;</a:t>
            </a:r>
          </a:p>
          <a:p>
            <a:r>
              <a:rPr lang="en-IN" sz="1200" dirty="0"/>
              <a:t>            &lt;</a:t>
            </a:r>
            <a:r>
              <a:rPr lang="en-IN" sz="1200" dirty="0" err="1"/>
              <a:t>artifactId</a:t>
            </a:r>
            <a:r>
              <a:rPr lang="en-IN" sz="1200" dirty="0"/>
              <a:t>&gt;hibernate-core&lt;/</a:t>
            </a:r>
            <a:r>
              <a:rPr lang="en-IN" sz="1200" dirty="0" err="1"/>
              <a:t>artifactId</a:t>
            </a:r>
            <a:r>
              <a:rPr lang="en-IN" sz="1200" dirty="0"/>
              <a:t>&gt;</a:t>
            </a:r>
          </a:p>
          <a:p>
            <a:r>
              <a:rPr lang="en-IN" sz="1200" dirty="0"/>
              <a:t>            &lt;version&gt;4.3.6.Final&lt;/version&gt;</a:t>
            </a:r>
          </a:p>
          <a:p>
            <a:r>
              <a:rPr lang="en-IN" sz="1200" dirty="0"/>
              <a:t>        &lt;/dependency&gt;</a:t>
            </a:r>
          </a:p>
          <a:p>
            <a:r>
              <a:rPr lang="en-IN" sz="1200" dirty="0"/>
              <a:t>        &lt;!-- </a:t>
            </a:r>
            <a:r>
              <a:rPr lang="en-IN" sz="1200" dirty="0" err="1"/>
              <a:t>Mysql</a:t>
            </a:r>
            <a:r>
              <a:rPr lang="en-IN" sz="1200" dirty="0"/>
              <a:t> Connector --&gt;</a:t>
            </a:r>
          </a:p>
          <a:p>
            <a:r>
              <a:rPr lang="en-IN" sz="1200" dirty="0"/>
              <a:t>        &lt;dependency&gt;</a:t>
            </a:r>
          </a:p>
          <a:p>
            <a:r>
              <a:rPr lang="en-IN" sz="1200" dirty="0"/>
              <a:t>            &lt;</a:t>
            </a:r>
            <a:r>
              <a:rPr lang="en-IN" sz="1200" dirty="0" err="1"/>
              <a:t>groupId</a:t>
            </a:r>
            <a:r>
              <a:rPr lang="en-IN" sz="1200" dirty="0"/>
              <a:t>&gt;</a:t>
            </a:r>
            <a:r>
              <a:rPr lang="en-IN" sz="1200" dirty="0" err="1"/>
              <a:t>mysql</a:t>
            </a:r>
            <a:r>
              <a:rPr lang="en-IN" sz="1200" dirty="0"/>
              <a:t>&lt;/</a:t>
            </a:r>
            <a:r>
              <a:rPr lang="en-IN" sz="1200" dirty="0" err="1"/>
              <a:t>groupId</a:t>
            </a:r>
            <a:r>
              <a:rPr lang="en-IN" sz="1200" dirty="0"/>
              <a:t>&gt;</a:t>
            </a:r>
          </a:p>
          <a:p>
            <a:r>
              <a:rPr lang="en-IN" sz="1200" dirty="0"/>
              <a:t>            &lt;</a:t>
            </a:r>
            <a:r>
              <a:rPr lang="en-IN" sz="1200" dirty="0" err="1"/>
              <a:t>artifactId</a:t>
            </a:r>
            <a:r>
              <a:rPr lang="en-IN" sz="1200" dirty="0"/>
              <a:t>&gt;</a:t>
            </a:r>
            <a:r>
              <a:rPr lang="en-IN" sz="1200" dirty="0" err="1"/>
              <a:t>mysql</a:t>
            </a:r>
            <a:r>
              <a:rPr lang="en-IN" sz="1200" dirty="0"/>
              <a:t>-connector-java&lt;/</a:t>
            </a:r>
            <a:r>
              <a:rPr lang="en-IN" sz="1200" dirty="0" err="1"/>
              <a:t>artifactId</a:t>
            </a:r>
            <a:r>
              <a:rPr lang="en-IN" sz="1200" dirty="0"/>
              <a:t>&gt;</a:t>
            </a:r>
          </a:p>
          <a:p>
            <a:r>
              <a:rPr lang="en-IN" sz="1200" dirty="0"/>
              <a:t>            &lt;version&gt;5.1.21&lt;/version&gt;</a:t>
            </a:r>
          </a:p>
          <a:p>
            <a:r>
              <a:rPr lang="en-IN" sz="1200" dirty="0"/>
              <a:t>        &lt;/dependency&gt;</a:t>
            </a:r>
          </a:p>
          <a:p>
            <a:r>
              <a:rPr lang="en-IN" sz="1200" dirty="0"/>
              <a:t>    &lt;/dependencies&gt;</a:t>
            </a:r>
          </a:p>
          <a:p>
            <a:r>
              <a:rPr lang="en-IN" sz="1200" dirty="0"/>
              <a:t>    &lt;build&gt;</a:t>
            </a:r>
          </a:p>
          <a:p>
            <a:r>
              <a:rPr lang="en-IN" sz="1200" dirty="0"/>
              <a:t>        &lt;</a:t>
            </a:r>
            <a:r>
              <a:rPr lang="en-IN" sz="1200" dirty="0" err="1"/>
              <a:t>finalName</a:t>
            </a:r>
            <a:r>
              <a:rPr lang="en-IN" sz="1200" dirty="0"/>
              <a:t>&gt;${</a:t>
            </a:r>
            <a:r>
              <a:rPr lang="en-IN" sz="1200" dirty="0" err="1"/>
              <a:t>project.artifactId</a:t>
            </a:r>
            <a:r>
              <a:rPr lang="en-IN" sz="1200" dirty="0"/>
              <a:t>}&lt;/</a:t>
            </a:r>
            <a:r>
              <a:rPr lang="en-IN" sz="1200" dirty="0" err="1"/>
              <a:t>finalName</a:t>
            </a:r>
            <a:r>
              <a:rPr lang="en-IN" sz="1200" dirty="0"/>
              <a:t>&gt;</a:t>
            </a:r>
          </a:p>
          <a:p>
            <a:r>
              <a:rPr lang="en-IN" sz="1200" dirty="0"/>
              <a:t>    &lt;/build&gt;</a:t>
            </a:r>
          </a:p>
          <a:p>
            <a:r>
              <a:rPr lang="en-IN" sz="1200" dirty="0"/>
              <a:t>&lt;/project&gt;</a:t>
            </a:r>
          </a:p>
        </p:txBody>
      </p:sp>
    </p:spTree>
    <p:extLst>
      <p:ext uri="{BB962C8B-B14F-4D97-AF65-F5344CB8AC3E}">
        <p14:creationId xmlns:p14="http://schemas.microsoft.com/office/powerpoint/2010/main" val="154636596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Many to Many mapping Cont..</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000" y="2517671"/>
            <a:ext cx="8382000" cy="4187929"/>
          </a:xfrm>
          <a:prstGeom prst="rect">
            <a:avLst/>
          </a:prstGeom>
          <a:ln>
            <a:solidFill>
              <a:schemeClr val="accent2"/>
            </a:solidFill>
          </a:ln>
        </p:spPr>
      </p:pic>
      <p:sp>
        <p:nvSpPr>
          <p:cNvPr id="5" name="Content Placeholder 2"/>
          <p:cNvSpPr txBox="1">
            <a:spLocks/>
          </p:cNvSpPr>
          <p:nvPr/>
        </p:nvSpPr>
        <p:spPr>
          <a:xfrm>
            <a:off x="678543" y="917348"/>
            <a:ext cx="8229600" cy="884238"/>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1600" b="1"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lvl="1" indent="0">
              <a:buNone/>
            </a:pPr>
            <a:r>
              <a:rPr lang="en-US" sz="2400" dirty="0"/>
              <a:t>C</a:t>
            </a:r>
            <a:r>
              <a:rPr lang="en-US" sz="2200" dirty="0"/>
              <a:t>reate </a:t>
            </a:r>
            <a:r>
              <a:rPr lang="en-US" sz="2200" dirty="0" err="1"/>
              <a:t>Databse</a:t>
            </a:r>
            <a:endParaRPr lang="en-US" sz="2200" dirty="0"/>
          </a:p>
        </p:txBody>
      </p:sp>
    </p:spTree>
    <p:extLst>
      <p:ext uri="{BB962C8B-B14F-4D97-AF65-F5344CB8AC3E}">
        <p14:creationId xmlns:p14="http://schemas.microsoft.com/office/powerpoint/2010/main" val="315712320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Many to Many mapping Cont..</a:t>
            </a:r>
          </a:p>
        </p:txBody>
      </p:sp>
      <p:sp>
        <p:nvSpPr>
          <p:cNvPr id="5" name="Content Placeholder 2"/>
          <p:cNvSpPr txBox="1">
            <a:spLocks/>
          </p:cNvSpPr>
          <p:nvPr/>
        </p:nvSpPr>
        <p:spPr>
          <a:xfrm>
            <a:off x="678543" y="917348"/>
            <a:ext cx="8229600" cy="378052"/>
          </a:xfrm>
          <a:prstGeom prst="rect">
            <a:avLst/>
          </a:prstGeom>
        </p:spPr>
        <p:txBody>
          <a:bodyPr vert="horz" lIns="91440" tIns="45720" rIns="91440" bIns="45720" rtlCol="0">
            <a:normAutofit fontScale="92500" lnSpcReduction="10000"/>
          </a:bodyPr>
          <a:lstStyle>
            <a:lvl1pPr marL="342900" indent="-342900" algn="l" defTabSz="914400" rtl="0" eaLnBrk="1" latinLnBrk="0" hangingPunct="1">
              <a:spcBef>
                <a:spcPct val="20000"/>
              </a:spcBef>
              <a:buFont typeface="Arial" pitchFamily="34" charset="0"/>
              <a:buChar char="•"/>
              <a:defRPr sz="1600" b="1"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lvl="1" indent="0">
              <a:buNone/>
            </a:pPr>
            <a:r>
              <a:rPr lang="en-US" sz="2200" dirty="0"/>
              <a:t>Create Suitable Table</a:t>
            </a:r>
          </a:p>
        </p:txBody>
      </p:sp>
      <p:sp>
        <p:nvSpPr>
          <p:cNvPr id="3" name="Rectangle 2">
            <a:extLst>
              <a:ext uri="{FF2B5EF4-FFF2-40B4-BE49-F238E27FC236}">
                <a16:creationId xmlns:a16="http://schemas.microsoft.com/office/drawing/2014/main" id="{8E29CEC4-F5C6-4CAD-BA6C-59B6A1573697}"/>
              </a:ext>
            </a:extLst>
          </p:cNvPr>
          <p:cNvSpPr/>
          <p:nvPr/>
        </p:nvSpPr>
        <p:spPr>
          <a:xfrm>
            <a:off x="686564" y="1905000"/>
            <a:ext cx="7848600" cy="4154984"/>
          </a:xfrm>
          <a:prstGeom prst="rect">
            <a:avLst/>
          </a:prstGeom>
        </p:spPr>
        <p:txBody>
          <a:bodyPr wrap="square">
            <a:spAutoFit/>
          </a:bodyPr>
          <a:lstStyle/>
          <a:p>
            <a:r>
              <a:rPr lang="en-IN" sz="1200" dirty="0"/>
              <a:t>CREATE TABLE employee (</a:t>
            </a:r>
          </a:p>
          <a:p>
            <a:r>
              <a:rPr lang="en-IN" sz="1200" dirty="0"/>
              <a:t>    </a:t>
            </a:r>
            <a:r>
              <a:rPr lang="en-IN" sz="1200" dirty="0" err="1"/>
              <a:t>employee_id</a:t>
            </a:r>
            <a:r>
              <a:rPr lang="en-IN" sz="1200" dirty="0"/>
              <a:t> int(10) NOT NULL AUTO_INCREMENT,</a:t>
            </a:r>
          </a:p>
          <a:p>
            <a:r>
              <a:rPr lang="en-IN" sz="1200" dirty="0"/>
              <a:t>    </a:t>
            </a:r>
            <a:r>
              <a:rPr lang="en-IN" sz="1200" dirty="0" err="1"/>
              <a:t>firstname</a:t>
            </a:r>
            <a:r>
              <a:rPr lang="en-IN" sz="1200" dirty="0"/>
              <a:t> VARCHAR(50) NULL DEFAULT NULL,</a:t>
            </a:r>
          </a:p>
          <a:p>
            <a:r>
              <a:rPr lang="en-IN" sz="1200" dirty="0"/>
              <a:t>    </a:t>
            </a:r>
            <a:r>
              <a:rPr lang="en-IN" sz="1200" dirty="0" err="1"/>
              <a:t>lastname</a:t>
            </a:r>
            <a:r>
              <a:rPr lang="en-IN" sz="1200" dirty="0"/>
              <a:t> VARCHAR(50) NULL DEFAULT NULL,</a:t>
            </a:r>
          </a:p>
          <a:p>
            <a:r>
              <a:rPr lang="en-IN" sz="1200" dirty="0"/>
              <a:t>    PRIMARY KEY (</a:t>
            </a:r>
            <a:r>
              <a:rPr lang="en-IN" sz="1200" dirty="0" err="1"/>
              <a:t>employee_id</a:t>
            </a:r>
            <a:r>
              <a:rPr lang="en-IN" sz="1200" dirty="0"/>
              <a:t>)</a:t>
            </a:r>
          </a:p>
          <a:p>
            <a:r>
              <a:rPr lang="en-IN" sz="1200" dirty="0"/>
              <a:t>);</a:t>
            </a:r>
          </a:p>
          <a:p>
            <a:r>
              <a:rPr lang="en-IN" sz="1200" dirty="0"/>
              <a:t> </a:t>
            </a:r>
          </a:p>
          <a:p>
            <a:r>
              <a:rPr lang="en-IN" sz="1200" dirty="0"/>
              <a:t>CREATE TABLE meeting (</a:t>
            </a:r>
          </a:p>
          <a:p>
            <a:r>
              <a:rPr lang="en-IN" sz="1200" dirty="0"/>
              <a:t>    </a:t>
            </a:r>
            <a:r>
              <a:rPr lang="en-IN" sz="1200" dirty="0" err="1"/>
              <a:t>meeting_id</a:t>
            </a:r>
            <a:r>
              <a:rPr lang="en-IN" sz="1200" dirty="0"/>
              <a:t> int(20) NOT NULL AUTO_INCREMENT,</a:t>
            </a:r>
          </a:p>
          <a:p>
            <a:r>
              <a:rPr lang="en-IN" sz="1200" dirty="0"/>
              <a:t>    subject VARCHAR(50) NOT NULL,</a:t>
            </a:r>
          </a:p>
          <a:p>
            <a:r>
              <a:rPr lang="en-IN" sz="1200" dirty="0"/>
              <a:t>    </a:t>
            </a:r>
            <a:r>
              <a:rPr lang="en-IN" sz="1200" dirty="0" err="1"/>
              <a:t>meeting_date</a:t>
            </a:r>
            <a:r>
              <a:rPr lang="en-IN" sz="1200" dirty="0"/>
              <a:t> DATE NOT NULL,</a:t>
            </a:r>
          </a:p>
          <a:p>
            <a:r>
              <a:rPr lang="en-IN" sz="1200" dirty="0"/>
              <a:t>    PRIMARY KEY (</a:t>
            </a:r>
            <a:r>
              <a:rPr lang="en-IN" sz="1200" dirty="0" err="1"/>
              <a:t>meeting_id</a:t>
            </a:r>
            <a:r>
              <a:rPr lang="en-IN" sz="1200" dirty="0"/>
              <a:t>)</a:t>
            </a:r>
          </a:p>
          <a:p>
            <a:r>
              <a:rPr lang="en-IN" sz="1200" dirty="0"/>
              <a:t>);</a:t>
            </a:r>
          </a:p>
          <a:p>
            <a:r>
              <a:rPr lang="en-IN" sz="1200" dirty="0"/>
              <a:t> </a:t>
            </a:r>
          </a:p>
          <a:p>
            <a:r>
              <a:rPr lang="en-IN" sz="1200" dirty="0"/>
              <a:t>CREATE TABLE </a:t>
            </a:r>
            <a:r>
              <a:rPr lang="en-IN" sz="1200" dirty="0" err="1"/>
              <a:t>employee_meeting</a:t>
            </a:r>
            <a:r>
              <a:rPr lang="en-IN" sz="1200" dirty="0"/>
              <a:t> (</a:t>
            </a:r>
          </a:p>
          <a:p>
            <a:r>
              <a:rPr lang="en-IN" sz="1200" dirty="0"/>
              <a:t>    </a:t>
            </a:r>
            <a:r>
              <a:rPr lang="en-IN" sz="1200" dirty="0" err="1"/>
              <a:t>employee_id</a:t>
            </a:r>
            <a:r>
              <a:rPr lang="en-IN" sz="1200" dirty="0"/>
              <a:t> int(20) NOT NULL,</a:t>
            </a:r>
          </a:p>
          <a:p>
            <a:r>
              <a:rPr lang="en-IN" sz="1200" dirty="0"/>
              <a:t>    </a:t>
            </a:r>
            <a:r>
              <a:rPr lang="en-IN" sz="1200" dirty="0" err="1"/>
              <a:t>meeting_id</a:t>
            </a:r>
            <a:r>
              <a:rPr lang="en-IN" sz="1200" dirty="0"/>
              <a:t> int(20) NOT NULL,</a:t>
            </a:r>
          </a:p>
          <a:p>
            <a:r>
              <a:rPr lang="en-IN" sz="1200" dirty="0"/>
              <a:t>    PRIMARY KEY (</a:t>
            </a:r>
            <a:r>
              <a:rPr lang="en-IN" sz="1200" dirty="0" err="1"/>
              <a:t>employee_id</a:t>
            </a:r>
            <a:r>
              <a:rPr lang="en-IN" sz="1200" dirty="0"/>
              <a:t>, </a:t>
            </a:r>
            <a:r>
              <a:rPr lang="en-IN" sz="1200" dirty="0" err="1"/>
              <a:t>meeting_id</a:t>
            </a:r>
            <a:r>
              <a:rPr lang="en-IN" sz="1200" dirty="0"/>
              <a:t>),</a:t>
            </a:r>
          </a:p>
          <a:p>
            <a:r>
              <a:rPr lang="en-IN" sz="1200" dirty="0"/>
              <a:t>    INDEX FK_MEETING (</a:t>
            </a:r>
            <a:r>
              <a:rPr lang="en-IN" sz="1200" dirty="0" err="1"/>
              <a:t>meeting_id</a:t>
            </a:r>
            <a:r>
              <a:rPr lang="en-IN" sz="1200" dirty="0"/>
              <a:t>),</a:t>
            </a:r>
          </a:p>
          <a:p>
            <a:r>
              <a:rPr lang="en-IN" sz="1200" dirty="0"/>
              <a:t>    CONSTRAINT FK_EMPLOYEE FOREIGN KEY (</a:t>
            </a:r>
            <a:r>
              <a:rPr lang="en-IN" sz="1200" dirty="0" err="1"/>
              <a:t>employee_id</a:t>
            </a:r>
            <a:r>
              <a:rPr lang="en-IN" sz="1200" dirty="0"/>
              <a:t>) REFERENCES employee (</a:t>
            </a:r>
            <a:r>
              <a:rPr lang="en-IN" sz="1200" dirty="0" err="1"/>
              <a:t>employee_id</a:t>
            </a:r>
            <a:r>
              <a:rPr lang="en-IN" sz="1200" dirty="0"/>
              <a:t>),</a:t>
            </a:r>
          </a:p>
          <a:p>
            <a:r>
              <a:rPr lang="en-IN" sz="1200" dirty="0"/>
              <a:t>    CONSTRAINT FK_MEETING FOREIGN KEY (</a:t>
            </a:r>
            <a:r>
              <a:rPr lang="en-IN" sz="1200" dirty="0" err="1"/>
              <a:t>meeting_id</a:t>
            </a:r>
            <a:r>
              <a:rPr lang="en-IN" sz="1200" dirty="0"/>
              <a:t>) REFERENCES meeting (</a:t>
            </a:r>
            <a:r>
              <a:rPr lang="en-IN" sz="1200" dirty="0" err="1"/>
              <a:t>meeting_id</a:t>
            </a:r>
            <a:r>
              <a:rPr lang="en-IN" sz="1200" dirty="0"/>
              <a:t>)</a:t>
            </a:r>
          </a:p>
          <a:p>
            <a:r>
              <a:rPr lang="en-IN" sz="1200" dirty="0"/>
              <a:t>);</a:t>
            </a:r>
          </a:p>
        </p:txBody>
      </p:sp>
    </p:spTree>
    <p:extLst>
      <p:ext uri="{BB962C8B-B14F-4D97-AF65-F5344CB8AC3E}">
        <p14:creationId xmlns:p14="http://schemas.microsoft.com/office/powerpoint/2010/main" val="354472508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Many to Many mapping Cont..</a:t>
            </a:r>
          </a:p>
        </p:txBody>
      </p:sp>
      <p:sp>
        <p:nvSpPr>
          <p:cNvPr id="5" name="Content Placeholder 2"/>
          <p:cNvSpPr txBox="1">
            <a:spLocks/>
          </p:cNvSpPr>
          <p:nvPr/>
        </p:nvSpPr>
        <p:spPr>
          <a:xfrm>
            <a:off x="678543" y="917348"/>
            <a:ext cx="8229600" cy="884238"/>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1600" b="1"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lvl="1" indent="0">
              <a:buNone/>
            </a:pPr>
            <a:r>
              <a:rPr lang="en-US" sz="2200" dirty="0"/>
              <a:t>Configure hibernate.cfg.XML file and give database name</a:t>
            </a:r>
          </a:p>
        </p:txBody>
      </p:sp>
      <p:sp>
        <p:nvSpPr>
          <p:cNvPr id="3" name="Rectangle 2">
            <a:extLst>
              <a:ext uri="{FF2B5EF4-FFF2-40B4-BE49-F238E27FC236}">
                <a16:creationId xmlns:a16="http://schemas.microsoft.com/office/drawing/2014/main" id="{E8C1A652-A705-41D4-8D77-E6755775466B}"/>
              </a:ext>
            </a:extLst>
          </p:cNvPr>
          <p:cNvSpPr/>
          <p:nvPr/>
        </p:nvSpPr>
        <p:spPr>
          <a:xfrm>
            <a:off x="990600" y="2002972"/>
            <a:ext cx="6553200" cy="3647152"/>
          </a:xfrm>
          <a:prstGeom prst="rect">
            <a:avLst/>
          </a:prstGeom>
        </p:spPr>
        <p:txBody>
          <a:bodyPr wrap="square">
            <a:spAutoFit/>
          </a:bodyPr>
          <a:lstStyle/>
          <a:p>
            <a:r>
              <a:rPr lang="en-IN" sz="1050" dirty="0">
                <a:solidFill>
                  <a:srgbClr val="008080"/>
                </a:solidFill>
                <a:latin typeface="Consolas" panose="020B0609020204030204" pitchFamily="49" charset="0"/>
              </a:rPr>
              <a:t>&lt;?</a:t>
            </a:r>
            <a:r>
              <a:rPr lang="en-IN" sz="1050" dirty="0">
                <a:solidFill>
                  <a:srgbClr val="3F7F7F"/>
                </a:solidFill>
                <a:latin typeface="Consolas" panose="020B0609020204030204" pitchFamily="49" charset="0"/>
              </a:rPr>
              <a:t>xml </a:t>
            </a:r>
            <a:r>
              <a:rPr lang="en-IN" sz="1050" dirty="0">
                <a:solidFill>
                  <a:srgbClr val="7F007F"/>
                </a:solidFill>
                <a:latin typeface="Consolas" panose="020B0609020204030204" pitchFamily="49" charset="0"/>
              </a:rPr>
              <a:t>version</a:t>
            </a:r>
            <a:r>
              <a:rPr lang="en-IN" sz="1050" dirty="0">
                <a:solidFill>
                  <a:srgbClr val="000000"/>
                </a:solidFill>
                <a:latin typeface="Consolas" panose="020B0609020204030204" pitchFamily="49" charset="0"/>
              </a:rPr>
              <a:t>=</a:t>
            </a:r>
            <a:r>
              <a:rPr lang="en-IN" sz="1050" i="1" dirty="0">
                <a:solidFill>
                  <a:srgbClr val="2A00FF"/>
                </a:solidFill>
                <a:latin typeface="Consolas" panose="020B0609020204030204" pitchFamily="49" charset="0"/>
              </a:rPr>
              <a:t>'1.0' </a:t>
            </a:r>
            <a:r>
              <a:rPr lang="en-IN" sz="1050" i="1" dirty="0">
                <a:solidFill>
                  <a:srgbClr val="7F007F"/>
                </a:solidFill>
                <a:latin typeface="Consolas" panose="020B0609020204030204" pitchFamily="49" charset="0"/>
              </a:rPr>
              <a:t>encoding</a:t>
            </a:r>
            <a:r>
              <a:rPr lang="en-IN" sz="1050" i="1" dirty="0">
                <a:solidFill>
                  <a:srgbClr val="000000"/>
                </a:solidFill>
                <a:latin typeface="Consolas" panose="020B0609020204030204" pitchFamily="49" charset="0"/>
              </a:rPr>
              <a:t>=</a:t>
            </a:r>
            <a:r>
              <a:rPr lang="en-IN" sz="1050" i="1" dirty="0">
                <a:solidFill>
                  <a:srgbClr val="2A00FF"/>
                </a:solidFill>
                <a:latin typeface="Consolas" panose="020B0609020204030204" pitchFamily="49" charset="0"/>
              </a:rPr>
              <a:t>'UTF-8'</a:t>
            </a:r>
            <a:r>
              <a:rPr lang="en-IN" sz="1050" i="1" dirty="0">
                <a:solidFill>
                  <a:srgbClr val="008080"/>
                </a:solidFill>
                <a:latin typeface="Consolas" panose="020B0609020204030204" pitchFamily="49" charset="0"/>
              </a:rPr>
              <a:t>?&gt;</a:t>
            </a:r>
          </a:p>
          <a:p>
            <a:r>
              <a:rPr lang="en-IN" sz="1050" dirty="0">
                <a:solidFill>
                  <a:srgbClr val="008080"/>
                </a:solidFill>
                <a:latin typeface="Consolas" panose="020B0609020204030204" pitchFamily="49" charset="0"/>
              </a:rPr>
              <a:t>&lt;!</a:t>
            </a:r>
            <a:r>
              <a:rPr lang="en-IN" sz="1050" dirty="0">
                <a:solidFill>
                  <a:srgbClr val="3F7F7F"/>
                </a:solidFill>
                <a:latin typeface="Consolas" panose="020B0609020204030204" pitchFamily="49" charset="0"/>
              </a:rPr>
              <a:t>DOCTYPE </a:t>
            </a:r>
            <a:r>
              <a:rPr lang="en-IN" sz="1050" dirty="0">
                <a:solidFill>
                  <a:srgbClr val="008080"/>
                </a:solidFill>
                <a:latin typeface="Consolas" panose="020B0609020204030204" pitchFamily="49" charset="0"/>
              </a:rPr>
              <a:t>hibernate-configuration </a:t>
            </a:r>
            <a:r>
              <a:rPr lang="en-IN" sz="1050" dirty="0">
                <a:solidFill>
                  <a:srgbClr val="808080"/>
                </a:solidFill>
                <a:latin typeface="Consolas" panose="020B0609020204030204" pitchFamily="49" charset="0"/>
              </a:rPr>
              <a:t>PUBLIC</a:t>
            </a:r>
          </a:p>
          <a:p>
            <a:r>
              <a:rPr lang="en-IN" sz="1050" dirty="0">
                <a:latin typeface="Consolas" panose="020B0609020204030204" pitchFamily="49" charset="0"/>
              </a:rPr>
              <a:t>        </a:t>
            </a:r>
            <a:r>
              <a:rPr lang="en-IN" sz="1050" dirty="0">
                <a:solidFill>
                  <a:srgbClr val="008080"/>
                </a:solidFill>
                <a:latin typeface="Consolas" panose="020B0609020204030204" pitchFamily="49" charset="0"/>
              </a:rPr>
              <a:t>"-//Hibernate/Hibernate Configuration DTD 3.0//EN"</a:t>
            </a:r>
          </a:p>
          <a:p>
            <a:r>
              <a:rPr lang="en-IN" sz="1050" dirty="0">
                <a:latin typeface="Consolas" panose="020B0609020204030204" pitchFamily="49" charset="0"/>
              </a:rPr>
              <a:t>        </a:t>
            </a:r>
            <a:r>
              <a:rPr lang="en-IN" sz="1050" dirty="0">
                <a:solidFill>
                  <a:srgbClr val="3F7F5F"/>
                </a:solidFill>
                <a:latin typeface="Consolas" panose="020B0609020204030204" pitchFamily="49" charset="0"/>
              </a:rPr>
              <a:t>"http://www.hibernate.org/dtd/hibernate-configuration-3.0.dtd"</a:t>
            </a:r>
            <a:r>
              <a:rPr lang="en-IN" sz="1050" dirty="0">
                <a:solidFill>
                  <a:srgbClr val="008080"/>
                </a:solidFill>
                <a:latin typeface="Consolas" panose="020B0609020204030204" pitchFamily="49" charset="0"/>
              </a:rPr>
              <a:t>&gt;</a:t>
            </a:r>
          </a:p>
          <a:p>
            <a:r>
              <a:rPr lang="en-IN" sz="1050" dirty="0">
                <a:solidFill>
                  <a:srgbClr val="000000"/>
                </a:solidFill>
                <a:latin typeface="Consolas" panose="020B0609020204030204" pitchFamily="49" charset="0"/>
              </a:rPr>
              <a:t> </a:t>
            </a:r>
            <a:r>
              <a:rPr lang="en-IN" sz="1050" dirty="0">
                <a:solidFill>
                  <a:srgbClr val="008080"/>
                </a:solidFill>
                <a:latin typeface="Consolas" panose="020B0609020204030204" pitchFamily="49" charset="0"/>
              </a:rPr>
              <a:t>&lt;</a:t>
            </a:r>
            <a:r>
              <a:rPr lang="en-IN" sz="1050" dirty="0">
                <a:solidFill>
                  <a:srgbClr val="3F7F7F"/>
                </a:solidFill>
                <a:latin typeface="Consolas" panose="020B0609020204030204" pitchFamily="49" charset="0"/>
              </a:rPr>
              <a:t>hibernate-configuration</a:t>
            </a:r>
            <a:r>
              <a:rPr lang="en-IN" sz="1050" dirty="0">
                <a:solidFill>
                  <a:srgbClr val="008080"/>
                </a:solidFill>
                <a:latin typeface="Consolas" panose="020B0609020204030204" pitchFamily="49" charset="0"/>
              </a:rPr>
              <a:t>&gt;</a:t>
            </a:r>
          </a:p>
          <a:p>
            <a:r>
              <a:rPr lang="en-IN" sz="1050" dirty="0">
                <a:solidFill>
                  <a:srgbClr val="000000"/>
                </a:solidFill>
                <a:latin typeface="Consolas" panose="020B0609020204030204" pitchFamily="49" charset="0"/>
              </a:rPr>
              <a:t>   </a:t>
            </a:r>
            <a:r>
              <a:rPr lang="en-IN" sz="1050" dirty="0">
                <a:solidFill>
                  <a:srgbClr val="008080"/>
                </a:solidFill>
                <a:latin typeface="Consolas" panose="020B0609020204030204" pitchFamily="49" charset="0"/>
              </a:rPr>
              <a:t>&lt;</a:t>
            </a:r>
            <a:r>
              <a:rPr lang="en-IN" sz="1050" dirty="0">
                <a:solidFill>
                  <a:srgbClr val="3F7F7F"/>
                </a:solidFill>
                <a:latin typeface="Consolas" panose="020B0609020204030204" pitchFamily="49" charset="0"/>
              </a:rPr>
              <a:t>session-factory</a:t>
            </a:r>
            <a:r>
              <a:rPr lang="en-IN" sz="1050" dirty="0">
                <a:solidFill>
                  <a:srgbClr val="008080"/>
                </a:solidFill>
                <a:latin typeface="Consolas" panose="020B0609020204030204" pitchFamily="49" charset="0"/>
              </a:rPr>
              <a:t>&gt;</a:t>
            </a:r>
          </a:p>
          <a:p>
            <a:r>
              <a:rPr lang="en-IN" sz="1050" dirty="0">
                <a:solidFill>
                  <a:srgbClr val="000000"/>
                </a:solidFill>
                <a:latin typeface="Consolas" panose="020B0609020204030204" pitchFamily="49" charset="0"/>
              </a:rPr>
              <a:t>   </a:t>
            </a:r>
            <a:r>
              <a:rPr lang="en-IN" sz="1050" dirty="0">
                <a:solidFill>
                  <a:srgbClr val="008080"/>
                </a:solidFill>
                <a:latin typeface="Consolas" panose="020B0609020204030204" pitchFamily="49" charset="0"/>
              </a:rPr>
              <a:t>&lt;</a:t>
            </a:r>
            <a:r>
              <a:rPr lang="en-IN" sz="1050" dirty="0">
                <a:solidFill>
                  <a:srgbClr val="3F7F7F"/>
                </a:solidFill>
                <a:latin typeface="Consolas" panose="020B0609020204030204" pitchFamily="49" charset="0"/>
              </a:rPr>
              <a:t>property </a:t>
            </a:r>
            <a:r>
              <a:rPr lang="en-IN" sz="1050" dirty="0">
                <a:solidFill>
                  <a:srgbClr val="7F007F"/>
                </a:solidFill>
                <a:latin typeface="Consolas" panose="020B0609020204030204" pitchFamily="49" charset="0"/>
              </a:rPr>
              <a:t>name</a:t>
            </a:r>
            <a:r>
              <a:rPr lang="en-IN" sz="1050" dirty="0">
                <a:solidFill>
                  <a:srgbClr val="000000"/>
                </a:solidFill>
                <a:latin typeface="Consolas" panose="020B0609020204030204" pitchFamily="49" charset="0"/>
              </a:rPr>
              <a:t>=</a:t>
            </a:r>
            <a:r>
              <a:rPr lang="en-IN" sz="1050" i="1" dirty="0">
                <a:solidFill>
                  <a:srgbClr val="2A00FF"/>
                </a:solidFill>
                <a:latin typeface="Consolas" panose="020B0609020204030204" pitchFamily="49" charset="0"/>
              </a:rPr>
              <a:t>"</a:t>
            </a:r>
            <a:r>
              <a:rPr lang="en-IN" sz="1050" i="1" dirty="0" err="1">
                <a:solidFill>
                  <a:srgbClr val="2A00FF"/>
                </a:solidFill>
                <a:latin typeface="Consolas" panose="020B0609020204030204" pitchFamily="49" charset="0"/>
              </a:rPr>
              <a:t>hibernate.dialect</a:t>
            </a:r>
            <a:r>
              <a:rPr lang="en-IN" sz="1050" i="1" dirty="0">
                <a:solidFill>
                  <a:srgbClr val="2A00FF"/>
                </a:solidFill>
                <a:latin typeface="Consolas" panose="020B0609020204030204" pitchFamily="49" charset="0"/>
              </a:rPr>
              <a:t>"</a:t>
            </a:r>
            <a:r>
              <a:rPr lang="en-IN" sz="1050" i="1" dirty="0">
                <a:solidFill>
                  <a:srgbClr val="008080"/>
                </a:solidFill>
                <a:latin typeface="Consolas" panose="020B0609020204030204" pitchFamily="49" charset="0"/>
              </a:rPr>
              <a:t>&gt;</a:t>
            </a:r>
            <a:r>
              <a:rPr lang="en-IN" sz="1050" i="1" dirty="0" err="1">
                <a:solidFill>
                  <a:srgbClr val="000000"/>
                </a:solidFill>
                <a:latin typeface="Consolas" panose="020B0609020204030204" pitchFamily="49" charset="0"/>
              </a:rPr>
              <a:t>org.hibernate.dialect.MySQLDialect</a:t>
            </a:r>
            <a:r>
              <a:rPr lang="en-IN" sz="1050" i="1" dirty="0">
                <a:solidFill>
                  <a:srgbClr val="008080"/>
                </a:solidFill>
                <a:latin typeface="Consolas" panose="020B0609020204030204" pitchFamily="49" charset="0"/>
              </a:rPr>
              <a:t>&lt;/</a:t>
            </a:r>
            <a:r>
              <a:rPr lang="en-IN" sz="1050" i="1" dirty="0">
                <a:solidFill>
                  <a:srgbClr val="3F7F7F"/>
                </a:solidFill>
                <a:latin typeface="Consolas" panose="020B0609020204030204" pitchFamily="49" charset="0"/>
              </a:rPr>
              <a:t>property</a:t>
            </a:r>
            <a:r>
              <a:rPr lang="en-IN" sz="1050" i="1" dirty="0">
                <a:solidFill>
                  <a:srgbClr val="008080"/>
                </a:solidFill>
                <a:latin typeface="Consolas" panose="020B0609020204030204" pitchFamily="49" charset="0"/>
              </a:rPr>
              <a:t>&gt;</a:t>
            </a:r>
          </a:p>
          <a:p>
            <a:r>
              <a:rPr lang="en-IN" sz="1050" dirty="0">
                <a:solidFill>
                  <a:srgbClr val="000000"/>
                </a:solidFill>
                <a:latin typeface="Consolas" panose="020B0609020204030204" pitchFamily="49" charset="0"/>
              </a:rPr>
              <a:t>   </a:t>
            </a:r>
            <a:r>
              <a:rPr lang="en-IN" sz="1050" dirty="0">
                <a:solidFill>
                  <a:srgbClr val="008080"/>
                </a:solidFill>
                <a:latin typeface="Consolas" panose="020B0609020204030204" pitchFamily="49" charset="0"/>
              </a:rPr>
              <a:t>&lt;</a:t>
            </a:r>
            <a:r>
              <a:rPr lang="en-IN" sz="1050" dirty="0">
                <a:solidFill>
                  <a:srgbClr val="3F7F7F"/>
                </a:solidFill>
                <a:latin typeface="Consolas" panose="020B0609020204030204" pitchFamily="49" charset="0"/>
              </a:rPr>
              <a:t>property </a:t>
            </a:r>
            <a:r>
              <a:rPr lang="en-IN" sz="1050" dirty="0">
                <a:solidFill>
                  <a:srgbClr val="7F007F"/>
                </a:solidFill>
                <a:latin typeface="Consolas" panose="020B0609020204030204" pitchFamily="49" charset="0"/>
              </a:rPr>
              <a:t>name</a:t>
            </a:r>
            <a:r>
              <a:rPr lang="en-IN" sz="1050" dirty="0">
                <a:solidFill>
                  <a:srgbClr val="000000"/>
                </a:solidFill>
                <a:latin typeface="Consolas" panose="020B0609020204030204" pitchFamily="49" charset="0"/>
              </a:rPr>
              <a:t>=</a:t>
            </a:r>
            <a:r>
              <a:rPr lang="en-IN" sz="1050" i="1" dirty="0">
                <a:solidFill>
                  <a:srgbClr val="2A00FF"/>
                </a:solidFill>
                <a:latin typeface="Consolas" panose="020B0609020204030204" pitchFamily="49" charset="0"/>
              </a:rPr>
              <a:t>"</a:t>
            </a:r>
            <a:r>
              <a:rPr lang="en-IN" sz="1050" i="1" dirty="0" err="1">
                <a:solidFill>
                  <a:srgbClr val="2A00FF"/>
                </a:solidFill>
                <a:latin typeface="Consolas" panose="020B0609020204030204" pitchFamily="49" charset="0"/>
              </a:rPr>
              <a:t>hibernate.connection.driver_class</a:t>
            </a:r>
            <a:r>
              <a:rPr lang="en-IN" sz="1050" i="1" dirty="0">
                <a:solidFill>
                  <a:srgbClr val="2A00FF"/>
                </a:solidFill>
                <a:latin typeface="Consolas" panose="020B0609020204030204" pitchFamily="49" charset="0"/>
              </a:rPr>
              <a:t>"</a:t>
            </a:r>
            <a:r>
              <a:rPr lang="en-IN" sz="1050" i="1" dirty="0">
                <a:solidFill>
                  <a:srgbClr val="008080"/>
                </a:solidFill>
                <a:latin typeface="Consolas" panose="020B0609020204030204" pitchFamily="49" charset="0"/>
              </a:rPr>
              <a:t>&gt;</a:t>
            </a:r>
            <a:r>
              <a:rPr lang="en-IN" sz="1050" i="1" dirty="0" err="1">
                <a:solidFill>
                  <a:srgbClr val="000000"/>
                </a:solidFill>
                <a:latin typeface="Consolas" panose="020B0609020204030204" pitchFamily="49" charset="0"/>
              </a:rPr>
              <a:t>com.mysql.jdbc.Driver</a:t>
            </a:r>
            <a:r>
              <a:rPr lang="en-IN" sz="1050" i="1" dirty="0">
                <a:solidFill>
                  <a:srgbClr val="008080"/>
                </a:solidFill>
                <a:latin typeface="Consolas" panose="020B0609020204030204" pitchFamily="49" charset="0"/>
              </a:rPr>
              <a:t>&lt;/</a:t>
            </a:r>
            <a:r>
              <a:rPr lang="en-IN" sz="1050" i="1" dirty="0">
                <a:solidFill>
                  <a:srgbClr val="3F7F7F"/>
                </a:solidFill>
                <a:latin typeface="Consolas" panose="020B0609020204030204" pitchFamily="49" charset="0"/>
              </a:rPr>
              <a:t>property</a:t>
            </a:r>
            <a:r>
              <a:rPr lang="en-IN" sz="1050" i="1" dirty="0">
                <a:solidFill>
                  <a:srgbClr val="008080"/>
                </a:solidFill>
                <a:latin typeface="Consolas" panose="020B0609020204030204" pitchFamily="49" charset="0"/>
              </a:rPr>
              <a:t>&gt;</a:t>
            </a:r>
          </a:p>
          <a:p>
            <a:r>
              <a:rPr lang="en-IN" sz="1050" dirty="0">
                <a:solidFill>
                  <a:srgbClr val="000000"/>
                </a:solidFill>
                <a:latin typeface="Consolas" panose="020B0609020204030204" pitchFamily="49" charset="0"/>
              </a:rPr>
              <a:t>   </a:t>
            </a:r>
            <a:r>
              <a:rPr lang="en-IN" sz="1050" dirty="0">
                <a:solidFill>
                  <a:srgbClr val="008080"/>
                </a:solidFill>
                <a:latin typeface="Consolas" panose="020B0609020204030204" pitchFamily="49" charset="0"/>
              </a:rPr>
              <a:t>&lt;</a:t>
            </a:r>
            <a:r>
              <a:rPr lang="en-IN" sz="1050" dirty="0">
                <a:solidFill>
                  <a:srgbClr val="3F7F7F"/>
                </a:solidFill>
                <a:latin typeface="Consolas" panose="020B0609020204030204" pitchFamily="49" charset="0"/>
              </a:rPr>
              <a:t>property </a:t>
            </a:r>
            <a:r>
              <a:rPr lang="en-IN" sz="1050" dirty="0">
                <a:solidFill>
                  <a:srgbClr val="7F007F"/>
                </a:solidFill>
                <a:latin typeface="Consolas" panose="020B0609020204030204" pitchFamily="49" charset="0"/>
              </a:rPr>
              <a:t>name</a:t>
            </a:r>
            <a:r>
              <a:rPr lang="en-IN" sz="1050" dirty="0">
                <a:solidFill>
                  <a:srgbClr val="000000"/>
                </a:solidFill>
                <a:latin typeface="Consolas" panose="020B0609020204030204" pitchFamily="49" charset="0"/>
              </a:rPr>
              <a:t>=</a:t>
            </a:r>
            <a:r>
              <a:rPr lang="en-IN" sz="1050" i="1" dirty="0">
                <a:solidFill>
                  <a:srgbClr val="2A00FF"/>
                </a:solidFill>
                <a:latin typeface="Consolas" panose="020B0609020204030204" pitchFamily="49" charset="0"/>
              </a:rPr>
              <a:t>"hibernate.connection.url"</a:t>
            </a:r>
            <a:r>
              <a:rPr lang="en-IN" sz="1050" i="1" dirty="0">
                <a:solidFill>
                  <a:srgbClr val="008080"/>
                </a:solidFill>
                <a:latin typeface="Consolas" panose="020B0609020204030204" pitchFamily="49" charset="0"/>
              </a:rPr>
              <a:t>&gt;</a:t>
            </a:r>
            <a:r>
              <a:rPr lang="en-IN" sz="1050" i="1" dirty="0" err="1">
                <a:solidFill>
                  <a:srgbClr val="000000"/>
                </a:solidFill>
                <a:latin typeface="Consolas" panose="020B0609020204030204" pitchFamily="49" charset="0"/>
              </a:rPr>
              <a:t>jdbc:mysql</a:t>
            </a:r>
            <a:r>
              <a:rPr lang="en-IN" sz="1050" i="1" dirty="0">
                <a:solidFill>
                  <a:srgbClr val="000000"/>
                </a:solidFill>
                <a:latin typeface="Consolas" panose="020B0609020204030204" pitchFamily="49" charset="0"/>
              </a:rPr>
              <a:t>://</a:t>
            </a:r>
            <a:r>
              <a:rPr lang="en-IN" sz="1050" i="1" u="sng" dirty="0">
                <a:solidFill>
                  <a:srgbClr val="000000"/>
                </a:solidFill>
                <a:latin typeface="Consolas" panose="020B0609020204030204" pitchFamily="49" charset="0"/>
              </a:rPr>
              <a:t>localhost/</a:t>
            </a:r>
            <a:r>
              <a:rPr lang="en-IN" sz="1050" i="1" u="sng" dirty="0" err="1">
                <a:solidFill>
                  <a:srgbClr val="000000"/>
                </a:solidFill>
                <a:latin typeface="Consolas" panose="020B0609020204030204" pitchFamily="49" charset="0"/>
              </a:rPr>
              <a:t>hb</a:t>
            </a:r>
            <a:r>
              <a:rPr lang="en-IN" sz="1050" i="1" u="sng" dirty="0">
                <a:solidFill>
                  <a:srgbClr val="008080"/>
                </a:solidFill>
                <a:latin typeface="Consolas" panose="020B0609020204030204" pitchFamily="49" charset="0"/>
              </a:rPr>
              <a:t>&lt;/</a:t>
            </a:r>
            <a:r>
              <a:rPr lang="en-IN" sz="1050" i="1" u="sng" dirty="0">
                <a:solidFill>
                  <a:srgbClr val="3F7F7F"/>
                </a:solidFill>
                <a:latin typeface="Consolas" panose="020B0609020204030204" pitchFamily="49" charset="0"/>
              </a:rPr>
              <a:t>property</a:t>
            </a:r>
            <a:r>
              <a:rPr lang="en-IN" sz="1050" i="1" u="sng" dirty="0">
                <a:solidFill>
                  <a:srgbClr val="008080"/>
                </a:solidFill>
                <a:latin typeface="Consolas" panose="020B0609020204030204" pitchFamily="49" charset="0"/>
              </a:rPr>
              <a:t>&gt;</a:t>
            </a:r>
          </a:p>
          <a:p>
            <a:r>
              <a:rPr lang="en-IN" sz="1050" dirty="0">
                <a:solidFill>
                  <a:srgbClr val="000000"/>
                </a:solidFill>
                <a:latin typeface="Consolas" panose="020B0609020204030204" pitchFamily="49" charset="0"/>
              </a:rPr>
              <a:t>   </a:t>
            </a:r>
            <a:r>
              <a:rPr lang="en-IN" sz="1050" dirty="0">
                <a:solidFill>
                  <a:srgbClr val="008080"/>
                </a:solidFill>
                <a:latin typeface="Consolas" panose="020B0609020204030204" pitchFamily="49" charset="0"/>
              </a:rPr>
              <a:t>&lt;</a:t>
            </a:r>
            <a:r>
              <a:rPr lang="en-IN" sz="1050" dirty="0">
                <a:solidFill>
                  <a:srgbClr val="3F7F7F"/>
                </a:solidFill>
                <a:latin typeface="Consolas" panose="020B0609020204030204" pitchFamily="49" charset="0"/>
              </a:rPr>
              <a:t>property </a:t>
            </a:r>
            <a:r>
              <a:rPr lang="en-IN" sz="1050" dirty="0">
                <a:solidFill>
                  <a:srgbClr val="7F007F"/>
                </a:solidFill>
                <a:latin typeface="Consolas" panose="020B0609020204030204" pitchFamily="49" charset="0"/>
              </a:rPr>
              <a:t>name</a:t>
            </a:r>
            <a:r>
              <a:rPr lang="en-IN" sz="1050" dirty="0">
                <a:solidFill>
                  <a:srgbClr val="000000"/>
                </a:solidFill>
                <a:latin typeface="Consolas" panose="020B0609020204030204" pitchFamily="49" charset="0"/>
              </a:rPr>
              <a:t>=</a:t>
            </a:r>
            <a:r>
              <a:rPr lang="en-IN" sz="1050" i="1" dirty="0">
                <a:solidFill>
                  <a:srgbClr val="2A00FF"/>
                </a:solidFill>
                <a:latin typeface="Consolas" panose="020B0609020204030204" pitchFamily="49" charset="0"/>
              </a:rPr>
              <a:t>"</a:t>
            </a:r>
            <a:r>
              <a:rPr lang="en-IN" sz="1050" i="1" dirty="0" err="1">
                <a:solidFill>
                  <a:srgbClr val="2A00FF"/>
                </a:solidFill>
                <a:latin typeface="Consolas" panose="020B0609020204030204" pitchFamily="49" charset="0"/>
              </a:rPr>
              <a:t>hibernate.connection.username</a:t>
            </a:r>
            <a:r>
              <a:rPr lang="en-IN" sz="1050" i="1" dirty="0">
                <a:solidFill>
                  <a:srgbClr val="2A00FF"/>
                </a:solidFill>
                <a:latin typeface="Consolas" panose="020B0609020204030204" pitchFamily="49" charset="0"/>
              </a:rPr>
              <a:t>"</a:t>
            </a:r>
            <a:r>
              <a:rPr lang="en-IN" sz="1050" i="1" dirty="0">
                <a:solidFill>
                  <a:srgbClr val="008080"/>
                </a:solidFill>
                <a:latin typeface="Consolas" panose="020B0609020204030204" pitchFamily="49" charset="0"/>
              </a:rPr>
              <a:t>&gt;</a:t>
            </a:r>
            <a:r>
              <a:rPr lang="en-IN" sz="1050" i="1" dirty="0">
                <a:solidFill>
                  <a:srgbClr val="000000"/>
                </a:solidFill>
                <a:latin typeface="Consolas" panose="020B0609020204030204" pitchFamily="49" charset="0"/>
              </a:rPr>
              <a:t>root</a:t>
            </a:r>
            <a:r>
              <a:rPr lang="en-IN" sz="1050" i="1" dirty="0">
                <a:solidFill>
                  <a:srgbClr val="008080"/>
                </a:solidFill>
                <a:latin typeface="Consolas" panose="020B0609020204030204" pitchFamily="49" charset="0"/>
              </a:rPr>
              <a:t>&lt;/</a:t>
            </a:r>
            <a:r>
              <a:rPr lang="en-IN" sz="1050" i="1" dirty="0">
                <a:solidFill>
                  <a:srgbClr val="3F7F7F"/>
                </a:solidFill>
                <a:latin typeface="Consolas" panose="020B0609020204030204" pitchFamily="49" charset="0"/>
              </a:rPr>
              <a:t>property</a:t>
            </a:r>
            <a:r>
              <a:rPr lang="en-IN" sz="1050" i="1" dirty="0">
                <a:solidFill>
                  <a:srgbClr val="008080"/>
                </a:solidFill>
                <a:latin typeface="Consolas" panose="020B0609020204030204" pitchFamily="49" charset="0"/>
              </a:rPr>
              <a:t>&gt;</a:t>
            </a:r>
          </a:p>
          <a:p>
            <a:r>
              <a:rPr lang="en-IN" sz="1050" dirty="0">
                <a:solidFill>
                  <a:srgbClr val="000000"/>
                </a:solidFill>
                <a:latin typeface="Consolas" panose="020B0609020204030204" pitchFamily="49" charset="0"/>
              </a:rPr>
              <a:t>   </a:t>
            </a:r>
            <a:r>
              <a:rPr lang="en-IN" sz="1050" dirty="0">
                <a:solidFill>
                  <a:srgbClr val="008080"/>
                </a:solidFill>
                <a:latin typeface="Consolas" panose="020B0609020204030204" pitchFamily="49" charset="0"/>
              </a:rPr>
              <a:t>&lt;</a:t>
            </a:r>
            <a:r>
              <a:rPr lang="en-IN" sz="1050" dirty="0">
                <a:solidFill>
                  <a:srgbClr val="3F7F7F"/>
                </a:solidFill>
                <a:latin typeface="Consolas" panose="020B0609020204030204" pitchFamily="49" charset="0"/>
              </a:rPr>
              <a:t>property </a:t>
            </a:r>
            <a:r>
              <a:rPr lang="en-IN" sz="1050" dirty="0">
                <a:solidFill>
                  <a:srgbClr val="7F007F"/>
                </a:solidFill>
                <a:latin typeface="Consolas" panose="020B0609020204030204" pitchFamily="49" charset="0"/>
              </a:rPr>
              <a:t>name</a:t>
            </a:r>
            <a:r>
              <a:rPr lang="en-IN" sz="1050" dirty="0">
                <a:solidFill>
                  <a:srgbClr val="000000"/>
                </a:solidFill>
                <a:latin typeface="Consolas" panose="020B0609020204030204" pitchFamily="49" charset="0"/>
              </a:rPr>
              <a:t>=</a:t>
            </a:r>
            <a:r>
              <a:rPr lang="en-IN" sz="1050" i="1" dirty="0">
                <a:solidFill>
                  <a:srgbClr val="2A00FF"/>
                </a:solidFill>
                <a:latin typeface="Consolas" panose="020B0609020204030204" pitchFamily="49" charset="0"/>
              </a:rPr>
              <a:t>"</a:t>
            </a:r>
            <a:r>
              <a:rPr lang="en-IN" sz="1050" i="1" dirty="0" err="1">
                <a:solidFill>
                  <a:srgbClr val="2A00FF"/>
                </a:solidFill>
                <a:latin typeface="Consolas" panose="020B0609020204030204" pitchFamily="49" charset="0"/>
              </a:rPr>
              <a:t>hibernate.connection.password</a:t>
            </a:r>
            <a:r>
              <a:rPr lang="en-IN" sz="1050" i="1" dirty="0">
                <a:solidFill>
                  <a:srgbClr val="2A00FF"/>
                </a:solidFill>
                <a:latin typeface="Consolas" panose="020B0609020204030204" pitchFamily="49" charset="0"/>
              </a:rPr>
              <a:t>"</a:t>
            </a:r>
            <a:r>
              <a:rPr lang="en-IN" sz="1050" i="1" dirty="0">
                <a:solidFill>
                  <a:srgbClr val="008080"/>
                </a:solidFill>
                <a:latin typeface="Consolas" panose="020B0609020204030204" pitchFamily="49" charset="0"/>
              </a:rPr>
              <a:t>&gt;</a:t>
            </a:r>
            <a:r>
              <a:rPr lang="en-IN" sz="1050" i="1" dirty="0">
                <a:solidFill>
                  <a:srgbClr val="000000"/>
                </a:solidFill>
                <a:latin typeface="Consolas" panose="020B0609020204030204" pitchFamily="49" charset="0"/>
              </a:rPr>
              <a:t>root</a:t>
            </a:r>
            <a:r>
              <a:rPr lang="en-IN" sz="1050" i="1" dirty="0">
                <a:solidFill>
                  <a:srgbClr val="008080"/>
                </a:solidFill>
                <a:latin typeface="Consolas" panose="020B0609020204030204" pitchFamily="49" charset="0"/>
              </a:rPr>
              <a:t>&lt;/</a:t>
            </a:r>
            <a:r>
              <a:rPr lang="en-IN" sz="1050" i="1" dirty="0">
                <a:solidFill>
                  <a:srgbClr val="3F7F7F"/>
                </a:solidFill>
                <a:latin typeface="Consolas" panose="020B0609020204030204" pitchFamily="49" charset="0"/>
              </a:rPr>
              <a:t>property</a:t>
            </a:r>
            <a:r>
              <a:rPr lang="en-IN" sz="1050" i="1" dirty="0">
                <a:solidFill>
                  <a:srgbClr val="008080"/>
                </a:solidFill>
                <a:latin typeface="Consolas" panose="020B0609020204030204" pitchFamily="49" charset="0"/>
              </a:rPr>
              <a:t>&gt;</a:t>
            </a:r>
          </a:p>
          <a:p>
            <a:r>
              <a:rPr lang="en-IN" sz="1050" dirty="0">
                <a:solidFill>
                  <a:srgbClr val="000000"/>
                </a:solidFill>
                <a:latin typeface="Consolas" panose="020B0609020204030204" pitchFamily="49" charset="0"/>
              </a:rPr>
              <a:t>   </a:t>
            </a:r>
            <a:r>
              <a:rPr lang="en-IN" sz="1050" dirty="0">
                <a:solidFill>
                  <a:srgbClr val="008080"/>
                </a:solidFill>
                <a:latin typeface="Consolas" panose="020B0609020204030204" pitchFamily="49" charset="0"/>
              </a:rPr>
              <a:t>&lt;</a:t>
            </a:r>
            <a:r>
              <a:rPr lang="en-IN" sz="1050" dirty="0">
                <a:solidFill>
                  <a:srgbClr val="3F7F7F"/>
                </a:solidFill>
                <a:latin typeface="Consolas" panose="020B0609020204030204" pitchFamily="49" charset="0"/>
              </a:rPr>
              <a:t>property </a:t>
            </a:r>
            <a:r>
              <a:rPr lang="en-IN" sz="1050" dirty="0">
                <a:solidFill>
                  <a:srgbClr val="7F007F"/>
                </a:solidFill>
                <a:latin typeface="Consolas" panose="020B0609020204030204" pitchFamily="49" charset="0"/>
              </a:rPr>
              <a:t>name</a:t>
            </a:r>
            <a:r>
              <a:rPr lang="en-IN" sz="1050" dirty="0">
                <a:solidFill>
                  <a:srgbClr val="000000"/>
                </a:solidFill>
                <a:latin typeface="Consolas" panose="020B0609020204030204" pitchFamily="49" charset="0"/>
              </a:rPr>
              <a:t>=</a:t>
            </a:r>
            <a:r>
              <a:rPr lang="en-IN" sz="1050" i="1" dirty="0">
                <a:solidFill>
                  <a:srgbClr val="2A00FF"/>
                </a:solidFill>
                <a:latin typeface="Consolas" panose="020B0609020204030204" pitchFamily="49" charset="0"/>
              </a:rPr>
              <a:t>"hibernate.hbm2ddl.auto"</a:t>
            </a:r>
            <a:r>
              <a:rPr lang="en-IN" sz="1050" i="1" dirty="0">
                <a:solidFill>
                  <a:srgbClr val="008080"/>
                </a:solidFill>
                <a:latin typeface="Consolas" panose="020B0609020204030204" pitchFamily="49" charset="0"/>
              </a:rPr>
              <a:t>&gt;</a:t>
            </a:r>
            <a:r>
              <a:rPr lang="en-IN" sz="1050" i="1" dirty="0">
                <a:solidFill>
                  <a:srgbClr val="000000"/>
                </a:solidFill>
                <a:latin typeface="Consolas" panose="020B0609020204030204" pitchFamily="49" charset="0"/>
              </a:rPr>
              <a:t>update</a:t>
            </a:r>
            <a:r>
              <a:rPr lang="en-IN" sz="1050" i="1" dirty="0">
                <a:solidFill>
                  <a:srgbClr val="008080"/>
                </a:solidFill>
                <a:latin typeface="Consolas" panose="020B0609020204030204" pitchFamily="49" charset="0"/>
              </a:rPr>
              <a:t>&lt;/</a:t>
            </a:r>
            <a:r>
              <a:rPr lang="en-IN" sz="1050" i="1" dirty="0">
                <a:solidFill>
                  <a:srgbClr val="3F7F7F"/>
                </a:solidFill>
                <a:latin typeface="Consolas" panose="020B0609020204030204" pitchFamily="49" charset="0"/>
              </a:rPr>
              <a:t>property</a:t>
            </a:r>
            <a:r>
              <a:rPr lang="en-IN" sz="1050" i="1" dirty="0">
                <a:solidFill>
                  <a:srgbClr val="008080"/>
                </a:solidFill>
                <a:latin typeface="Consolas" panose="020B0609020204030204" pitchFamily="49" charset="0"/>
              </a:rPr>
              <a:t>&gt;</a:t>
            </a:r>
          </a:p>
          <a:p>
            <a:r>
              <a:rPr lang="en-IN" sz="1050" dirty="0">
                <a:solidFill>
                  <a:srgbClr val="000000"/>
                </a:solidFill>
                <a:latin typeface="Consolas" panose="020B0609020204030204" pitchFamily="49" charset="0"/>
              </a:rPr>
              <a:t>   </a:t>
            </a:r>
            <a:r>
              <a:rPr lang="en-IN" sz="1050" dirty="0">
                <a:solidFill>
                  <a:srgbClr val="008080"/>
                </a:solidFill>
                <a:latin typeface="Consolas" panose="020B0609020204030204" pitchFamily="49" charset="0"/>
              </a:rPr>
              <a:t>&lt;</a:t>
            </a:r>
            <a:r>
              <a:rPr lang="en-IN" sz="1050" dirty="0">
                <a:solidFill>
                  <a:srgbClr val="3F7F7F"/>
                </a:solidFill>
                <a:latin typeface="Consolas" panose="020B0609020204030204" pitchFamily="49" charset="0"/>
              </a:rPr>
              <a:t>property </a:t>
            </a:r>
            <a:r>
              <a:rPr lang="en-IN" sz="1050" dirty="0">
                <a:solidFill>
                  <a:srgbClr val="7F007F"/>
                </a:solidFill>
                <a:latin typeface="Consolas" panose="020B0609020204030204" pitchFamily="49" charset="0"/>
              </a:rPr>
              <a:t>name</a:t>
            </a:r>
            <a:r>
              <a:rPr lang="en-IN" sz="1050" dirty="0">
                <a:solidFill>
                  <a:srgbClr val="000000"/>
                </a:solidFill>
                <a:latin typeface="Consolas" panose="020B0609020204030204" pitchFamily="49" charset="0"/>
              </a:rPr>
              <a:t>=</a:t>
            </a:r>
            <a:r>
              <a:rPr lang="en-IN" sz="1050" i="1" dirty="0">
                <a:solidFill>
                  <a:srgbClr val="2A00FF"/>
                </a:solidFill>
                <a:latin typeface="Consolas" panose="020B0609020204030204" pitchFamily="49" charset="0"/>
              </a:rPr>
              <a:t>"</a:t>
            </a:r>
            <a:r>
              <a:rPr lang="en-IN" sz="1050" i="1" dirty="0" err="1">
                <a:solidFill>
                  <a:srgbClr val="2A00FF"/>
                </a:solidFill>
                <a:latin typeface="Consolas" panose="020B0609020204030204" pitchFamily="49" charset="0"/>
              </a:rPr>
              <a:t>show_sql</a:t>
            </a:r>
            <a:r>
              <a:rPr lang="en-IN" sz="1050" i="1" dirty="0">
                <a:solidFill>
                  <a:srgbClr val="2A00FF"/>
                </a:solidFill>
                <a:latin typeface="Consolas" panose="020B0609020204030204" pitchFamily="49" charset="0"/>
              </a:rPr>
              <a:t>"</a:t>
            </a:r>
            <a:r>
              <a:rPr lang="en-IN" sz="1050" i="1" dirty="0">
                <a:solidFill>
                  <a:srgbClr val="008080"/>
                </a:solidFill>
                <a:latin typeface="Consolas" panose="020B0609020204030204" pitchFamily="49" charset="0"/>
              </a:rPr>
              <a:t>&gt;</a:t>
            </a:r>
            <a:r>
              <a:rPr lang="en-IN" sz="1050" i="1" dirty="0">
                <a:solidFill>
                  <a:srgbClr val="000000"/>
                </a:solidFill>
                <a:latin typeface="Consolas" panose="020B0609020204030204" pitchFamily="49" charset="0"/>
              </a:rPr>
              <a:t>false</a:t>
            </a:r>
            <a:r>
              <a:rPr lang="en-IN" sz="1050" i="1" dirty="0">
                <a:solidFill>
                  <a:srgbClr val="008080"/>
                </a:solidFill>
                <a:latin typeface="Consolas" panose="020B0609020204030204" pitchFamily="49" charset="0"/>
              </a:rPr>
              <a:t>&lt;/</a:t>
            </a:r>
            <a:r>
              <a:rPr lang="en-IN" sz="1050" i="1" dirty="0">
                <a:solidFill>
                  <a:srgbClr val="3F7F7F"/>
                </a:solidFill>
                <a:latin typeface="Consolas" panose="020B0609020204030204" pitchFamily="49" charset="0"/>
              </a:rPr>
              <a:t>property</a:t>
            </a:r>
            <a:r>
              <a:rPr lang="en-IN" sz="1050" i="1" dirty="0">
                <a:solidFill>
                  <a:srgbClr val="008080"/>
                </a:solidFill>
                <a:latin typeface="Consolas" panose="020B0609020204030204" pitchFamily="49" charset="0"/>
              </a:rPr>
              <a:t>&gt;</a:t>
            </a:r>
          </a:p>
          <a:p>
            <a:r>
              <a:rPr lang="en-IN" sz="1050" dirty="0">
                <a:solidFill>
                  <a:srgbClr val="000000"/>
                </a:solidFill>
                <a:latin typeface="Consolas" panose="020B0609020204030204" pitchFamily="49" charset="0"/>
              </a:rPr>
              <a:t>   </a:t>
            </a:r>
            <a:r>
              <a:rPr lang="en-IN" sz="1050" dirty="0">
                <a:solidFill>
                  <a:srgbClr val="008080"/>
                </a:solidFill>
                <a:latin typeface="Consolas" panose="020B0609020204030204" pitchFamily="49" charset="0"/>
              </a:rPr>
              <a:t>&lt;</a:t>
            </a:r>
            <a:r>
              <a:rPr lang="en-IN" sz="1050" dirty="0">
                <a:solidFill>
                  <a:srgbClr val="3F7F7F"/>
                </a:solidFill>
                <a:latin typeface="Consolas" panose="020B0609020204030204" pitchFamily="49" charset="0"/>
              </a:rPr>
              <a:t>property </a:t>
            </a:r>
            <a:r>
              <a:rPr lang="en-IN" sz="1050" dirty="0">
                <a:solidFill>
                  <a:srgbClr val="7F007F"/>
                </a:solidFill>
                <a:latin typeface="Consolas" panose="020B0609020204030204" pitchFamily="49" charset="0"/>
              </a:rPr>
              <a:t>name</a:t>
            </a:r>
            <a:r>
              <a:rPr lang="en-IN" sz="1050" dirty="0">
                <a:solidFill>
                  <a:srgbClr val="000000"/>
                </a:solidFill>
                <a:latin typeface="Consolas" panose="020B0609020204030204" pitchFamily="49" charset="0"/>
              </a:rPr>
              <a:t>=</a:t>
            </a:r>
            <a:r>
              <a:rPr lang="en-IN" sz="1050" i="1" dirty="0">
                <a:solidFill>
                  <a:srgbClr val="2A00FF"/>
                </a:solidFill>
                <a:latin typeface="Consolas" panose="020B0609020204030204" pitchFamily="49" charset="0"/>
              </a:rPr>
              <a:t>"</a:t>
            </a:r>
            <a:r>
              <a:rPr lang="en-IN" sz="1050" i="1" dirty="0" err="1">
                <a:solidFill>
                  <a:srgbClr val="2A00FF"/>
                </a:solidFill>
                <a:latin typeface="Consolas" panose="020B0609020204030204" pitchFamily="49" charset="0"/>
              </a:rPr>
              <a:t>hibernate.current_session_context_class</a:t>
            </a:r>
            <a:r>
              <a:rPr lang="en-IN" sz="1050" i="1" dirty="0">
                <a:solidFill>
                  <a:srgbClr val="2A00FF"/>
                </a:solidFill>
                <a:latin typeface="Consolas" panose="020B0609020204030204" pitchFamily="49" charset="0"/>
              </a:rPr>
              <a:t>"</a:t>
            </a:r>
            <a:r>
              <a:rPr lang="en-IN" sz="1050" i="1" dirty="0">
                <a:solidFill>
                  <a:srgbClr val="008080"/>
                </a:solidFill>
                <a:latin typeface="Consolas" panose="020B0609020204030204" pitchFamily="49" charset="0"/>
              </a:rPr>
              <a:t>&gt;</a:t>
            </a:r>
            <a:r>
              <a:rPr lang="en-IN" sz="1050" i="1" dirty="0" err="1">
                <a:solidFill>
                  <a:srgbClr val="000000"/>
                </a:solidFill>
                <a:latin typeface="Consolas" panose="020B0609020204030204" pitchFamily="49" charset="0"/>
              </a:rPr>
              <a:t>org.hibernate.context.internal.ThreadLocalSessionContext</a:t>
            </a:r>
            <a:r>
              <a:rPr lang="en-IN" sz="1050" i="1" dirty="0">
                <a:solidFill>
                  <a:srgbClr val="008080"/>
                </a:solidFill>
                <a:latin typeface="Consolas" panose="020B0609020204030204" pitchFamily="49" charset="0"/>
              </a:rPr>
              <a:t>&lt;/</a:t>
            </a:r>
            <a:r>
              <a:rPr lang="en-IN" sz="1050" i="1" dirty="0">
                <a:solidFill>
                  <a:srgbClr val="3F7F7F"/>
                </a:solidFill>
                <a:latin typeface="Consolas" panose="020B0609020204030204" pitchFamily="49" charset="0"/>
              </a:rPr>
              <a:t>property</a:t>
            </a:r>
            <a:r>
              <a:rPr lang="en-IN" sz="1050" i="1" dirty="0">
                <a:solidFill>
                  <a:srgbClr val="008080"/>
                </a:solidFill>
                <a:latin typeface="Consolas" panose="020B0609020204030204" pitchFamily="49" charset="0"/>
              </a:rPr>
              <a:t>&gt;</a:t>
            </a:r>
          </a:p>
          <a:p>
            <a:r>
              <a:rPr lang="en-IN" sz="1050" dirty="0">
                <a:solidFill>
                  <a:srgbClr val="000000"/>
                </a:solidFill>
                <a:latin typeface="Consolas" panose="020B0609020204030204" pitchFamily="49" charset="0"/>
              </a:rPr>
              <a:t>   </a:t>
            </a:r>
          </a:p>
          <a:p>
            <a:r>
              <a:rPr lang="en-IN" sz="1050" dirty="0">
                <a:solidFill>
                  <a:srgbClr val="000000"/>
                </a:solidFill>
                <a:latin typeface="Consolas" panose="020B0609020204030204" pitchFamily="49" charset="0"/>
              </a:rPr>
              <a:t>   </a:t>
            </a:r>
            <a:r>
              <a:rPr lang="en-IN" sz="1050" dirty="0">
                <a:solidFill>
                  <a:srgbClr val="008080"/>
                </a:solidFill>
                <a:latin typeface="Consolas" panose="020B0609020204030204" pitchFamily="49" charset="0"/>
              </a:rPr>
              <a:t>&lt;</a:t>
            </a:r>
            <a:r>
              <a:rPr lang="en-IN" sz="1050" dirty="0">
                <a:solidFill>
                  <a:srgbClr val="3F7F7F"/>
                </a:solidFill>
                <a:latin typeface="Consolas" panose="020B0609020204030204" pitchFamily="49" charset="0"/>
              </a:rPr>
              <a:t>mapping </a:t>
            </a:r>
            <a:r>
              <a:rPr lang="en-IN" sz="1050" dirty="0">
                <a:solidFill>
                  <a:srgbClr val="7F007F"/>
                </a:solidFill>
                <a:latin typeface="Consolas" panose="020B0609020204030204" pitchFamily="49" charset="0"/>
              </a:rPr>
              <a:t>class</a:t>
            </a:r>
            <a:r>
              <a:rPr lang="en-IN" sz="1050" dirty="0">
                <a:solidFill>
                  <a:srgbClr val="000000"/>
                </a:solidFill>
                <a:latin typeface="Consolas" panose="020B0609020204030204" pitchFamily="49" charset="0"/>
              </a:rPr>
              <a:t>=</a:t>
            </a:r>
            <a:r>
              <a:rPr lang="en-IN" sz="1050" i="1" dirty="0">
                <a:solidFill>
                  <a:srgbClr val="2A00FF"/>
                </a:solidFill>
                <a:latin typeface="Consolas" panose="020B0609020204030204" pitchFamily="49" charset="0"/>
              </a:rPr>
              <a:t>"</a:t>
            </a:r>
            <a:r>
              <a:rPr lang="en-IN" sz="1050" i="1" dirty="0" err="1">
                <a:solidFill>
                  <a:srgbClr val="2A00FF"/>
                </a:solidFill>
                <a:latin typeface="Consolas" panose="020B0609020204030204" pitchFamily="49" charset="0"/>
              </a:rPr>
              <a:t>com.mm.model.Employee</a:t>
            </a:r>
            <a:r>
              <a:rPr lang="en-IN" sz="1050" i="1" dirty="0">
                <a:solidFill>
                  <a:srgbClr val="2A00FF"/>
                </a:solidFill>
                <a:latin typeface="Consolas" panose="020B0609020204030204" pitchFamily="49" charset="0"/>
              </a:rPr>
              <a:t>"</a:t>
            </a:r>
            <a:r>
              <a:rPr lang="en-IN" sz="1050" i="1" dirty="0">
                <a:solidFill>
                  <a:srgbClr val="008080"/>
                </a:solidFill>
                <a:latin typeface="Consolas" panose="020B0609020204030204" pitchFamily="49" charset="0"/>
              </a:rPr>
              <a:t>/&gt;</a:t>
            </a:r>
          </a:p>
          <a:p>
            <a:r>
              <a:rPr lang="en-IN" sz="1050" dirty="0">
                <a:solidFill>
                  <a:srgbClr val="000000"/>
                </a:solidFill>
                <a:latin typeface="Consolas" panose="020B0609020204030204" pitchFamily="49" charset="0"/>
              </a:rPr>
              <a:t>    </a:t>
            </a:r>
            <a:r>
              <a:rPr lang="en-IN" sz="1050" dirty="0">
                <a:solidFill>
                  <a:srgbClr val="008080"/>
                </a:solidFill>
                <a:latin typeface="Consolas" panose="020B0609020204030204" pitchFamily="49" charset="0"/>
              </a:rPr>
              <a:t>&lt;</a:t>
            </a:r>
            <a:r>
              <a:rPr lang="en-IN" sz="1050" dirty="0">
                <a:solidFill>
                  <a:srgbClr val="3F7F7F"/>
                </a:solidFill>
                <a:latin typeface="Consolas" panose="020B0609020204030204" pitchFamily="49" charset="0"/>
              </a:rPr>
              <a:t>mapping </a:t>
            </a:r>
            <a:r>
              <a:rPr lang="en-IN" sz="1050" dirty="0">
                <a:solidFill>
                  <a:srgbClr val="7F007F"/>
                </a:solidFill>
                <a:latin typeface="Consolas" panose="020B0609020204030204" pitchFamily="49" charset="0"/>
              </a:rPr>
              <a:t>class</a:t>
            </a:r>
            <a:r>
              <a:rPr lang="en-IN" sz="1050" dirty="0">
                <a:solidFill>
                  <a:srgbClr val="000000"/>
                </a:solidFill>
                <a:latin typeface="Consolas" panose="020B0609020204030204" pitchFamily="49" charset="0"/>
              </a:rPr>
              <a:t>=</a:t>
            </a:r>
            <a:r>
              <a:rPr lang="en-IN" sz="1050" i="1" dirty="0">
                <a:solidFill>
                  <a:srgbClr val="2A00FF"/>
                </a:solidFill>
                <a:latin typeface="Consolas" panose="020B0609020204030204" pitchFamily="49" charset="0"/>
              </a:rPr>
              <a:t>"</a:t>
            </a:r>
            <a:r>
              <a:rPr lang="en-IN" sz="1050" i="1" dirty="0" err="1">
                <a:solidFill>
                  <a:srgbClr val="2A00FF"/>
                </a:solidFill>
                <a:latin typeface="Consolas" panose="020B0609020204030204" pitchFamily="49" charset="0"/>
              </a:rPr>
              <a:t>com.mm.model.Meeting</a:t>
            </a:r>
            <a:r>
              <a:rPr lang="en-IN" sz="1050" i="1" dirty="0">
                <a:solidFill>
                  <a:srgbClr val="2A00FF"/>
                </a:solidFill>
                <a:latin typeface="Consolas" panose="020B0609020204030204" pitchFamily="49" charset="0"/>
              </a:rPr>
              <a:t>"</a:t>
            </a:r>
            <a:r>
              <a:rPr lang="en-IN" sz="1050" i="1" dirty="0">
                <a:solidFill>
                  <a:srgbClr val="008080"/>
                </a:solidFill>
                <a:latin typeface="Consolas" panose="020B0609020204030204" pitchFamily="49" charset="0"/>
              </a:rPr>
              <a:t>/&gt;</a:t>
            </a:r>
          </a:p>
          <a:p>
            <a:r>
              <a:rPr lang="en-IN" sz="1050" dirty="0">
                <a:solidFill>
                  <a:srgbClr val="000000"/>
                </a:solidFill>
                <a:latin typeface="Consolas" panose="020B0609020204030204" pitchFamily="49" charset="0"/>
              </a:rPr>
              <a:t>   </a:t>
            </a:r>
          </a:p>
          <a:p>
            <a:r>
              <a:rPr lang="en-IN" sz="1050" dirty="0">
                <a:solidFill>
                  <a:srgbClr val="008080"/>
                </a:solidFill>
                <a:latin typeface="Consolas" panose="020B0609020204030204" pitchFamily="49" charset="0"/>
              </a:rPr>
              <a:t>&lt;/</a:t>
            </a:r>
            <a:r>
              <a:rPr lang="en-IN" sz="1050" dirty="0">
                <a:solidFill>
                  <a:srgbClr val="3F7F7F"/>
                </a:solidFill>
                <a:latin typeface="Consolas" panose="020B0609020204030204" pitchFamily="49" charset="0"/>
              </a:rPr>
              <a:t>session-factory</a:t>
            </a:r>
            <a:r>
              <a:rPr lang="en-IN" sz="1050" dirty="0">
                <a:solidFill>
                  <a:srgbClr val="008080"/>
                </a:solidFill>
                <a:latin typeface="Consolas" panose="020B0609020204030204" pitchFamily="49" charset="0"/>
              </a:rPr>
              <a:t>&gt;</a:t>
            </a:r>
          </a:p>
          <a:p>
            <a:r>
              <a:rPr lang="en-IN" sz="1050" dirty="0">
                <a:solidFill>
                  <a:srgbClr val="008080"/>
                </a:solidFill>
                <a:latin typeface="Consolas" panose="020B0609020204030204" pitchFamily="49" charset="0"/>
              </a:rPr>
              <a:t>&lt;/</a:t>
            </a:r>
            <a:r>
              <a:rPr lang="en-IN" sz="1050" dirty="0">
                <a:solidFill>
                  <a:srgbClr val="3F7F7F"/>
                </a:solidFill>
                <a:latin typeface="Consolas" panose="020B0609020204030204" pitchFamily="49" charset="0"/>
              </a:rPr>
              <a:t>hibernate-configuration</a:t>
            </a:r>
            <a:r>
              <a:rPr lang="en-IN" sz="1050" dirty="0">
                <a:solidFill>
                  <a:srgbClr val="008080"/>
                </a:solidFill>
                <a:latin typeface="Consolas" panose="020B0609020204030204" pitchFamily="49" charset="0"/>
              </a:rPr>
              <a:t>&gt;</a:t>
            </a:r>
          </a:p>
        </p:txBody>
      </p:sp>
      <p:sp>
        <p:nvSpPr>
          <p:cNvPr id="6" name="Oval 5">
            <a:extLst>
              <a:ext uri="{FF2B5EF4-FFF2-40B4-BE49-F238E27FC236}">
                <a16:creationId xmlns:a16="http://schemas.microsoft.com/office/drawing/2014/main" id="{6895A010-896E-45D5-9811-0D4ED9AFDFB5}"/>
              </a:ext>
            </a:extLst>
          </p:cNvPr>
          <p:cNvSpPr/>
          <p:nvPr/>
        </p:nvSpPr>
        <p:spPr>
          <a:xfrm>
            <a:off x="3886200" y="2465614"/>
            <a:ext cx="2743200" cy="16002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Oval 6">
            <a:extLst>
              <a:ext uri="{FF2B5EF4-FFF2-40B4-BE49-F238E27FC236}">
                <a16:creationId xmlns:a16="http://schemas.microsoft.com/office/drawing/2014/main" id="{85ECC98B-B84E-4480-9A85-CF6C5CD8223D}"/>
              </a:ext>
            </a:extLst>
          </p:cNvPr>
          <p:cNvSpPr/>
          <p:nvPr/>
        </p:nvSpPr>
        <p:spPr>
          <a:xfrm>
            <a:off x="2133600" y="4267200"/>
            <a:ext cx="2743200" cy="16002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50613781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Many to Many mapping Cont..</a:t>
            </a:r>
          </a:p>
        </p:txBody>
      </p:sp>
      <p:sp>
        <p:nvSpPr>
          <p:cNvPr id="5" name="Content Placeholder 2"/>
          <p:cNvSpPr txBox="1">
            <a:spLocks/>
          </p:cNvSpPr>
          <p:nvPr/>
        </p:nvSpPr>
        <p:spPr>
          <a:xfrm>
            <a:off x="678543" y="917348"/>
            <a:ext cx="8229600" cy="884238"/>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1600" b="1"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lvl="1" indent="0">
              <a:buNone/>
            </a:pPr>
            <a:r>
              <a:rPr lang="en-US" sz="2200" dirty="0"/>
              <a:t>Create Employee class with @</a:t>
            </a:r>
            <a:r>
              <a:rPr lang="en-US" sz="2200" dirty="0" err="1"/>
              <a:t>ManytoMany</a:t>
            </a:r>
            <a:r>
              <a:rPr lang="en-US" sz="2200" dirty="0"/>
              <a:t> annotation</a:t>
            </a:r>
          </a:p>
        </p:txBody>
      </p:sp>
      <p:sp>
        <p:nvSpPr>
          <p:cNvPr id="3" name="Rectangle 2">
            <a:extLst>
              <a:ext uri="{FF2B5EF4-FFF2-40B4-BE49-F238E27FC236}">
                <a16:creationId xmlns:a16="http://schemas.microsoft.com/office/drawing/2014/main" id="{350390C7-9717-44A2-8FC6-0CE437E7016E}"/>
              </a:ext>
            </a:extLst>
          </p:cNvPr>
          <p:cNvSpPr/>
          <p:nvPr/>
        </p:nvSpPr>
        <p:spPr>
          <a:xfrm>
            <a:off x="263931" y="1368348"/>
            <a:ext cx="3741057" cy="5001369"/>
          </a:xfrm>
          <a:prstGeom prst="rect">
            <a:avLst/>
          </a:prstGeom>
        </p:spPr>
        <p:txBody>
          <a:bodyPr wrap="square">
            <a:spAutoFit/>
          </a:bodyPr>
          <a:lstStyle/>
          <a:p>
            <a:r>
              <a:rPr lang="en-IN" sz="1100" dirty="0"/>
              <a:t>import </a:t>
            </a:r>
            <a:r>
              <a:rPr lang="en-IN" sz="1100" dirty="0" err="1"/>
              <a:t>java.util.HashSet</a:t>
            </a:r>
            <a:r>
              <a:rPr lang="en-IN" sz="1100" dirty="0"/>
              <a:t>;</a:t>
            </a:r>
          </a:p>
          <a:p>
            <a:r>
              <a:rPr lang="en-IN" sz="1100" dirty="0"/>
              <a:t>import </a:t>
            </a:r>
            <a:r>
              <a:rPr lang="en-IN" sz="1100" dirty="0" err="1"/>
              <a:t>java.util.Set</a:t>
            </a:r>
            <a:r>
              <a:rPr lang="en-IN" sz="1100" dirty="0"/>
              <a:t>;</a:t>
            </a:r>
          </a:p>
          <a:p>
            <a:r>
              <a:rPr lang="en-IN" sz="1100" dirty="0"/>
              <a:t> </a:t>
            </a:r>
          </a:p>
          <a:p>
            <a:r>
              <a:rPr lang="en-IN" sz="1100" dirty="0"/>
              <a:t>import </a:t>
            </a:r>
            <a:r>
              <a:rPr lang="en-IN" sz="1100" dirty="0" err="1"/>
              <a:t>javax.persistence.CascadeType</a:t>
            </a:r>
            <a:r>
              <a:rPr lang="en-IN" sz="1100" dirty="0"/>
              <a:t>;</a:t>
            </a:r>
          </a:p>
          <a:p>
            <a:r>
              <a:rPr lang="en-IN" sz="1100" dirty="0"/>
              <a:t>import </a:t>
            </a:r>
            <a:r>
              <a:rPr lang="en-IN" sz="1100" dirty="0" err="1"/>
              <a:t>javax.persistence.Column</a:t>
            </a:r>
            <a:r>
              <a:rPr lang="en-IN" sz="1100" dirty="0"/>
              <a:t>;</a:t>
            </a:r>
          </a:p>
          <a:p>
            <a:r>
              <a:rPr lang="en-IN" sz="1100" dirty="0"/>
              <a:t>import </a:t>
            </a:r>
            <a:r>
              <a:rPr lang="en-IN" sz="1100" dirty="0" err="1"/>
              <a:t>javax.persistence.Entity</a:t>
            </a:r>
            <a:r>
              <a:rPr lang="en-IN" sz="1100" dirty="0"/>
              <a:t>;</a:t>
            </a:r>
          </a:p>
          <a:p>
            <a:r>
              <a:rPr lang="en-IN" sz="1100" dirty="0"/>
              <a:t>import </a:t>
            </a:r>
            <a:r>
              <a:rPr lang="en-IN" sz="1100" dirty="0" err="1"/>
              <a:t>javax.persistence.GeneratedValue</a:t>
            </a:r>
            <a:r>
              <a:rPr lang="en-IN" sz="1100" dirty="0"/>
              <a:t>;</a:t>
            </a:r>
          </a:p>
          <a:p>
            <a:r>
              <a:rPr lang="en-IN" sz="1100" dirty="0"/>
              <a:t>import </a:t>
            </a:r>
            <a:r>
              <a:rPr lang="en-IN" sz="1100" dirty="0" err="1"/>
              <a:t>javax.persistence.Id</a:t>
            </a:r>
            <a:r>
              <a:rPr lang="en-IN" sz="1100" dirty="0"/>
              <a:t>;</a:t>
            </a:r>
          </a:p>
          <a:p>
            <a:r>
              <a:rPr lang="en-IN" sz="1100" dirty="0"/>
              <a:t>import </a:t>
            </a:r>
            <a:r>
              <a:rPr lang="en-IN" sz="1100" dirty="0" err="1"/>
              <a:t>javax.persistence.JoinColumn</a:t>
            </a:r>
            <a:r>
              <a:rPr lang="en-IN" sz="1100" dirty="0"/>
              <a:t>;</a:t>
            </a:r>
          </a:p>
          <a:p>
            <a:r>
              <a:rPr lang="en-IN" sz="1100" dirty="0"/>
              <a:t>import </a:t>
            </a:r>
            <a:r>
              <a:rPr lang="en-IN" sz="1100" dirty="0" err="1"/>
              <a:t>javax.persistence.JoinTable</a:t>
            </a:r>
            <a:r>
              <a:rPr lang="en-IN" sz="1100" dirty="0"/>
              <a:t>;</a:t>
            </a:r>
          </a:p>
          <a:p>
            <a:r>
              <a:rPr lang="en-IN" sz="1100" dirty="0"/>
              <a:t>import </a:t>
            </a:r>
            <a:r>
              <a:rPr lang="en-IN" sz="1100" dirty="0" err="1"/>
              <a:t>javax.persistence.ManyToMany</a:t>
            </a:r>
            <a:r>
              <a:rPr lang="en-IN" sz="1100" dirty="0"/>
              <a:t>;</a:t>
            </a:r>
          </a:p>
          <a:p>
            <a:r>
              <a:rPr lang="en-IN" sz="1100" dirty="0"/>
              <a:t>import </a:t>
            </a:r>
            <a:r>
              <a:rPr lang="en-IN" sz="1100" dirty="0" err="1"/>
              <a:t>javax.persistence.Table</a:t>
            </a:r>
            <a:r>
              <a:rPr lang="en-IN" sz="1100" dirty="0"/>
              <a:t>;</a:t>
            </a:r>
          </a:p>
          <a:p>
            <a:r>
              <a:rPr lang="en-IN" sz="1100" dirty="0"/>
              <a:t> </a:t>
            </a:r>
          </a:p>
          <a:p>
            <a:r>
              <a:rPr lang="en-IN" sz="1100" dirty="0"/>
              <a:t>@Entity</a:t>
            </a:r>
          </a:p>
          <a:p>
            <a:r>
              <a:rPr lang="en-IN" sz="1100" dirty="0"/>
              <a:t>@Table(name="employee")</a:t>
            </a:r>
          </a:p>
          <a:p>
            <a:r>
              <a:rPr lang="en-IN" sz="1100" dirty="0"/>
              <a:t>public class Employee {</a:t>
            </a:r>
          </a:p>
          <a:p>
            <a:r>
              <a:rPr lang="en-IN" sz="1100" dirty="0"/>
              <a:t> </a:t>
            </a:r>
          </a:p>
          <a:p>
            <a:r>
              <a:rPr lang="en-IN" sz="1100" dirty="0"/>
              <a:t>    @Id</a:t>
            </a:r>
          </a:p>
          <a:p>
            <a:r>
              <a:rPr lang="en-IN" sz="1100" dirty="0"/>
              <a:t>    @Column(name="</a:t>
            </a:r>
            <a:r>
              <a:rPr lang="en-IN" sz="1100" dirty="0" err="1"/>
              <a:t>employee_id</a:t>
            </a:r>
            <a:r>
              <a:rPr lang="en-IN" sz="1100" dirty="0"/>
              <a:t>")</a:t>
            </a:r>
          </a:p>
          <a:p>
            <a:r>
              <a:rPr lang="en-IN" sz="1100" dirty="0"/>
              <a:t>    @</a:t>
            </a:r>
            <a:r>
              <a:rPr lang="en-IN" sz="1100" dirty="0" err="1"/>
              <a:t>GeneratedValue</a:t>
            </a:r>
            <a:endParaRPr lang="en-IN" sz="1100" dirty="0"/>
          </a:p>
          <a:p>
            <a:r>
              <a:rPr lang="en-IN" sz="1100" dirty="0"/>
              <a:t>    private Long </a:t>
            </a:r>
            <a:r>
              <a:rPr lang="en-IN" sz="1100" dirty="0" err="1"/>
              <a:t>employeeId</a:t>
            </a:r>
            <a:r>
              <a:rPr lang="en-IN" sz="1100" dirty="0"/>
              <a:t>;</a:t>
            </a:r>
          </a:p>
          <a:p>
            <a:r>
              <a:rPr lang="en-IN" sz="1100" dirty="0"/>
              <a:t> </a:t>
            </a:r>
          </a:p>
          <a:p>
            <a:r>
              <a:rPr lang="en-IN" sz="1100" dirty="0"/>
              <a:t>    @Column(name="</a:t>
            </a:r>
            <a:r>
              <a:rPr lang="en-IN" sz="1100" dirty="0" err="1"/>
              <a:t>firstname</a:t>
            </a:r>
            <a:r>
              <a:rPr lang="en-IN" sz="1100" dirty="0"/>
              <a:t>")</a:t>
            </a:r>
          </a:p>
          <a:p>
            <a:r>
              <a:rPr lang="en-IN" sz="1100" dirty="0"/>
              <a:t>    private String </a:t>
            </a:r>
            <a:r>
              <a:rPr lang="en-IN" sz="1100" dirty="0" err="1"/>
              <a:t>firstname</a:t>
            </a:r>
            <a:r>
              <a:rPr lang="en-IN" sz="1100" dirty="0"/>
              <a:t>;</a:t>
            </a:r>
          </a:p>
          <a:p>
            <a:r>
              <a:rPr lang="en-IN" sz="1100" dirty="0"/>
              <a:t> </a:t>
            </a:r>
          </a:p>
          <a:p>
            <a:r>
              <a:rPr lang="en-IN" sz="1100" dirty="0"/>
              <a:t>    @Column(name="</a:t>
            </a:r>
            <a:r>
              <a:rPr lang="en-IN" sz="1100" dirty="0" err="1"/>
              <a:t>lastname</a:t>
            </a:r>
            <a:r>
              <a:rPr lang="en-IN" sz="1100" dirty="0"/>
              <a:t>")</a:t>
            </a:r>
          </a:p>
          <a:p>
            <a:r>
              <a:rPr lang="en-IN" sz="1100" dirty="0"/>
              <a:t>    private String </a:t>
            </a:r>
            <a:r>
              <a:rPr lang="en-IN" sz="1100" dirty="0" err="1"/>
              <a:t>lastname</a:t>
            </a:r>
            <a:r>
              <a:rPr lang="en-IN" sz="1100" dirty="0"/>
              <a:t>;</a:t>
            </a:r>
          </a:p>
          <a:p>
            <a:r>
              <a:rPr lang="en-IN" sz="1100" dirty="0"/>
              <a:t> </a:t>
            </a:r>
          </a:p>
          <a:p>
            <a:r>
              <a:rPr lang="en-IN" sz="1100" dirty="0"/>
              <a:t>    </a:t>
            </a:r>
          </a:p>
        </p:txBody>
      </p:sp>
      <p:sp>
        <p:nvSpPr>
          <p:cNvPr id="6" name="Rectangle 5">
            <a:extLst>
              <a:ext uri="{FF2B5EF4-FFF2-40B4-BE49-F238E27FC236}">
                <a16:creationId xmlns:a16="http://schemas.microsoft.com/office/drawing/2014/main" id="{0D22BCBF-1809-42DE-844C-3F0E5DD5E3CA}"/>
              </a:ext>
            </a:extLst>
          </p:cNvPr>
          <p:cNvSpPr/>
          <p:nvPr/>
        </p:nvSpPr>
        <p:spPr>
          <a:xfrm>
            <a:off x="4114800" y="1523999"/>
            <a:ext cx="4886349" cy="3985706"/>
          </a:xfrm>
          <a:prstGeom prst="rect">
            <a:avLst/>
          </a:prstGeom>
        </p:spPr>
        <p:txBody>
          <a:bodyPr wrap="square">
            <a:spAutoFit/>
          </a:bodyPr>
          <a:lstStyle/>
          <a:p>
            <a:r>
              <a:rPr lang="en-IN" sz="1100" dirty="0"/>
              <a:t>@</a:t>
            </a:r>
            <a:r>
              <a:rPr lang="en-IN" sz="1100" dirty="0" err="1"/>
              <a:t>ManyToMany</a:t>
            </a:r>
            <a:r>
              <a:rPr lang="en-IN" sz="1100" dirty="0"/>
              <a:t>(cascade = {</a:t>
            </a:r>
            <a:r>
              <a:rPr lang="en-IN" sz="1100" dirty="0" err="1"/>
              <a:t>CascadeType.ALL</a:t>
            </a:r>
            <a:r>
              <a:rPr lang="en-IN" sz="1100" dirty="0"/>
              <a:t>})</a:t>
            </a:r>
          </a:p>
          <a:p>
            <a:r>
              <a:rPr lang="en-IN" sz="1100" dirty="0"/>
              <a:t>    @</a:t>
            </a:r>
            <a:r>
              <a:rPr lang="en-IN" sz="1100" dirty="0" err="1"/>
              <a:t>JoinTable</a:t>
            </a:r>
            <a:r>
              <a:rPr lang="en-IN" sz="1100" dirty="0"/>
              <a:t>(name="</a:t>
            </a:r>
            <a:r>
              <a:rPr lang="en-IN" sz="1100" dirty="0" err="1"/>
              <a:t>employee_meeting</a:t>
            </a:r>
            <a:r>
              <a:rPr lang="en-IN" sz="1100" dirty="0"/>
              <a:t>", </a:t>
            </a:r>
            <a:r>
              <a:rPr lang="en-IN" sz="1100" dirty="0" err="1"/>
              <a:t>joinColumns</a:t>
            </a:r>
            <a:r>
              <a:rPr lang="en-IN" sz="1100" dirty="0"/>
              <a:t>= {@</a:t>
            </a:r>
            <a:r>
              <a:rPr lang="en-IN" sz="1100" dirty="0" err="1"/>
              <a:t>JoinColumn</a:t>
            </a:r>
            <a:r>
              <a:rPr lang="en-IN" sz="1100" dirty="0"/>
              <a:t>(name="</a:t>
            </a:r>
            <a:r>
              <a:rPr lang="en-IN" sz="1100" dirty="0" err="1"/>
              <a:t>employee_id</a:t>
            </a:r>
            <a:r>
              <a:rPr lang="en-IN" sz="1100" dirty="0"/>
              <a:t>")},  </a:t>
            </a:r>
            <a:r>
              <a:rPr lang="en-IN" sz="1100" dirty="0" err="1"/>
              <a:t>inverseJoinColumns</a:t>
            </a:r>
            <a:r>
              <a:rPr lang="en-IN" sz="1100" dirty="0"/>
              <a:t>= {@</a:t>
            </a:r>
            <a:r>
              <a:rPr lang="en-IN" sz="1100" dirty="0" err="1"/>
              <a:t>JoinColumn</a:t>
            </a:r>
            <a:r>
              <a:rPr lang="en-IN" sz="1100" dirty="0"/>
              <a:t>(name="</a:t>
            </a:r>
            <a:r>
              <a:rPr lang="en-IN" sz="1100" dirty="0" err="1"/>
              <a:t>meeting_id</a:t>
            </a:r>
            <a:r>
              <a:rPr lang="en-IN" sz="1100" dirty="0"/>
              <a:t>")})</a:t>
            </a:r>
          </a:p>
          <a:p>
            <a:r>
              <a:rPr lang="en-IN" sz="1100" dirty="0"/>
              <a:t>    private Set meetings = new HashSet();</a:t>
            </a:r>
          </a:p>
          <a:p>
            <a:r>
              <a:rPr lang="en-IN" sz="1100" dirty="0"/>
              <a:t> </a:t>
            </a:r>
          </a:p>
          <a:p>
            <a:r>
              <a:rPr lang="en-IN" sz="1100" dirty="0"/>
              <a:t>   public Employee() { }</a:t>
            </a:r>
          </a:p>
          <a:p>
            <a:r>
              <a:rPr lang="en-IN" sz="1100" dirty="0"/>
              <a:t>     public Employee(String </a:t>
            </a:r>
            <a:r>
              <a:rPr lang="en-IN" sz="1100" dirty="0" err="1"/>
              <a:t>first_name</a:t>
            </a:r>
            <a:r>
              <a:rPr lang="en-IN" sz="1100" dirty="0"/>
              <a:t>, String </a:t>
            </a:r>
            <a:r>
              <a:rPr lang="en-IN" sz="1100" dirty="0" err="1"/>
              <a:t>last_name</a:t>
            </a:r>
            <a:r>
              <a:rPr lang="en-IN" sz="1100" dirty="0"/>
              <a:t>) {</a:t>
            </a:r>
          </a:p>
          <a:p>
            <a:r>
              <a:rPr lang="en-IN" sz="1100" dirty="0"/>
              <a:t>        </a:t>
            </a:r>
            <a:r>
              <a:rPr lang="en-IN" sz="1100" dirty="0" err="1"/>
              <a:t>this.firstname</a:t>
            </a:r>
            <a:r>
              <a:rPr lang="en-IN" sz="1100" dirty="0"/>
              <a:t> = </a:t>
            </a:r>
            <a:r>
              <a:rPr lang="en-IN" sz="1100" dirty="0" err="1"/>
              <a:t>first_name</a:t>
            </a:r>
            <a:r>
              <a:rPr lang="en-IN" sz="1100" dirty="0"/>
              <a:t>;</a:t>
            </a:r>
          </a:p>
          <a:p>
            <a:r>
              <a:rPr lang="en-IN" sz="1100" dirty="0"/>
              <a:t>        </a:t>
            </a:r>
            <a:r>
              <a:rPr lang="en-IN" sz="1100" dirty="0" err="1"/>
              <a:t>this.lastname</a:t>
            </a:r>
            <a:r>
              <a:rPr lang="en-IN" sz="1100" dirty="0"/>
              <a:t> = </a:t>
            </a:r>
            <a:r>
              <a:rPr lang="en-IN" sz="1100" dirty="0" err="1"/>
              <a:t>last_name</a:t>
            </a:r>
            <a:r>
              <a:rPr lang="en-IN" sz="1100" dirty="0"/>
              <a:t>;</a:t>
            </a:r>
          </a:p>
          <a:p>
            <a:r>
              <a:rPr lang="en-IN" sz="1100" dirty="0"/>
              <a:t>    }</a:t>
            </a:r>
          </a:p>
          <a:p>
            <a:r>
              <a:rPr lang="en-IN" sz="1100" dirty="0"/>
              <a:t>    public Long </a:t>
            </a:r>
            <a:r>
              <a:rPr lang="en-IN" sz="1100" dirty="0" err="1"/>
              <a:t>getEmployeeId</a:t>
            </a:r>
            <a:r>
              <a:rPr lang="en-IN" sz="1100" dirty="0"/>
              <a:t>() {</a:t>
            </a:r>
          </a:p>
          <a:p>
            <a:r>
              <a:rPr lang="en-IN" sz="1100" dirty="0"/>
              <a:t>        return </a:t>
            </a:r>
            <a:r>
              <a:rPr lang="en-IN" sz="1100" dirty="0" err="1"/>
              <a:t>employeeId</a:t>
            </a:r>
            <a:r>
              <a:rPr lang="en-IN" sz="1100" dirty="0"/>
              <a:t>;</a:t>
            </a:r>
          </a:p>
          <a:p>
            <a:r>
              <a:rPr lang="en-IN" sz="1100" dirty="0"/>
              <a:t>    }</a:t>
            </a:r>
          </a:p>
          <a:p>
            <a:r>
              <a:rPr lang="en-IN" sz="1100" dirty="0"/>
              <a:t> </a:t>
            </a:r>
          </a:p>
          <a:p>
            <a:r>
              <a:rPr lang="en-IN" sz="1100" dirty="0"/>
              <a:t>    public void </a:t>
            </a:r>
            <a:r>
              <a:rPr lang="en-IN" sz="1100" dirty="0" err="1"/>
              <a:t>setEmployeeId</a:t>
            </a:r>
            <a:r>
              <a:rPr lang="en-IN" sz="1100" dirty="0"/>
              <a:t>(Long </a:t>
            </a:r>
            <a:r>
              <a:rPr lang="en-IN" sz="1100" dirty="0" err="1"/>
              <a:t>employee_id</a:t>
            </a:r>
            <a:r>
              <a:rPr lang="en-IN" sz="1100" dirty="0"/>
              <a:t>) {</a:t>
            </a:r>
          </a:p>
          <a:p>
            <a:r>
              <a:rPr lang="en-IN" sz="1100" dirty="0"/>
              <a:t>        </a:t>
            </a:r>
            <a:r>
              <a:rPr lang="en-IN" sz="1100" dirty="0" err="1"/>
              <a:t>this.employeeId</a:t>
            </a:r>
            <a:r>
              <a:rPr lang="en-IN" sz="1100" dirty="0"/>
              <a:t> = </a:t>
            </a:r>
            <a:r>
              <a:rPr lang="en-IN" sz="1100" dirty="0" err="1"/>
              <a:t>employee_id</a:t>
            </a:r>
            <a:r>
              <a:rPr lang="en-IN" sz="1100" dirty="0"/>
              <a:t>;</a:t>
            </a:r>
          </a:p>
          <a:p>
            <a:r>
              <a:rPr lang="en-IN" sz="1100" dirty="0"/>
              <a:t>    }</a:t>
            </a:r>
          </a:p>
          <a:p>
            <a:r>
              <a:rPr lang="en-IN" sz="1100" dirty="0"/>
              <a:t>public String </a:t>
            </a:r>
            <a:r>
              <a:rPr lang="en-IN" sz="1100" dirty="0" err="1"/>
              <a:t>getFirstname</a:t>
            </a:r>
            <a:r>
              <a:rPr lang="en-IN" sz="1100" dirty="0"/>
              <a:t>() {</a:t>
            </a:r>
          </a:p>
          <a:p>
            <a:r>
              <a:rPr lang="en-IN" sz="1100" dirty="0"/>
              <a:t>        return </a:t>
            </a:r>
            <a:r>
              <a:rPr lang="en-IN" sz="1100" dirty="0" err="1"/>
              <a:t>firstname</a:t>
            </a:r>
            <a:r>
              <a:rPr lang="en-IN" sz="1100" dirty="0"/>
              <a:t>;</a:t>
            </a:r>
          </a:p>
          <a:p>
            <a:r>
              <a:rPr lang="en-IN" sz="1100" dirty="0"/>
              <a:t>    }</a:t>
            </a:r>
          </a:p>
          <a:p>
            <a:r>
              <a:rPr lang="en-IN" sz="1100" dirty="0"/>
              <a:t> </a:t>
            </a:r>
          </a:p>
          <a:p>
            <a:r>
              <a:rPr lang="en-IN" sz="1100" dirty="0"/>
              <a:t>    </a:t>
            </a:r>
          </a:p>
        </p:txBody>
      </p:sp>
      <p:sp>
        <p:nvSpPr>
          <p:cNvPr id="7" name="Oval 6">
            <a:extLst>
              <a:ext uri="{FF2B5EF4-FFF2-40B4-BE49-F238E27FC236}">
                <a16:creationId xmlns:a16="http://schemas.microsoft.com/office/drawing/2014/main" id="{3FC5D5AA-7DED-457E-93C8-1EEA0120D214}"/>
              </a:ext>
            </a:extLst>
          </p:cNvPr>
          <p:cNvSpPr/>
          <p:nvPr/>
        </p:nvSpPr>
        <p:spPr>
          <a:xfrm>
            <a:off x="4142874" y="1033486"/>
            <a:ext cx="3477126" cy="16002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Oval 7">
            <a:extLst>
              <a:ext uri="{FF2B5EF4-FFF2-40B4-BE49-F238E27FC236}">
                <a16:creationId xmlns:a16="http://schemas.microsoft.com/office/drawing/2014/main" id="{23D8C801-6DBF-45C4-8003-79E11C616DEA}"/>
              </a:ext>
            </a:extLst>
          </p:cNvPr>
          <p:cNvSpPr/>
          <p:nvPr/>
        </p:nvSpPr>
        <p:spPr>
          <a:xfrm>
            <a:off x="142851" y="3286782"/>
            <a:ext cx="2743200" cy="16002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51605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Persistent Cont..</a:t>
            </a:r>
          </a:p>
        </p:txBody>
      </p:sp>
      <p:sp>
        <p:nvSpPr>
          <p:cNvPr id="7" name="Rectangle 6">
            <a:extLst>
              <a:ext uri="{FF2B5EF4-FFF2-40B4-BE49-F238E27FC236}">
                <a16:creationId xmlns:a16="http://schemas.microsoft.com/office/drawing/2014/main" id="{5DCE69C2-CDAA-4DF5-9AFD-886CFA681C22}"/>
              </a:ext>
            </a:extLst>
          </p:cNvPr>
          <p:cNvSpPr/>
          <p:nvPr/>
        </p:nvSpPr>
        <p:spPr>
          <a:xfrm>
            <a:off x="457200" y="990600"/>
            <a:ext cx="3810000" cy="5693866"/>
          </a:xfrm>
          <a:prstGeom prst="rect">
            <a:avLst/>
          </a:prstGeom>
        </p:spPr>
        <p:txBody>
          <a:bodyPr wrap="square">
            <a:spAutoFit/>
          </a:bodyPr>
          <a:lstStyle/>
          <a:p>
            <a:r>
              <a:rPr lang="en-IN" b="1" dirty="0"/>
              <a:t>Customer.java Persistence Class</a:t>
            </a:r>
          </a:p>
          <a:p>
            <a:endParaRPr lang="en-IN" sz="1200" dirty="0"/>
          </a:p>
          <a:p>
            <a:r>
              <a:rPr lang="en-IN" sz="1200" dirty="0"/>
              <a:t>package </a:t>
            </a:r>
            <a:r>
              <a:rPr lang="en-IN" sz="1200" dirty="0" err="1"/>
              <a:t>com.test.entity</a:t>
            </a:r>
            <a:r>
              <a:rPr lang="en-IN" sz="1200" dirty="0"/>
              <a:t>;</a:t>
            </a:r>
          </a:p>
          <a:p>
            <a:endParaRPr lang="en-IN" sz="1200" dirty="0"/>
          </a:p>
          <a:p>
            <a:r>
              <a:rPr lang="en-IN" sz="1200" dirty="0"/>
              <a:t>import </a:t>
            </a:r>
            <a:r>
              <a:rPr lang="en-IN" sz="1200" dirty="0" err="1"/>
              <a:t>java.util.Date</a:t>
            </a:r>
            <a:r>
              <a:rPr lang="en-IN" sz="1200" dirty="0"/>
              <a:t>;</a:t>
            </a:r>
          </a:p>
          <a:p>
            <a:r>
              <a:rPr lang="en-IN" sz="1200" dirty="0"/>
              <a:t>import </a:t>
            </a:r>
            <a:r>
              <a:rPr lang="en-IN" sz="1200" dirty="0" err="1"/>
              <a:t>javax.persistence.Column</a:t>
            </a:r>
            <a:r>
              <a:rPr lang="en-IN" sz="1200" dirty="0"/>
              <a:t>;</a:t>
            </a:r>
          </a:p>
          <a:p>
            <a:r>
              <a:rPr lang="en-IN" sz="1200" dirty="0"/>
              <a:t>import </a:t>
            </a:r>
            <a:r>
              <a:rPr lang="en-IN" sz="1200" dirty="0" err="1"/>
              <a:t>javax.persistence.Entity</a:t>
            </a:r>
            <a:r>
              <a:rPr lang="en-IN" sz="1200" dirty="0"/>
              <a:t>;</a:t>
            </a:r>
          </a:p>
          <a:p>
            <a:r>
              <a:rPr lang="en-IN" sz="1200" dirty="0"/>
              <a:t>import </a:t>
            </a:r>
            <a:r>
              <a:rPr lang="en-IN" sz="1200" dirty="0" err="1"/>
              <a:t>javax.persistence.Id</a:t>
            </a:r>
            <a:r>
              <a:rPr lang="en-IN" sz="1200" dirty="0"/>
              <a:t>;</a:t>
            </a:r>
          </a:p>
          <a:p>
            <a:r>
              <a:rPr lang="en-IN" sz="1200" dirty="0"/>
              <a:t>import </a:t>
            </a:r>
            <a:r>
              <a:rPr lang="en-IN" sz="1200" dirty="0" err="1"/>
              <a:t>javax.persistence.Table</a:t>
            </a:r>
            <a:r>
              <a:rPr lang="en-IN" sz="1200" dirty="0"/>
              <a:t>;</a:t>
            </a:r>
          </a:p>
          <a:p>
            <a:endParaRPr lang="en-IN" sz="1200" dirty="0"/>
          </a:p>
          <a:p>
            <a:r>
              <a:rPr lang="en-IN" sz="1200" dirty="0"/>
              <a:t>@Entity</a:t>
            </a:r>
          </a:p>
          <a:p>
            <a:r>
              <a:rPr lang="en-IN" sz="1200" dirty="0"/>
              <a:t>@Table(name="CUSTOMERS")</a:t>
            </a:r>
          </a:p>
          <a:p>
            <a:r>
              <a:rPr lang="en-IN" sz="1200" dirty="0"/>
              <a:t>public class Customer {</a:t>
            </a:r>
          </a:p>
          <a:p>
            <a:endParaRPr lang="en-IN" sz="1200" dirty="0"/>
          </a:p>
          <a:p>
            <a:r>
              <a:rPr lang="en-IN" sz="1200" dirty="0"/>
              <a:t>@Id</a:t>
            </a:r>
          </a:p>
          <a:p>
            <a:r>
              <a:rPr lang="en-IN" sz="1200" dirty="0"/>
              <a:t>@Column(name="CUSTID")</a:t>
            </a:r>
          </a:p>
          <a:p>
            <a:r>
              <a:rPr lang="en-IN" sz="1200" dirty="0"/>
              <a:t>private int id;</a:t>
            </a:r>
          </a:p>
          <a:p>
            <a:r>
              <a:rPr lang="en-IN" sz="1200" dirty="0"/>
              <a:t>@Column(name="CFIRSTNAME")</a:t>
            </a:r>
          </a:p>
          <a:p>
            <a:r>
              <a:rPr lang="en-IN" sz="1200" dirty="0"/>
              <a:t>    private String </a:t>
            </a:r>
            <a:r>
              <a:rPr lang="en-IN" sz="1200" dirty="0" err="1"/>
              <a:t>firstName</a:t>
            </a:r>
            <a:r>
              <a:rPr lang="en-IN" sz="1200" dirty="0"/>
              <a:t>;</a:t>
            </a:r>
          </a:p>
          <a:p>
            <a:r>
              <a:rPr lang="en-IN" sz="1200" dirty="0"/>
              <a:t>@Column(name="CLASTNAME")</a:t>
            </a:r>
          </a:p>
          <a:p>
            <a:r>
              <a:rPr lang="en-IN" sz="1200" dirty="0"/>
              <a:t>    private String </a:t>
            </a:r>
            <a:r>
              <a:rPr lang="en-IN" sz="1200" dirty="0" err="1"/>
              <a:t>lastName</a:t>
            </a:r>
            <a:r>
              <a:rPr lang="en-IN" sz="1200" dirty="0"/>
              <a:t>;</a:t>
            </a:r>
          </a:p>
          <a:p>
            <a:r>
              <a:rPr lang="en-IN" sz="1200" dirty="0"/>
              <a:t>        @Column(name="CEMAIL")</a:t>
            </a:r>
          </a:p>
          <a:p>
            <a:r>
              <a:rPr lang="en-IN" sz="1200" dirty="0"/>
              <a:t>    private String email;</a:t>
            </a:r>
          </a:p>
          <a:p>
            <a:r>
              <a:rPr lang="en-IN" sz="1200" dirty="0"/>
              <a:t>		</a:t>
            </a:r>
          </a:p>
          <a:p>
            <a:r>
              <a:rPr lang="en-IN" sz="1200" dirty="0"/>
              <a:t>    public void </a:t>
            </a:r>
            <a:r>
              <a:rPr lang="en-IN" sz="1200" dirty="0" err="1"/>
              <a:t>setId</a:t>
            </a:r>
            <a:r>
              <a:rPr lang="en-IN" sz="1200" dirty="0"/>
              <a:t>(int id) {</a:t>
            </a:r>
          </a:p>
          <a:p>
            <a:r>
              <a:rPr lang="en-IN" sz="1200" dirty="0"/>
              <a:t>this.id = id;</a:t>
            </a:r>
          </a:p>
          <a:p>
            <a:r>
              <a:rPr lang="en-IN" sz="1200" dirty="0"/>
              <a:t>}</a:t>
            </a:r>
          </a:p>
          <a:p>
            <a:r>
              <a:rPr lang="en-IN" sz="1200" dirty="0"/>
              <a:t>    public int </a:t>
            </a:r>
            <a:r>
              <a:rPr lang="en-IN" sz="1200" dirty="0" err="1"/>
              <a:t>getId</a:t>
            </a:r>
            <a:r>
              <a:rPr lang="en-IN" sz="1200" dirty="0"/>
              <a:t>() {</a:t>
            </a:r>
          </a:p>
          <a:p>
            <a:r>
              <a:rPr lang="en-IN" sz="1200" dirty="0"/>
              <a:t>return id;</a:t>
            </a:r>
          </a:p>
          <a:p>
            <a:r>
              <a:rPr lang="en-IN" sz="1200" dirty="0"/>
              <a:t>}</a:t>
            </a:r>
          </a:p>
        </p:txBody>
      </p:sp>
      <p:sp>
        <p:nvSpPr>
          <p:cNvPr id="8" name="Rectangle 7">
            <a:extLst>
              <a:ext uri="{FF2B5EF4-FFF2-40B4-BE49-F238E27FC236}">
                <a16:creationId xmlns:a16="http://schemas.microsoft.com/office/drawing/2014/main" id="{10B96363-6BED-4B65-98E1-4DD7C7CB26F5}"/>
              </a:ext>
            </a:extLst>
          </p:cNvPr>
          <p:cNvSpPr/>
          <p:nvPr/>
        </p:nvSpPr>
        <p:spPr>
          <a:xfrm>
            <a:off x="4572000" y="1760041"/>
            <a:ext cx="4572000" cy="3785652"/>
          </a:xfrm>
          <a:prstGeom prst="rect">
            <a:avLst/>
          </a:prstGeom>
        </p:spPr>
        <p:txBody>
          <a:bodyPr>
            <a:spAutoFit/>
          </a:bodyPr>
          <a:lstStyle/>
          <a:p>
            <a:r>
              <a:rPr lang="en-IN" sz="1200" dirty="0"/>
              <a:t> public void </a:t>
            </a:r>
            <a:r>
              <a:rPr lang="en-IN" sz="1200" dirty="0" err="1"/>
              <a:t>setFirstName</a:t>
            </a:r>
            <a:r>
              <a:rPr lang="en-IN" sz="1200" dirty="0"/>
              <a:t>(String </a:t>
            </a:r>
            <a:r>
              <a:rPr lang="en-IN" sz="1200" dirty="0" err="1"/>
              <a:t>firstName</a:t>
            </a:r>
            <a:r>
              <a:rPr lang="en-IN" sz="1200" dirty="0"/>
              <a:t>) {</a:t>
            </a:r>
          </a:p>
          <a:p>
            <a:r>
              <a:rPr lang="en-IN" sz="1200" dirty="0" err="1"/>
              <a:t>this.firstName</a:t>
            </a:r>
            <a:r>
              <a:rPr lang="en-IN" sz="1200" dirty="0"/>
              <a:t> = </a:t>
            </a:r>
            <a:r>
              <a:rPr lang="en-IN" sz="1200" dirty="0" err="1"/>
              <a:t>firstName</a:t>
            </a:r>
            <a:r>
              <a:rPr lang="en-IN" sz="1200" dirty="0"/>
              <a:t>;</a:t>
            </a:r>
          </a:p>
          <a:p>
            <a:r>
              <a:rPr lang="en-IN" sz="1200" dirty="0"/>
              <a:t>}</a:t>
            </a:r>
          </a:p>
          <a:p>
            <a:r>
              <a:rPr lang="en-IN" sz="1200" dirty="0"/>
              <a:t>public String </a:t>
            </a:r>
            <a:r>
              <a:rPr lang="en-IN" sz="1200" dirty="0" err="1"/>
              <a:t>getFirstName</a:t>
            </a:r>
            <a:r>
              <a:rPr lang="en-IN" sz="1200" dirty="0"/>
              <a:t>() {</a:t>
            </a:r>
          </a:p>
          <a:p>
            <a:r>
              <a:rPr lang="en-IN" sz="1200" dirty="0"/>
              <a:t>return </a:t>
            </a:r>
            <a:r>
              <a:rPr lang="en-IN" sz="1200" dirty="0" err="1"/>
              <a:t>firstName</a:t>
            </a:r>
            <a:r>
              <a:rPr lang="en-IN" sz="1200" dirty="0"/>
              <a:t>;</a:t>
            </a:r>
          </a:p>
          <a:p>
            <a:r>
              <a:rPr lang="en-IN" sz="1200" dirty="0"/>
              <a:t>}</a:t>
            </a:r>
          </a:p>
          <a:p>
            <a:r>
              <a:rPr lang="en-IN" sz="1200" dirty="0"/>
              <a:t>public void </a:t>
            </a:r>
            <a:r>
              <a:rPr lang="en-IN" sz="1200" dirty="0" err="1"/>
              <a:t>setLastName</a:t>
            </a:r>
            <a:r>
              <a:rPr lang="en-IN" sz="1200" dirty="0"/>
              <a:t>(String </a:t>
            </a:r>
            <a:r>
              <a:rPr lang="en-IN" sz="1200" dirty="0" err="1"/>
              <a:t>lastName</a:t>
            </a:r>
            <a:r>
              <a:rPr lang="en-IN" sz="1200" dirty="0"/>
              <a:t>) {</a:t>
            </a:r>
          </a:p>
          <a:p>
            <a:r>
              <a:rPr lang="en-IN" sz="1200" dirty="0" err="1"/>
              <a:t>this.lastName</a:t>
            </a:r>
            <a:r>
              <a:rPr lang="en-IN" sz="1200" dirty="0"/>
              <a:t> = </a:t>
            </a:r>
            <a:r>
              <a:rPr lang="en-IN" sz="1200" dirty="0" err="1"/>
              <a:t>lastName</a:t>
            </a:r>
            <a:r>
              <a:rPr lang="en-IN" sz="1200" dirty="0"/>
              <a:t>;</a:t>
            </a:r>
          </a:p>
          <a:p>
            <a:r>
              <a:rPr lang="en-IN" sz="1200" dirty="0"/>
              <a:t>}</a:t>
            </a:r>
          </a:p>
          <a:p>
            <a:r>
              <a:rPr lang="en-IN" sz="1200" dirty="0"/>
              <a:t>public String </a:t>
            </a:r>
            <a:r>
              <a:rPr lang="en-IN" sz="1200" dirty="0" err="1"/>
              <a:t>getLastName</a:t>
            </a:r>
            <a:r>
              <a:rPr lang="en-IN" sz="1200" dirty="0"/>
              <a:t>() {</a:t>
            </a:r>
          </a:p>
          <a:p>
            <a:r>
              <a:rPr lang="en-IN" sz="1200" dirty="0"/>
              <a:t>return </a:t>
            </a:r>
            <a:r>
              <a:rPr lang="en-IN" sz="1200" dirty="0" err="1"/>
              <a:t>lastName</a:t>
            </a:r>
            <a:r>
              <a:rPr lang="en-IN" sz="1200" dirty="0"/>
              <a:t>;</a:t>
            </a:r>
          </a:p>
          <a:p>
            <a:r>
              <a:rPr lang="en-IN" sz="1200" dirty="0"/>
              <a:t>}</a:t>
            </a:r>
          </a:p>
          <a:p>
            <a:r>
              <a:rPr lang="en-IN" sz="1200" dirty="0"/>
              <a:t>public void </a:t>
            </a:r>
            <a:r>
              <a:rPr lang="en-IN" sz="1200" dirty="0" err="1"/>
              <a:t>setEmail</a:t>
            </a:r>
            <a:r>
              <a:rPr lang="en-IN" sz="1200" dirty="0"/>
              <a:t>(String email)</a:t>
            </a:r>
          </a:p>
          <a:p>
            <a:r>
              <a:rPr lang="en-IN" sz="1200" dirty="0"/>
              <a:t>{</a:t>
            </a:r>
          </a:p>
          <a:p>
            <a:r>
              <a:rPr lang="en-IN" sz="1200" dirty="0" err="1"/>
              <a:t>this.email</a:t>
            </a:r>
            <a:r>
              <a:rPr lang="en-IN" sz="1200" dirty="0"/>
              <a:t>=email;</a:t>
            </a:r>
          </a:p>
          <a:p>
            <a:r>
              <a:rPr lang="en-IN" sz="1200" dirty="0"/>
              <a:t>}</a:t>
            </a:r>
          </a:p>
          <a:p>
            <a:r>
              <a:rPr lang="en-IN" sz="1200" dirty="0"/>
              <a:t>public String </a:t>
            </a:r>
            <a:r>
              <a:rPr lang="en-IN" sz="1200" dirty="0" err="1"/>
              <a:t>getEmail</a:t>
            </a:r>
            <a:r>
              <a:rPr lang="en-IN" sz="1200" dirty="0"/>
              <a:t>() {</a:t>
            </a:r>
          </a:p>
          <a:p>
            <a:r>
              <a:rPr lang="en-IN" sz="1200" dirty="0"/>
              <a:t>return email;</a:t>
            </a:r>
          </a:p>
          <a:p>
            <a:r>
              <a:rPr lang="en-IN" sz="1200" dirty="0"/>
              <a:t>}</a:t>
            </a:r>
          </a:p>
          <a:p>
            <a:r>
              <a:rPr lang="en-IN" sz="1200" dirty="0"/>
              <a:t>}</a:t>
            </a:r>
          </a:p>
        </p:txBody>
      </p:sp>
    </p:spTree>
    <p:extLst>
      <p:ext uri="{BB962C8B-B14F-4D97-AF65-F5344CB8AC3E}">
        <p14:creationId xmlns:p14="http://schemas.microsoft.com/office/powerpoint/2010/main" val="368990146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Many to Many mapping Cont..</a:t>
            </a:r>
          </a:p>
        </p:txBody>
      </p:sp>
      <p:sp>
        <p:nvSpPr>
          <p:cNvPr id="5" name="Content Placeholder 2"/>
          <p:cNvSpPr txBox="1">
            <a:spLocks/>
          </p:cNvSpPr>
          <p:nvPr/>
        </p:nvSpPr>
        <p:spPr>
          <a:xfrm>
            <a:off x="678543" y="917348"/>
            <a:ext cx="8229600" cy="884238"/>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1600" b="1"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lvl="1" indent="0">
              <a:buNone/>
            </a:pPr>
            <a:r>
              <a:rPr lang="en-US" sz="2200" dirty="0"/>
              <a:t>Create Employee class with @</a:t>
            </a:r>
            <a:r>
              <a:rPr lang="en-US" sz="2200" dirty="0" err="1"/>
              <a:t>ManytoMany</a:t>
            </a:r>
            <a:r>
              <a:rPr lang="en-US" sz="2200" dirty="0"/>
              <a:t> annotation</a:t>
            </a:r>
          </a:p>
        </p:txBody>
      </p:sp>
      <p:sp>
        <p:nvSpPr>
          <p:cNvPr id="3" name="Rectangle 2">
            <a:extLst>
              <a:ext uri="{FF2B5EF4-FFF2-40B4-BE49-F238E27FC236}">
                <a16:creationId xmlns:a16="http://schemas.microsoft.com/office/drawing/2014/main" id="{350390C7-9717-44A2-8FC6-0CE437E7016E}"/>
              </a:ext>
            </a:extLst>
          </p:cNvPr>
          <p:cNvSpPr/>
          <p:nvPr/>
        </p:nvSpPr>
        <p:spPr>
          <a:xfrm>
            <a:off x="221343" y="1833670"/>
            <a:ext cx="3741057" cy="3308598"/>
          </a:xfrm>
          <a:prstGeom prst="rect">
            <a:avLst/>
          </a:prstGeom>
        </p:spPr>
        <p:txBody>
          <a:bodyPr wrap="square">
            <a:spAutoFit/>
          </a:bodyPr>
          <a:lstStyle/>
          <a:p>
            <a:r>
              <a:rPr lang="en-IN" sz="1100" dirty="0"/>
              <a:t>public void </a:t>
            </a:r>
            <a:r>
              <a:rPr lang="en-IN" sz="1100" dirty="0" err="1"/>
              <a:t>setFirstname</a:t>
            </a:r>
            <a:r>
              <a:rPr lang="en-IN" sz="1100" dirty="0"/>
              <a:t>(String </a:t>
            </a:r>
            <a:r>
              <a:rPr lang="en-IN" sz="1100" dirty="0" err="1"/>
              <a:t>first_name</a:t>
            </a:r>
            <a:r>
              <a:rPr lang="en-IN" sz="1100" dirty="0"/>
              <a:t>) {</a:t>
            </a:r>
          </a:p>
          <a:p>
            <a:r>
              <a:rPr lang="en-IN" sz="1100" dirty="0"/>
              <a:t>        </a:t>
            </a:r>
            <a:r>
              <a:rPr lang="en-IN" sz="1100" dirty="0" err="1"/>
              <a:t>this.firstname</a:t>
            </a:r>
            <a:r>
              <a:rPr lang="en-IN" sz="1100" dirty="0"/>
              <a:t> = </a:t>
            </a:r>
            <a:r>
              <a:rPr lang="en-IN" sz="1100" dirty="0" err="1"/>
              <a:t>first_name</a:t>
            </a:r>
            <a:r>
              <a:rPr lang="en-IN" sz="1100" dirty="0"/>
              <a:t>;</a:t>
            </a:r>
          </a:p>
          <a:p>
            <a:r>
              <a:rPr lang="en-IN" sz="1100" dirty="0"/>
              <a:t>    }</a:t>
            </a:r>
          </a:p>
          <a:p>
            <a:r>
              <a:rPr lang="en-IN" sz="1100" dirty="0"/>
              <a:t> </a:t>
            </a:r>
          </a:p>
          <a:p>
            <a:r>
              <a:rPr lang="en-IN" sz="1100" dirty="0"/>
              <a:t>    public String </a:t>
            </a:r>
            <a:r>
              <a:rPr lang="en-IN" sz="1100" dirty="0" err="1"/>
              <a:t>getLastname</a:t>
            </a:r>
            <a:r>
              <a:rPr lang="en-IN" sz="1100" dirty="0"/>
              <a:t>() {</a:t>
            </a:r>
          </a:p>
          <a:p>
            <a:r>
              <a:rPr lang="en-IN" sz="1100" dirty="0"/>
              <a:t>        return </a:t>
            </a:r>
            <a:r>
              <a:rPr lang="en-IN" sz="1100" dirty="0" err="1"/>
              <a:t>lastname</a:t>
            </a:r>
            <a:r>
              <a:rPr lang="en-IN" sz="1100" dirty="0"/>
              <a:t>;</a:t>
            </a:r>
          </a:p>
          <a:p>
            <a:r>
              <a:rPr lang="en-IN" sz="1100" dirty="0"/>
              <a:t>    }</a:t>
            </a:r>
          </a:p>
          <a:p>
            <a:r>
              <a:rPr lang="en-IN" sz="1100" dirty="0"/>
              <a:t> </a:t>
            </a:r>
          </a:p>
          <a:p>
            <a:r>
              <a:rPr lang="en-IN" sz="1100" dirty="0"/>
              <a:t>    public void </a:t>
            </a:r>
            <a:r>
              <a:rPr lang="en-IN" sz="1100" dirty="0" err="1"/>
              <a:t>setLastname</a:t>
            </a:r>
            <a:r>
              <a:rPr lang="en-IN" sz="1100" dirty="0"/>
              <a:t>(String </a:t>
            </a:r>
            <a:r>
              <a:rPr lang="en-IN" sz="1100" dirty="0" err="1"/>
              <a:t>last_name</a:t>
            </a:r>
            <a:r>
              <a:rPr lang="en-IN" sz="1100" dirty="0"/>
              <a:t>) {</a:t>
            </a:r>
          </a:p>
          <a:p>
            <a:r>
              <a:rPr lang="en-IN" sz="1100" dirty="0"/>
              <a:t>        </a:t>
            </a:r>
            <a:r>
              <a:rPr lang="en-IN" sz="1100" dirty="0" err="1"/>
              <a:t>this.lastname</a:t>
            </a:r>
            <a:r>
              <a:rPr lang="en-IN" sz="1100" dirty="0"/>
              <a:t> = </a:t>
            </a:r>
            <a:r>
              <a:rPr lang="en-IN" sz="1100" dirty="0" err="1"/>
              <a:t>last_name</a:t>
            </a:r>
            <a:r>
              <a:rPr lang="en-IN" sz="1100" dirty="0"/>
              <a:t>;</a:t>
            </a:r>
          </a:p>
          <a:p>
            <a:r>
              <a:rPr lang="en-IN" sz="1100" dirty="0"/>
              <a:t>    }</a:t>
            </a:r>
          </a:p>
          <a:p>
            <a:r>
              <a:rPr lang="en-IN" sz="1100" dirty="0"/>
              <a:t>     public Set </a:t>
            </a:r>
            <a:r>
              <a:rPr lang="en-IN" sz="1100" dirty="0" err="1"/>
              <a:t>getMeetings</a:t>
            </a:r>
            <a:r>
              <a:rPr lang="en-IN" sz="1100" dirty="0"/>
              <a:t>() {</a:t>
            </a:r>
          </a:p>
          <a:p>
            <a:r>
              <a:rPr lang="en-IN" sz="1100" dirty="0"/>
              <a:t>        return meetings;</a:t>
            </a:r>
          </a:p>
          <a:p>
            <a:r>
              <a:rPr lang="en-IN" sz="1100" dirty="0"/>
              <a:t>    }</a:t>
            </a:r>
          </a:p>
          <a:p>
            <a:r>
              <a:rPr lang="en-IN" sz="1100" dirty="0"/>
              <a:t>    public void </a:t>
            </a:r>
            <a:r>
              <a:rPr lang="en-IN" sz="1100" dirty="0" err="1"/>
              <a:t>setMeetings</a:t>
            </a:r>
            <a:r>
              <a:rPr lang="en-IN" sz="1100" dirty="0"/>
              <a:t>(Set meetings) {</a:t>
            </a:r>
          </a:p>
          <a:p>
            <a:r>
              <a:rPr lang="en-IN" sz="1100" dirty="0"/>
              <a:t>        </a:t>
            </a:r>
            <a:r>
              <a:rPr lang="en-IN" sz="1100" dirty="0" err="1"/>
              <a:t>this.meetings</a:t>
            </a:r>
            <a:r>
              <a:rPr lang="en-IN" sz="1100" dirty="0"/>
              <a:t> = meetings;</a:t>
            </a:r>
          </a:p>
          <a:p>
            <a:r>
              <a:rPr lang="en-IN" sz="1100" dirty="0"/>
              <a:t>    }</a:t>
            </a:r>
          </a:p>
          <a:p>
            <a:r>
              <a:rPr lang="en-IN" sz="1100" dirty="0"/>
              <a:t>}</a:t>
            </a:r>
          </a:p>
          <a:p>
            <a:endParaRPr lang="en-IN" sz="1100" dirty="0"/>
          </a:p>
        </p:txBody>
      </p:sp>
      <p:sp>
        <p:nvSpPr>
          <p:cNvPr id="4" name="Rectangle 3">
            <a:extLst>
              <a:ext uri="{FF2B5EF4-FFF2-40B4-BE49-F238E27FC236}">
                <a16:creationId xmlns:a16="http://schemas.microsoft.com/office/drawing/2014/main" id="{F94C2B0D-596D-4FFE-88DC-4AEC6CE35AEC}"/>
              </a:ext>
            </a:extLst>
          </p:cNvPr>
          <p:cNvSpPr/>
          <p:nvPr/>
        </p:nvSpPr>
        <p:spPr>
          <a:xfrm>
            <a:off x="3962400" y="1371601"/>
            <a:ext cx="4724400" cy="5447645"/>
          </a:xfrm>
          <a:prstGeom prst="rect">
            <a:avLst/>
          </a:prstGeom>
        </p:spPr>
        <p:txBody>
          <a:bodyPr wrap="square">
            <a:spAutoFit/>
          </a:bodyPr>
          <a:lstStyle/>
          <a:p>
            <a:r>
              <a:rPr lang="en-IN" sz="1200" dirty="0">
                <a:latin typeface="Consolas" panose="020B0609020204030204" pitchFamily="49" charset="0"/>
              </a:rPr>
              <a:t>Meeting.java</a:t>
            </a:r>
          </a:p>
          <a:p>
            <a:endParaRPr lang="en-IN" sz="1200" b="1" dirty="0">
              <a:solidFill>
                <a:srgbClr val="7F0055"/>
              </a:solidFill>
              <a:latin typeface="Consolas" panose="020B0609020204030204" pitchFamily="49" charset="0"/>
            </a:endParaRPr>
          </a:p>
          <a:p>
            <a:r>
              <a:rPr lang="en-IN" sz="1200" b="1" dirty="0">
                <a:solidFill>
                  <a:srgbClr val="7F0055"/>
                </a:solidFill>
                <a:latin typeface="Consolas" panose="020B0609020204030204" pitchFamily="49" charset="0"/>
              </a:rPr>
              <a:t>package</a:t>
            </a:r>
            <a:r>
              <a:rPr lang="en-IN" sz="1200" b="1" dirty="0">
                <a:solidFill>
                  <a:srgbClr val="000000"/>
                </a:solidFill>
                <a:latin typeface="Consolas" panose="020B0609020204030204" pitchFamily="49" charset="0"/>
              </a:rPr>
              <a:t> </a:t>
            </a:r>
            <a:r>
              <a:rPr lang="en-IN" sz="1200" b="1" dirty="0" err="1">
                <a:solidFill>
                  <a:srgbClr val="000000"/>
                </a:solidFill>
                <a:latin typeface="Consolas" panose="020B0609020204030204" pitchFamily="49" charset="0"/>
              </a:rPr>
              <a:t>com.mm.model</a:t>
            </a:r>
            <a:r>
              <a:rPr lang="en-IN" sz="1200" b="1" dirty="0">
                <a:solidFill>
                  <a:srgbClr val="000000"/>
                </a:solidFill>
                <a:latin typeface="Consolas" panose="020B0609020204030204" pitchFamily="49" charset="0"/>
              </a:rPr>
              <a:t>;</a:t>
            </a:r>
          </a:p>
          <a:p>
            <a:r>
              <a:rPr lang="en-IN" sz="1200" b="1" dirty="0">
                <a:solidFill>
                  <a:srgbClr val="7F0055"/>
                </a:solidFill>
                <a:latin typeface="Consolas" panose="020B0609020204030204" pitchFamily="49" charset="0"/>
              </a:rPr>
              <a:t>import</a:t>
            </a:r>
            <a:r>
              <a:rPr lang="en-IN" sz="1200" b="1" dirty="0">
                <a:solidFill>
                  <a:srgbClr val="000000"/>
                </a:solidFill>
                <a:latin typeface="Consolas" panose="020B0609020204030204" pitchFamily="49" charset="0"/>
              </a:rPr>
              <a:t> </a:t>
            </a:r>
            <a:r>
              <a:rPr lang="en-IN" sz="1200" b="1" dirty="0" err="1">
                <a:solidFill>
                  <a:srgbClr val="000000"/>
                </a:solidFill>
                <a:latin typeface="Consolas" panose="020B0609020204030204" pitchFamily="49" charset="0"/>
              </a:rPr>
              <a:t>java.util.Date</a:t>
            </a:r>
            <a:r>
              <a:rPr lang="en-IN" sz="1200" b="1" dirty="0">
                <a:solidFill>
                  <a:srgbClr val="000000"/>
                </a:solidFill>
                <a:latin typeface="Consolas" panose="020B0609020204030204" pitchFamily="49" charset="0"/>
              </a:rPr>
              <a:t>;</a:t>
            </a:r>
          </a:p>
          <a:p>
            <a:r>
              <a:rPr lang="en-IN" sz="1200" b="1" dirty="0">
                <a:solidFill>
                  <a:srgbClr val="7F0055"/>
                </a:solidFill>
                <a:latin typeface="Consolas" panose="020B0609020204030204" pitchFamily="49" charset="0"/>
              </a:rPr>
              <a:t>import</a:t>
            </a:r>
            <a:r>
              <a:rPr lang="en-IN" sz="1200" b="1" dirty="0">
                <a:solidFill>
                  <a:srgbClr val="000000"/>
                </a:solidFill>
                <a:latin typeface="Consolas" panose="020B0609020204030204" pitchFamily="49" charset="0"/>
              </a:rPr>
              <a:t> </a:t>
            </a:r>
            <a:r>
              <a:rPr lang="en-IN" sz="1200" b="1" dirty="0" err="1">
                <a:solidFill>
                  <a:srgbClr val="000000"/>
                </a:solidFill>
                <a:latin typeface="Consolas" panose="020B0609020204030204" pitchFamily="49" charset="0"/>
              </a:rPr>
              <a:t>java.util.HashSet</a:t>
            </a:r>
            <a:r>
              <a:rPr lang="en-IN" sz="1200" b="1" dirty="0">
                <a:solidFill>
                  <a:srgbClr val="000000"/>
                </a:solidFill>
                <a:latin typeface="Consolas" panose="020B0609020204030204" pitchFamily="49" charset="0"/>
              </a:rPr>
              <a:t>;</a:t>
            </a:r>
          </a:p>
          <a:p>
            <a:r>
              <a:rPr lang="en-IN" sz="1200" b="1" dirty="0">
                <a:solidFill>
                  <a:srgbClr val="7F0055"/>
                </a:solidFill>
                <a:latin typeface="Consolas" panose="020B0609020204030204" pitchFamily="49" charset="0"/>
              </a:rPr>
              <a:t>import</a:t>
            </a:r>
            <a:r>
              <a:rPr lang="en-IN" sz="1200" b="1" dirty="0">
                <a:solidFill>
                  <a:srgbClr val="000000"/>
                </a:solidFill>
                <a:latin typeface="Consolas" panose="020B0609020204030204" pitchFamily="49" charset="0"/>
              </a:rPr>
              <a:t> </a:t>
            </a:r>
            <a:r>
              <a:rPr lang="en-IN" sz="1200" b="1" dirty="0" err="1">
                <a:solidFill>
                  <a:srgbClr val="000000"/>
                </a:solidFill>
                <a:latin typeface="Consolas" panose="020B0609020204030204" pitchFamily="49" charset="0"/>
              </a:rPr>
              <a:t>java.util.Set</a:t>
            </a:r>
            <a:r>
              <a:rPr lang="en-IN" sz="1200" b="1" dirty="0">
                <a:solidFill>
                  <a:srgbClr val="000000"/>
                </a:solidFill>
                <a:latin typeface="Consolas" panose="020B0609020204030204" pitchFamily="49" charset="0"/>
              </a:rPr>
              <a:t>;</a:t>
            </a:r>
          </a:p>
          <a:p>
            <a:r>
              <a:rPr lang="en-IN" sz="1200" dirty="0">
                <a:solidFill>
                  <a:srgbClr val="000000"/>
                </a:solidFill>
                <a:latin typeface="Consolas" panose="020B0609020204030204" pitchFamily="49" charset="0"/>
              </a:rPr>
              <a:t> </a:t>
            </a:r>
          </a:p>
          <a:p>
            <a:r>
              <a:rPr lang="en-IN" sz="1200" b="1" dirty="0">
                <a:solidFill>
                  <a:srgbClr val="7F0055"/>
                </a:solidFill>
                <a:latin typeface="Consolas" panose="020B0609020204030204" pitchFamily="49" charset="0"/>
              </a:rPr>
              <a:t>import</a:t>
            </a:r>
            <a:r>
              <a:rPr lang="en-IN" sz="1200" b="1" dirty="0">
                <a:solidFill>
                  <a:srgbClr val="000000"/>
                </a:solidFill>
                <a:latin typeface="Consolas" panose="020B0609020204030204" pitchFamily="49" charset="0"/>
              </a:rPr>
              <a:t> </a:t>
            </a:r>
            <a:r>
              <a:rPr lang="en-IN" sz="1200" b="1" dirty="0" err="1">
                <a:solidFill>
                  <a:srgbClr val="000000"/>
                </a:solidFill>
                <a:latin typeface="Consolas" panose="020B0609020204030204" pitchFamily="49" charset="0"/>
              </a:rPr>
              <a:t>javax.persistence.Column</a:t>
            </a:r>
            <a:r>
              <a:rPr lang="en-IN" sz="1200" b="1" dirty="0">
                <a:solidFill>
                  <a:srgbClr val="000000"/>
                </a:solidFill>
                <a:latin typeface="Consolas" panose="020B0609020204030204" pitchFamily="49" charset="0"/>
              </a:rPr>
              <a:t>;</a:t>
            </a:r>
          </a:p>
          <a:p>
            <a:r>
              <a:rPr lang="en-IN" sz="1200" b="1" dirty="0">
                <a:solidFill>
                  <a:srgbClr val="7F0055"/>
                </a:solidFill>
                <a:latin typeface="Consolas" panose="020B0609020204030204" pitchFamily="49" charset="0"/>
              </a:rPr>
              <a:t>import</a:t>
            </a:r>
            <a:r>
              <a:rPr lang="en-IN" sz="1200" b="1" dirty="0">
                <a:solidFill>
                  <a:srgbClr val="000000"/>
                </a:solidFill>
                <a:latin typeface="Consolas" panose="020B0609020204030204" pitchFamily="49" charset="0"/>
              </a:rPr>
              <a:t> </a:t>
            </a:r>
            <a:r>
              <a:rPr lang="en-IN" sz="1200" b="1" dirty="0" err="1">
                <a:solidFill>
                  <a:srgbClr val="000000"/>
                </a:solidFill>
                <a:latin typeface="Consolas" panose="020B0609020204030204" pitchFamily="49" charset="0"/>
              </a:rPr>
              <a:t>javax.persistence.Entity</a:t>
            </a:r>
            <a:r>
              <a:rPr lang="en-IN" sz="1200" b="1" dirty="0">
                <a:solidFill>
                  <a:srgbClr val="000000"/>
                </a:solidFill>
                <a:latin typeface="Consolas" panose="020B0609020204030204" pitchFamily="49" charset="0"/>
              </a:rPr>
              <a:t>;</a:t>
            </a:r>
          </a:p>
          <a:p>
            <a:r>
              <a:rPr lang="en-IN" sz="1200" b="1" dirty="0">
                <a:solidFill>
                  <a:srgbClr val="7F0055"/>
                </a:solidFill>
                <a:latin typeface="Consolas" panose="020B0609020204030204" pitchFamily="49" charset="0"/>
              </a:rPr>
              <a:t>import</a:t>
            </a:r>
            <a:r>
              <a:rPr lang="en-IN" sz="1200" b="1" dirty="0">
                <a:solidFill>
                  <a:srgbClr val="000000"/>
                </a:solidFill>
                <a:latin typeface="Consolas" panose="020B0609020204030204" pitchFamily="49" charset="0"/>
              </a:rPr>
              <a:t> </a:t>
            </a:r>
            <a:r>
              <a:rPr lang="en-IN" sz="1200" b="1" dirty="0" err="1">
                <a:solidFill>
                  <a:srgbClr val="000000"/>
                </a:solidFill>
                <a:latin typeface="Consolas" panose="020B0609020204030204" pitchFamily="49" charset="0"/>
              </a:rPr>
              <a:t>javax.persistence.GeneratedValue</a:t>
            </a:r>
            <a:r>
              <a:rPr lang="en-IN" sz="1200" b="1" dirty="0">
                <a:solidFill>
                  <a:srgbClr val="000000"/>
                </a:solidFill>
                <a:latin typeface="Consolas" panose="020B0609020204030204" pitchFamily="49" charset="0"/>
              </a:rPr>
              <a:t>;</a:t>
            </a:r>
          </a:p>
          <a:p>
            <a:r>
              <a:rPr lang="en-IN" sz="1200" b="1" dirty="0">
                <a:solidFill>
                  <a:srgbClr val="7F0055"/>
                </a:solidFill>
                <a:latin typeface="Consolas" panose="020B0609020204030204" pitchFamily="49" charset="0"/>
              </a:rPr>
              <a:t>import</a:t>
            </a:r>
            <a:r>
              <a:rPr lang="en-IN" sz="1200" b="1" dirty="0">
                <a:solidFill>
                  <a:srgbClr val="000000"/>
                </a:solidFill>
                <a:latin typeface="Consolas" panose="020B0609020204030204" pitchFamily="49" charset="0"/>
              </a:rPr>
              <a:t> </a:t>
            </a:r>
            <a:r>
              <a:rPr lang="en-IN" sz="1200" b="1" dirty="0" err="1">
                <a:solidFill>
                  <a:srgbClr val="000000"/>
                </a:solidFill>
                <a:latin typeface="Consolas" panose="020B0609020204030204" pitchFamily="49" charset="0"/>
              </a:rPr>
              <a:t>javax.persistence.Id</a:t>
            </a:r>
            <a:r>
              <a:rPr lang="en-IN" sz="1200" b="1" dirty="0">
                <a:solidFill>
                  <a:srgbClr val="000000"/>
                </a:solidFill>
                <a:latin typeface="Consolas" panose="020B0609020204030204" pitchFamily="49" charset="0"/>
              </a:rPr>
              <a:t>;</a:t>
            </a:r>
          </a:p>
          <a:p>
            <a:r>
              <a:rPr lang="en-IN" sz="1200" b="1" dirty="0">
                <a:solidFill>
                  <a:srgbClr val="7F0055"/>
                </a:solidFill>
                <a:latin typeface="Consolas" panose="020B0609020204030204" pitchFamily="49" charset="0"/>
              </a:rPr>
              <a:t>import</a:t>
            </a:r>
            <a:r>
              <a:rPr lang="en-IN" sz="1200" b="1" dirty="0">
                <a:solidFill>
                  <a:srgbClr val="000000"/>
                </a:solidFill>
                <a:latin typeface="Consolas" panose="020B0609020204030204" pitchFamily="49" charset="0"/>
              </a:rPr>
              <a:t> </a:t>
            </a:r>
            <a:r>
              <a:rPr lang="en-IN" sz="1200" b="1" dirty="0" err="1">
                <a:solidFill>
                  <a:srgbClr val="000000"/>
                </a:solidFill>
                <a:latin typeface="Consolas" panose="020B0609020204030204" pitchFamily="49" charset="0"/>
              </a:rPr>
              <a:t>javax.persistence.ManyToMany</a:t>
            </a:r>
            <a:r>
              <a:rPr lang="en-IN" sz="1200" b="1" dirty="0">
                <a:solidFill>
                  <a:srgbClr val="000000"/>
                </a:solidFill>
                <a:latin typeface="Consolas" panose="020B0609020204030204" pitchFamily="49" charset="0"/>
              </a:rPr>
              <a:t>;</a:t>
            </a:r>
          </a:p>
          <a:p>
            <a:r>
              <a:rPr lang="en-IN" sz="1200" b="1" dirty="0">
                <a:solidFill>
                  <a:srgbClr val="7F0055"/>
                </a:solidFill>
                <a:latin typeface="Consolas" panose="020B0609020204030204" pitchFamily="49" charset="0"/>
              </a:rPr>
              <a:t>import</a:t>
            </a:r>
            <a:r>
              <a:rPr lang="en-IN" sz="1200" b="1" dirty="0">
                <a:solidFill>
                  <a:srgbClr val="000000"/>
                </a:solidFill>
                <a:latin typeface="Consolas" panose="020B0609020204030204" pitchFamily="49" charset="0"/>
              </a:rPr>
              <a:t> </a:t>
            </a:r>
            <a:r>
              <a:rPr lang="en-IN" sz="1200" b="1" dirty="0" err="1">
                <a:solidFill>
                  <a:srgbClr val="000000"/>
                </a:solidFill>
                <a:latin typeface="Consolas" panose="020B0609020204030204" pitchFamily="49" charset="0"/>
              </a:rPr>
              <a:t>javax.persistence.Table</a:t>
            </a:r>
            <a:r>
              <a:rPr lang="en-IN" sz="1200" b="1" dirty="0">
                <a:solidFill>
                  <a:srgbClr val="000000"/>
                </a:solidFill>
                <a:latin typeface="Consolas" panose="020B0609020204030204" pitchFamily="49" charset="0"/>
              </a:rPr>
              <a:t>;</a:t>
            </a:r>
          </a:p>
          <a:p>
            <a:r>
              <a:rPr lang="en-IN" sz="1200" dirty="0">
                <a:solidFill>
                  <a:srgbClr val="000000"/>
                </a:solidFill>
                <a:latin typeface="Consolas" panose="020B0609020204030204" pitchFamily="49" charset="0"/>
              </a:rPr>
              <a:t> </a:t>
            </a:r>
          </a:p>
          <a:p>
            <a:r>
              <a:rPr lang="en-IN" sz="1200" dirty="0">
                <a:solidFill>
                  <a:srgbClr val="646464"/>
                </a:solidFill>
                <a:latin typeface="Consolas" panose="020B0609020204030204" pitchFamily="49" charset="0"/>
              </a:rPr>
              <a:t>@Entity</a:t>
            </a:r>
          </a:p>
          <a:p>
            <a:r>
              <a:rPr lang="en-IN" sz="1200" dirty="0">
                <a:solidFill>
                  <a:srgbClr val="646464"/>
                </a:solidFill>
                <a:latin typeface="Consolas" panose="020B0609020204030204" pitchFamily="49" charset="0"/>
              </a:rPr>
              <a:t>@Table</a:t>
            </a:r>
            <a:r>
              <a:rPr lang="en-IN" sz="1200" dirty="0">
                <a:solidFill>
                  <a:srgbClr val="000000"/>
                </a:solidFill>
                <a:latin typeface="Consolas" panose="020B0609020204030204" pitchFamily="49" charset="0"/>
              </a:rPr>
              <a:t>(name=</a:t>
            </a:r>
            <a:r>
              <a:rPr lang="en-IN" sz="1200" dirty="0">
                <a:solidFill>
                  <a:srgbClr val="2A00FF"/>
                </a:solidFill>
                <a:latin typeface="Consolas" panose="020B0609020204030204" pitchFamily="49" charset="0"/>
              </a:rPr>
              <a:t>"meeting"</a:t>
            </a:r>
            <a:r>
              <a:rPr lang="en-IN" sz="1200" dirty="0">
                <a:solidFill>
                  <a:srgbClr val="000000"/>
                </a:solidFill>
                <a:latin typeface="Consolas" panose="020B0609020204030204" pitchFamily="49" charset="0"/>
              </a:rPr>
              <a:t>)</a:t>
            </a:r>
          </a:p>
          <a:p>
            <a:r>
              <a:rPr lang="en-IN" sz="1200" b="1" dirty="0">
                <a:solidFill>
                  <a:srgbClr val="7F0055"/>
                </a:solidFill>
                <a:latin typeface="Consolas" panose="020B0609020204030204" pitchFamily="49" charset="0"/>
              </a:rPr>
              <a:t>public</a:t>
            </a:r>
            <a:r>
              <a:rPr lang="en-IN" sz="1200" b="1" dirty="0">
                <a:solidFill>
                  <a:srgbClr val="000000"/>
                </a:solidFill>
                <a:latin typeface="Consolas" panose="020B0609020204030204" pitchFamily="49" charset="0"/>
              </a:rPr>
              <a:t> </a:t>
            </a:r>
            <a:r>
              <a:rPr lang="en-IN" sz="1200" b="1" dirty="0">
                <a:solidFill>
                  <a:srgbClr val="7F0055"/>
                </a:solidFill>
                <a:latin typeface="Consolas" panose="020B0609020204030204" pitchFamily="49" charset="0"/>
              </a:rPr>
              <a:t>class</a:t>
            </a:r>
            <a:r>
              <a:rPr lang="en-IN" sz="1200" b="1" dirty="0">
                <a:solidFill>
                  <a:srgbClr val="000000"/>
                </a:solidFill>
                <a:latin typeface="Consolas" panose="020B0609020204030204" pitchFamily="49" charset="0"/>
              </a:rPr>
              <a:t> Meeting {</a:t>
            </a:r>
          </a:p>
          <a:p>
            <a:r>
              <a:rPr lang="en-IN" sz="1200" dirty="0">
                <a:solidFill>
                  <a:srgbClr val="000000"/>
                </a:solidFill>
                <a:latin typeface="Consolas" panose="020B0609020204030204" pitchFamily="49" charset="0"/>
              </a:rPr>
              <a:t> </a:t>
            </a:r>
          </a:p>
          <a:p>
            <a:r>
              <a:rPr lang="en-IN" sz="1200" dirty="0">
                <a:solidFill>
                  <a:srgbClr val="000000"/>
                </a:solidFill>
                <a:latin typeface="Consolas" panose="020B0609020204030204" pitchFamily="49" charset="0"/>
              </a:rPr>
              <a:t>    </a:t>
            </a:r>
            <a:r>
              <a:rPr lang="en-IN" sz="1200" dirty="0">
                <a:solidFill>
                  <a:srgbClr val="646464"/>
                </a:solidFill>
                <a:latin typeface="Consolas" panose="020B0609020204030204" pitchFamily="49" charset="0"/>
              </a:rPr>
              <a:t>@Id</a:t>
            </a:r>
          </a:p>
          <a:p>
            <a:r>
              <a:rPr lang="en-IN" sz="1200" dirty="0">
                <a:solidFill>
                  <a:srgbClr val="000000"/>
                </a:solidFill>
                <a:latin typeface="Consolas" panose="020B0609020204030204" pitchFamily="49" charset="0"/>
              </a:rPr>
              <a:t>    </a:t>
            </a:r>
            <a:r>
              <a:rPr lang="en-IN" sz="1200" dirty="0">
                <a:solidFill>
                  <a:srgbClr val="646464"/>
                </a:solidFill>
                <a:latin typeface="Consolas" panose="020B0609020204030204" pitchFamily="49" charset="0"/>
              </a:rPr>
              <a:t>@Column</a:t>
            </a:r>
            <a:r>
              <a:rPr lang="en-IN" sz="1200" dirty="0">
                <a:solidFill>
                  <a:srgbClr val="000000"/>
                </a:solidFill>
                <a:latin typeface="Consolas" panose="020B0609020204030204" pitchFamily="49" charset="0"/>
              </a:rPr>
              <a:t>(name=</a:t>
            </a:r>
            <a:r>
              <a:rPr lang="en-IN" sz="1200" dirty="0">
                <a:solidFill>
                  <a:srgbClr val="2A00FF"/>
                </a:solidFill>
                <a:latin typeface="Consolas" panose="020B0609020204030204" pitchFamily="49" charset="0"/>
              </a:rPr>
              <a:t>"</a:t>
            </a:r>
            <a:r>
              <a:rPr lang="en-IN" sz="1200" dirty="0" err="1">
                <a:solidFill>
                  <a:srgbClr val="2A00FF"/>
                </a:solidFill>
                <a:latin typeface="Consolas" panose="020B0609020204030204" pitchFamily="49" charset="0"/>
              </a:rPr>
              <a:t>meeting_id</a:t>
            </a:r>
            <a:r>
              <a:rPr lang="en-IN" sz="1200" dirty="0">
                <a:solidFill>
                  <a:srgbClr val="2A00FF"/>
                </a:solidFill>
                <a:latin typeface="Consolas" panose="020B0609020204030204" pitchFamily="49" charset="0"/>
              </a:rPr>
              <a:t>"</a:t>
            </a:r>
            <a:r>
              <a:rPr lang="en-IN" sz="1200" dirty="0">
                <a:solidFill>
                  <a:srgbClr val="000000"/>
                </a:solidFill>
                <a:latin typeface="Consolas" panose="020B0609020204030204" pitchFamily="49" charset="0"/>
              </a:rPr>
              <a:t>)</a:t>
            </a:r>
          </a:p>
          <a:p>
            <a:r>
              <a:rPr lang="en-IN" sz="1200" dirty="0">
                <a:solidFill>
                  <a:srgbClr val="000000"/>
                </a:solidFill>
                <a:latin typeface="Consolas" panose="020B0609020204030204" pitchFamily="49" charset="0"/>
              </a:rPr>
              <a:t>    </a:t>
            </a:r>
            <a:r>
              <a:rPr lang="en-IN" sz="1200" dirty="0">
                <a:solidFill>
                  <a:srgbClr val="646464"/>
                </a:solidFill>
                <a:latin typeface="Consolas" panose="020B0609020204030204" pitchFamily="49" charset="0"/>
              </a:rPr>
              <a:t>@</a:t>
            </a:r>
            <a:r>
              <a:rPr lang="en-IN" sz="1200" dirty="0" err="1">
                <a:solidFill>
                  <a:srgbClr val="646464"/>
                </a:solidFill>
                <a:latin typeface="Consolas" panose="020B0609020204030204" pitchFamily="49" charset="0"/>
              </a:rPr>
              <a:t>GeneratedValue</a:t>
            </a:r>
            <a:endParaRPr lang="en-IN" sz="1200" dirty="0">
              <a:solidFill>
                <a:srgbClr val="646464"/>
              </a:solidFill>
              <a:latin typeface="Consolas" panose="020B0609020204030204" pitchFamily="49" charset="0"/>
            </a:endParaRPr>
          </a:p>
          <a:p>
            <a:r>
              <a:rPr lang="en-IN" sz="1200" dirty="0">
                <a:solidFill>
                  <a:srgbClr val="000000"/>
                </a:solidFill>
                <a:latin typeface="Consolas" panose="020B0609020204030204" pitchFamily="49" charset="0"/>
              </a:rPr>
              <a:t>    </a:t>
            </a:r>
            <a:r>
              <a:rPr lang="en-IN" sz="1200" b="1" dirty="0">
                <a:solidFill>
                  <a:srgbClr val="7F0055"/>
                </a:solidFill>
                <a:latin typeface="Consolas" panose="020B0609020204030204" pitchFamily="49" charset="0"/>
              </a:rPr>
              <a:t>private</a:t>
            </a:r>
            <a:r>
              <a:rPr lang="en-IN" sz="1200" b="1" dirty="0">
                <a:solidFill>
                  <a:srgbClr val="000000"/>
                </a:solidFill>
                <a:latin typeface="Consolas" panose="020B0609020204030204" pitchFamily="49" charset="0"/>
              </a:rPr>
              <a:t> Long </a:t>
            </a:r>
            <a:r>
              <a:rPr lang="en-IN" sz="1200" b="1" dirty="0" err="1">
                <a:solidFill>
                  <a:srgbClr val="0000C0"/>
                </a:solidFill>
                <a:latin typeface="Consolas" panose="020B0609020204030204" pitchFamily="49" charset="0"/>
              </a:rPr>
              <a:t>meetingId</a:t>
            </a:r>
            <a:r>
              <a:rPr lang="en-IN" sz="1200" b="1" dirty="0">
                <a:solidFill>
                  <a:srgbClr val="000000"/>
                </a:solidFill>
                <a:latin typeface="Consolas" panose="020B0609020204030204" pitchFamily="49" charset="0"/>
              </a:rPr>
              <a:t>;</a:t>
            </a:r>
          </a:p>
          <a:p>
            <a:r>
              <a:rPr lang="en-IN" sz="1200" dirty="0">
                <a:solidFill>
                  <a:srgbClr val="000000"/>
                </a:solidFill>
                <a:latin typeface="Consolas" panose="020B0609020204030204" pitchFamily="49" charset="0"/>
              </a:rPr>
              <a:t> </a:t>
            </a:r>
          </a:p>
          <a:p>
            <a:r>
              <a:rPr lang="en-IN" sz="1200" dirty="0">
                <a:solidFill>
                  <a:srgbClr val="000000"/>
                </a:solidFill>
                <a:latin typeface="Consolas" panose="020B0609020204030204" pitchFamily="49" charset="0"/>
              </a:rPr>
              <a:t>    </a:t>
            </a:r>
            <a:r>
              <a:rPr lang="en-IN" sz="1200" dirty="0">
                <a:solidFill>
                  <a:srgbClr val="646464"/>
                </a:solidFill>
                <a:latin typeface="Consolas" panose="020B0609020204030204" pitchFamily="49" charset="0"/>
              </a:rPr>
              <a:t>@Column</a:t>
            </a:r>
            <a:r>
              <a:rPr lang="en-IN" sz="1200" dirty="0">
                <a:solidFill>
                  <a:srgbClr val="000000"/>
                </a:solidFill>
                <a:latin typeface="Consolas" panose="020B0609020204030204" pitchFamily="49" charset="0"/>
              </a:rPr>
              <a:t>(name=</a:t>
            </a:r>
            <a:r>
              <a:rPr lang="en-IN" sz="1200" dirty="0">
                <a:solidFill>
                  <a:srgbClr val="2A00FF"/>
                </a:solidFill>
                <a:latin typeface="Consolas" panose="020B0609020204030204" pitchFamily="49" charset="0"/>
              </a:rPr>
              <a:t>"subject"</a:t>
            </a:r>
            <a:r>
              <a:rPr lang="en-IN" sz="1200" dirty="0">
                <a:solidFill>
                  <a:srgbClr val="000000"/>
                </a:solidFill>
                <a:latin typeface="Consolas" panose="020B0609020204030204" pitchFamily="49" charset="0"/>
              </a:rPr>
              <a:t>)</a:t>
            </a:r>
          </a:p>
          <a:p>
            <a:r>
              <a:rPr lang="en-IN" sz="1200" dirty="0">
                <a:solidFill>
                  <a:srgbClr val="000000"/>
                </a:solidFill>
                <a:latin typeface="Consolas" panose="020B0609020204030204" pitchFamily="49" charset="0"/>
              </a:rPr>
              <a:t>    </a:t>
            </a:r>
            <a:r>
              <a:rPr lang="en-IN" sz="1200" b="1" dirty="0">
                <a:solidFill>
                  <a:srgbClr val="7F0055"/>
                </a:solidFill>
                <a:latin typeface="Consolas" panose="020B0609020204030204" pitchFamily="49" charset="0"/>
              </a:rPr>
              <a:t>private</a:t>
            </a:r>
            <a:r>
              <a:rPr lang="en-IN" sz="1200" b="1" dirty="0">
                <a:solidFill>
                  <a:srgbClr val="000000"/>
                </a:solidFill>
                <a:latin typeface="Consolas" panose="020B0609020204030204" pitchFamily="49" charset="0"/>
              </a:rPr>
              <a:t> String </a:t>
            </a:r>
            <a:r>
              <a:rPr lang="en-IN" sz="1200" b="1" dirty="0">
                <a:solidFill>
                  <a:srgbClr val="0000C0"/>
                </a:solidFill>
                <a:latin typeface="Consolas" panose="020B0609020204030204" pitchFamily="49" charset="0"/>
              </a:rPr>
              <a:t>subject</a:t>
            </a:r>
            <a:r>
              <a:rPr lang="en-IN" sz="1200" b="1" dirty="0">
                <a:solidFill>
                  <a:srgbClr val="000000"/>
                </a:solidFill>
                <a:latin typeface="Consolas" panose="020B0609020204030204" pitchFamily="49" charset="0"/>
              </a:rPr>
              <a:t>;</a:t>
            </a:r>
          </a:p>
          <a:p>
            <a:r>
              <a:rPr lang="en-IN" sz="1200" dirty="0">
                <a:solidFill>
                  <a:srgbClr val="000000"/>
                </a:solidFill>
                <a:latin typeface="Consolas" panose="020B0609020204030204" pitchFamily="49" charset="0"/>
              </a:rPr>
              <a:t> </a:t>
            </a:r>
          </a:p>
          <a:p>
            <a:r>
              <a:rPr lang="en-IN" sz="1200" dirty="0">
                <a:solidFill>
                  <a:srgbClr val="000000"/>
                </a:solidFill>
                <a:latin typeface="Consolas" panose="020B0609020204030204" pitchFamily="49" charset="0"/>
              </a:rPr>
              <a:t>    </a:t>
            </a:r>
            <a:r>
              <a:rPr lang="en-IN" sz="1200" dirty="0">
                <a:solidFill>
                  <a:srgbClr val="646464"/>
                </a:solidFill>
                <a:latin typeface="Consolas" panose="020B0609020204030204" pitchFamily="49" charset="0"/>
              </a:rPr>
              <a:t>@Column</a:t>
            </a:r>
            <a:r>
              <a:rPr lang="en-IN" sz="1200" dirty="0">
                <a:solidFill>
                  <a:srgbClr val="000000"/>
                </a:solidFill>
                <a:latin typeface="Consolas" panose="020B0609020204030204" pitchFamily="49" charset="0"/>
              </a:rPr>
              <a:t>(name=</a:t>
            </a:r>
            <a:r>
              <a:rPr lang="en-IN" sz="1200" dirty="0">
                <a:solidFill>
                  <a:srgbClr val="2A00FF"/>
                </a:solidFill>
                <a:latin typeface="Consolas" panose="020B0609020204030204" pitchFamily="49" charset="0"/>
              </a:rPr>
              <a:t>"</a:t>
            </a:r>
            <a:r>
              <a:rPr lang="en-IN" sz="1200" dirty="0" err="1">
                <a:solidFill>
                  <a:srgbClr val="2A00FF"/>
                </a:solidFill>
                <a:latin typeface="Consolas" panose="020B0609020204030204" pitchFamily="49" charset="0"/>
              </a:rPr>
              <a:t>meeting_date</a:t>
            </a:r>
            <a:r>
              <a:rPr lang="en-IN" sz="1200" dirty="0">
                <a:solidFill>
                  <a:srgbClr val="2A00FF"/>
                </a:solidFill>
                <a:latin typeface="Consolas" panose="020B0609020204030204" pitchFamily="49" charset="0"/>
              </a:rPr>
              <a:t>"</a:t>
            </a:r>
            <a:r>
              <a:rPr lang="en-IN" sz="1200" dirty="0">
                <a:solidFill>
                  <a:srgbClr val="000000"/>
                </a:solidFill>
                <a:latin typeface="Consolas" panose="020B0609020204030204" pitchFamily="49" charset="0"/>
              </a:rPr>
              <a:t>)</a:t>
            </a:r>
          </a:p>
          <a:p>
            <a:r>
              <a:rPr lang="en-IN" sz="1200" dirty="0">
                <a:solidFill>
                  <a:srgbClr val="000000"/>
                </a:solidFill>
                <a:latin typeface="Consolas" panose="020B0609020204030204" pitchFamily="49" charset="0"/>
              </a:rPr>
              <a:t>    </a:t>
            </a:r>
            <a:r>
              <a:rPr lang="en-IN" sz="1200" b="1" dirty="0">
                <a:solidFill>
                  <a:srgbClr val="7F0055"/>
                </a:solidFill>
                <a:latin typeface="Consolas" panose="020B0609020204030204" pitchFamily="49" charset="0"/>
              </a:rPr>
              <a:t>private</a:t>
            </a:r>
            <a:r>
              <a:rPr lang="en-IN" sz="1200" b="1" dirty="0">
                <a:solidFill>
                  <a:srgbClr val="000000"/>
                </a:solidFill>
                <a:latin typeface="Consolas" panose="020B0609020204030204" pitchFamily="49" charset="0"/>
              </a:rPr>
              <a:t> Date </a:t>
            </a:r>
            <a:r>
              <a:rPr lang="en-IN" sz="1200" b="1" dirty="0" err="1">
                <a:solidFill>
                  <a:srgbClr val="0000C0"/>
                </a:solidFill>
                <a:latin typeface="Consolas" panose="020B0609020204030204" pitchFamily="49" charset="0"/>
              </a:rPr>
              <a:t>meetingDate</a:t>
            </a:r>
            <a:r>
              <a:rPr lang="en-IN" sz="1200" b="1" dirty="0">
                <a:solidFill>
                  <a:srgbClr val="000000"/>
                </a:solidFill>
                <a:latin typeface="Consolas" panose="020B0609020204030204" pitchFamily="49" charset="0"/>
              </a:rPr>
              <a:t>;</a:t>
            </a:r>
          </a:p>
          <a:p>
            <a:r>
              <a:rPr lang="en-IN" sz="1200" dirty="0">
                <a:solidFill>
                  <a:srgbClr val="000000"/>
                </a:solidFill>
                <a:latin typeface="Consolas" panose="020B0609020204030204" pitchFamily="49" charset="0"/>
              </a:rPr>
              <a:t> </a:t>
            </a:r>
          </a:p>
        </p:txBody>
      </p:sp>
      <p:sp>
        <p:nvSpPr>
          <p:cNvPr id="7" name="Oval 6">
            <a:extLst>
              <a:ext uri="{FF2B5EF4-FFF2-40B4-BE49-F238E27FC236}">
                <a16:creationId xmlns:a16="http://schemas.microsoft.com/office/drawing/2014/main" id="{85489085-2F80-454E-B016-12FEC505EAD7}"/>
              </a:ext>
            </a:extLst>
          </p:cNvPr>
          <p:cNvSpPr/>
          <p:nvPr/>
        </p:nvSpPr>
        <p:spPr>
          <a:xfrm>
            <a:off x="3695700" y="3532415"/>
            <a:ext cx="2667000" cy="30480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80819813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Many to Many mapping Cont..</a:t>
            </a:r>
          </a:p>
        </p:txBody>
      </p:sp>
      <p:sp>
        <p:nvSpPr>
          <p:cNvPr id="5" name="Content Placeholder 2"/>
          <p:cNvSpPr txBox="1">
            <a:spLocks/>
          </p:cNvSpPr>
          <p:nvPr/>
        </p:nvSpPr>
        <p:spPr>
          <a:xfrm>
            <a:off x="678543" y="917348"/>
            <a:ext cx="8229600" cy="884238"/>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1600" b="1"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lvl="1" indent="0">
              <a:buNone/>
            </a:pPr>
            <a:r>
              <a:rPr lang="en-US" sz="2200" dirty="0"/>
              <a:t>Create Employee class with @</a:t>
            </a:r>
            <a:r>
              <a:rPr lang="en-US" sz="2200" dirty="0" err="1"/>
              <a:t>ManytoMany</a:t>
            </a:r>
            <a:r>
              <a:rPr lang="en-US" sz="2200" dirty="0"/>
              <a:t> annotation</a:t>
            </a:r>
          </a:p>
        </p:txBody>
      </p:sp>
      <p:sp>
        <p:nvSpPr>
          <p:cNvPr id="3" name="Rectangle 2">
            <a:extLst>
              <a:ext uri="{FF2B5EF4-FFF2-40B4-BE49-F238E27FC236}">
                <a16:creationId xmlns:a16="http://schemas.microsoft.com/office/drawing/2014/main" id="{350390C7-9717-44A2-8FC6-0CE437E7016E}"/>
              </a:ext>
            </a:extLst>
          </p:cNvPr>
          <p:cNvSpPr/>
          <p:nvPr/>
        </p:nvSpPr>
        <p:spPr>
          <a:xfrm>
            <a:off x="304800" y="1741185"/>
            <a:ext cx="3741057" cy="5001369"/>
          </a:xfrm>
          <a:prstGeom prst="rect">
            <a:avLst/>
          </a:prstGeom>
        </p:spPr>
        <p:txBody>
          <a:bodyPr wrap="square">
            <a:spAutoFit/>
          </a:bodyPr>
          <a:lstStyle/>
          <a:p>
            <a:endParaRPr lang="en-IN" sz="1100" dirty="0">
              <a:solidFill>
                <a:srgbClr val="000000"/>
              </a:solidFill>
              <a:latin typeface="Consolas" panose="020B0609020204030204" pitchFamily="49" charset="0"/>
            </a:endParaRPr>
          </a:p>
          <a:p>
            <a:r>
              <a:rPr lang="en-IN" sz="1100" dirty="0">
                <a:solidFill>
                  <a:srgbClr val="000000"/>
                </a:solidFill>
                <a:latin typeface="Consolas" panose="020B0609020204030204" pitchFamily="49" charset="0"/>
              </a:rPr>
              <a:t>    </a:t>
            </a:r>
            <a:r>
              <a:rPr lang="en-IN" sz="1100" dirty="0">
                <a:solidFill>
                  <a:srgbClr val="646464"/>
                </a:solidFill>
                <a:latin typeface="Consolas" panose="020B0609020204030204" pitchFamily="49" charset="0"/>
              </a:rPr>
              <a:t>@</a:t>
            </a:r>
            <a:r>
              <a:rPr lang="en-IN" sz="1100" dirty="0" err="1">
                <a:solidFill>
                  <a:srgbClr val="646464"/>
                </a:solidFill>
                <a:latin typeface="Consolas" panose="020B0609020204030204" pitchFamily="49" charset="0"/>
              </a:rPr>
              <a:t>ManyToMany</a:t>
            </a:r>
            <a:r>
              <a:rPr lang="en-IN" sz="1100" dirty="0">
                <a:solidFill>
                  <a:srgbClr val="000000"/>
                </a:solidFill>
                <a:latin typeface="Consolas" panose="020B0609020204030204" pitchFamily="49" charset="0"/>
              </a:rPr>
              <a:t>(</a:t>
            </a:r>
            <a:r>
              <a:rPr lang="en-IN" sz="1100" dirty="0" err="1">
                <a:solidFill>
                  <a:srgbClr val="000000"/>
                </a:solidFill>
                <a:latin typeface="Consolas" panose="020B0609020204030204" pitchFamily="49" charset="0"/>
              </a:rPr>
              <a:t>mappedBy</a:t>
            </a:r>
            <a:r>
              <a:rPr lang="en-IN" sz="1100" dirty="0">
                <a:solidFill>
                  <a:srgbClr val="000000"/>
                </a:solidFill>
                <a:latin typeface="Consolas" panose="020B0609020204030204" pitchFamily="49" charset="0"/>
              </a:rPr>
              <a:t>=</a:t>
            </a:r>
            <a:r>
              <a:rPr lang="en-IN" sz="1100" dirty="0">
                <a:solidFill>
                  <a:srgbClr val="2A00FF"/>
                </a:solidFill>
                <a:latin typeface="Consolas" panose="020B0609020204030204" pitchFamily="49" charset="0"/>
              </a:rPr>
              <a:t>"meetings"</a:t>
            </a:r>
            <a:r>
              <a:rPr lang="en-IN" sz="1100" dirty="0">
                <a:solidFill>
                  <a:srgbClr val="000000"/>
                </a:solidFill>
                <a:latin typeface="Consolas" panose="020B0609020204030204" pitchFamily="49" charset="0"/>
              </a:rPr>
              <a:t>)</a:t>
            </a:r>
          </a:p>
          <a:p>
            <a:r>
              <a:rPr lang="en-IN" sz="1100" dirty="0">
                <a:solidFill>
                  <a:srgbClr val="000000"/>
                </a:solidFill>
                <a:latin typeface="Consolas" panose="020B0609020204030204" pitchFamily="49" charset="0"/>
              </a:rPr>
              <a:t>    </a:t>
            </a:r>
            <a:r>
              <a:rPr lang="en-IN" sz="1100" b="1" dirty="0">
                <a:solidFill>
                  <a:srgbClr val="7F0055"/>
                </a:solidFill>
                <a:latin typeface="Consolas" panose="020B0609020204030204" pitchFamily="49" charset="0"/>
              </a:rPr>
              <a:t>private</a:t>
            </a:r>
            <a:r>
              <a:rPr lang="en-IN" sz="1100" b="1" dirty="0">
                <a:solidFill>
                  <a:srgbClr val="000000"/>
                </a:solidFill>
                <a:latin typeface="Consolas" panose="020B0609020204030204" pitchFamily="49" charset="0"/>
              </a:rPr>
              <a:t> </a:t>
            </a:r>
            <a:r>
              <a:rPr lang="en-IN" sz="1100" b="1" u="sng" dirty="0">
                <a:solidFill>
                  <a:srgbClr val="000000"/>
                </a:solidFill>
                <a:latin typeface="Consolas" panose="020B0609020204030204" pitchFamily="49" charset="0"/>
              </a:rPr>
              <a:t>Set </a:t>
            </a:r>
            <a:r>
              <a:rPr lang="en-IN" sz="1100" b="1" u="sng" dirty="0">
                <a:solidFill>
                  <a:srgbClr val="0000C0"/>
                </a:solidFill>
                <a:latin typeface="Consolas" panose="020B0609020204030204" pitchFamily="49" charset="0"/>
              </a:rPr>
              <a:t>employees</a:t>
            </a:r>
            <a:r>
              <a:rPr lang="en-IN" sz="1100" b="1" u="sng" dirty="0">
                <a:solidFill>
                  <a:srgbClr val="000000"/>
                </a:solidFill>
                <a:latin typeface="Consolas" panose="020B0609020204030204" pitchFamily="49" charset="0"/>
              </a:rPr>
              <a:t> = </a:t>
            </a:r>
            <a:r>
              <a:rPr lang="en-IN" sz="1100" b="1" u="sng" dirty="0">
                <a:solidFill>
                  <a:srgbClr val="7F0055"/>
                </a:solidFill>
                <a:latin typeface="Consolas" panose="020B0609020204030204" pitchFamily="49" charset="0"/>
              </a:rPr>
              <a:t>new</a:t>
            </a:r>
            <a:r>
              <a:rPr lang="en-IN" sz="1100" b="1" u="sng" dirty="0">
                <a:solidFill>
                  <a:srgbClr val="000000"/>
                </a:solidFill>
                <a:latin typeface="Consolas" panose="020B0609020204030204" pitchFamily="49" charset="0"/>
              </a:rPr>
              <a:t> HashSet();</a:t>
            </a:r>
          </a:p>
          <a:p>
            <a:r>
              <a:rPr lang="en-IN" sz="1100" dirty="0">
                <a:solidFill>
                  <a:srgbClr val="000000"/>
                </a:solidFill>
                <a:latin typeface="Consolas" panose="020B0609020204030204" pitchFamily="49" charset="0"/>
              </a:rPr>
              <a:t> </a:t>
            </a:r>
          </a:p>
          <a:p>
            <a:r>
              <a:rPr lang="en-IN" sz="1100" dirty="0">
                <a:solidFill>
                  <a:srgbClr val="000000"/>
                </a:solidFill>
                <a:latin typeface="Consolas" panose="020B0609020204030204" pitchFamily="49" charset="0"/>
              </a:rPr>
              <a:t>    </a:t>
            </a:r>
            <a:r>
              <a:rPr lang="en-IN" sz="1100" b="1" dirty="0">
                <a:solidFill>
                  <a:srgbClr val="7F0055"/>
                </a:solidFill>
                <a:latin typeface="Consolas" panose="020B0609020204030204" pitchFamily="49" charset="0"/>
              </a:rPr>
              <a:t>public</a:t>
            </a:r>
            <a:r>
              <a:rPr lang="en-IN" sz="1100" b="1" dirty="0">
                <a:solidFill>
                  <a:srgbClr val="000000"/>
                </a:solidFill>
                <a:latin typeface="Consolas" panose="020B0609020204030204" pitchFamily="49" charset="0"/>
              </a:rPr>
              <a:t> Meeting() { }</a:t>
            </a:r>
          </a:p>
          <a:p>
            <a:r>
              <a:rPr lang="en-IN" sz="1100" dirty="0">
                <a:solidFill>
                  <a:srgbClr val="000000"/>
                </a:solidFill>
                <a:latin typeface="Consolas" panose="020B0609020204030204" pitchFamily="49" charset="0"/>
              </a:rPr>
              <a:t> </a:t>
            </a:r>
          </a:p>
          <a:p>
            <a:r>
              <a:rPr lang="en-IN" sz="1100" dirty="0">
                <a:solidFill>
                  <a:srgbClr val="000000"/>
                </a:solidFill>
                <a:latin typeface="Consolas" panose="020B0609020204030204" pitchFamily="49" charset="0"/>
              </a:rPr>
              <a:t>    </a:t>
            </a:r>
            <a:r>
              <a:rPr lang="en-IN" sz="1100" b="1" dirty="0">
                <a:solidFill>
                  <a:srgbClr val="7F0055"/>
                </a:solidFill>
                <a:latin typeface="Consolas" panose="020B0609020204030204" pitchFamily="49" charset="0"/>
              </a:rPr>
              <a:t>public</a:t>
            </a:r>
            <a:r>
              <a:rPr lang="en-IN" sz="1100" b="1" dirty="0">
                <a:solidFill>
                  <a:srgbClr val="000000"/>
                </a:solidFill>
                <a:latin typeface="Consolas" panose="020B0609020204030204" pitchFamily="49" charset="0"/>
              </a:rPr>
              <a:t> Meeting(String </a:t>
            </a:r>
            <a:r>
              <a:rPr lang="en-IN" sz="1100" b="1" dirty="0">
                <a:solidFill>
                  <a:srgbClr val="6A3E3E"/>
                </a:solidFill>
                <a:latin typeface="Consolas" panose="020B0609020204030204" pitchFamily="49" charset="0"/>
              </a:rPr>
              <a:t>subject</a:t>
            </a:r>
            <a:r>
              <a:rPr lang="en-IN" sz="1100" b="1" dirty="0">
                <a:solidFill>
                  <a:srgbClr val="000000"/>
                </a:solidFill>
                <a:latin typeface="Consolas" panose="020B0609020204030204" pitchFamily="49" charset="0"/>
              </a:rPr>
              <a:t>) {</a:t>
            </a:r>
          </a:p>
          <a:p>
            <a:r>
              <a:rPr lang="en-IN" sz="1100" dirty="0">
                <a:solidFill>
                  <a:srgbClr val="000000"/>
                </a:solidFill>
                <a:latin typeface="Consolas" panose="020B0609020204030204" pitchFamily="49" charset="0"/>
              </a:rPr>
              <a:t>        </a:t>
            </a:r>
            <a:r>
              <a:rPr lang="en-IN" sz="1100" b="1" dirty="0" err="1">
                <a:solidFill>
                  <a:srgbClr val="7F0055"/>
                </a:solidFill>
                <a:latin typeface="Consolas" panose="020B0609020204030204" pitchFamily="49" charset="0"/>
              </a:rPr>
              <a:t>this</a:t>
            </a:r>
            <a:r>
              <a:rPr lang="en-IN" sz="1100" b="1" dirty="0" err="1">
                <a:solidFill>
                  <a:srgbClr val="000000"/>
                </a:solidFill>
                <a:latin typeface="Consolas" panose="020B0609020204030204" pitchFamily="49" charset="0"/>
              </a:rPr>
              <a:t>.</a:t>
            </a:r>
            <a:r>
              <a:rPr lang="en-IN" sz="1100" b="1" dirty="0" err="1">
                <a:solidFill>
                  <a:srgbClr val="0000C0"/>
                </a:solidFill>
                <a:latin typeface="Consolas" panose="020B0609020204030204" pitchFamily="49" charset="0"/>
              </a:rPr>
              <a:t>subject</a:t>
            </a:r>
            <a:r>
              <a:rPr lang="en-IN" sz="1100" b="1" dirty="0">
                <a:solidFill>
                  <a:srgbClr val="000000"/>
                </a:solidFill>
                <a:latin typeface="Consolas" panose="020B0609020204030204" pitchFamily="49" charset="0"/>
              </a:rPr>
              <a:t> = </a:t>
            </a:r>
            <a:r>
              <a:rPr lang="en-IN" sz="1100" b="1" dirty="0">
                <a:solidFill>
                  <a:srgbClr val="6A3E3E"/>
                </a:solidFill>
                <a:latin typeface="Consolas" panose="020B0609020204030204" pitchFamily="49" charset="0"/>
              </a:rPr>
              <a:t>subject</a:t>
            </a:r>
            <a:r>
              <a:rPr lang="en-IN" sz="1100" b="1" dirty="0">
                <a:solidFill>
                  <a:srgbClr val="000000"/>
                </a:solidFill>
                <a:latin typeface="Consolas" panose="020B0609020204030204" pitchFamily="49" charset="0"/>
              </a:rPr>
              <a:t>;</a:t>
            </a:r>
          </a:p>
          <a:p>
            <a:r>
              <a:rPr lang="en-IN" sz="1100" dirty="0">
                <a:solidFill>
                  <a:srgbClr val="000000"/>
                </a:solidFill>
                <a:latin typeface="Consolas" panose="020B0609020204030204" pitchFamily="49" charset="0"/>
              </a:rPr>
              <a:t>        </a:t>
            </a:r>
            <a:r>
              <a:rPr lang="en-IN" sz="1100" b="1" dirty="0" err="1">
                <a:solidFill>
                  <a:srgbClr val="7F0055"/>
                </a:solidFill>
                <a:latin typeface="Consolas" panose="020B0609020204030204" pitchFamily="49" charset="0"/>
              </a:rPr>
              <a:t>this</a:t>
            </a:r>
            <a:r>
              <a:rPr lang="en-IN" sz="1100" b="1" dirty="0" err="1">
                <a:solidFill>
                  <a:srgbClr val="000000"/>
                </a:solidFill>
                <a:latin typeface="Consolas" panose="020B0609020204030204" pitchFamily="49" charset="0"/>
              </a:rPr>
              <a:t>.</a:t>
            </a:r>
            <a:r>
              <a:rPr lang="en-IN" sz="1100" b="1" dirty="0" err="1">
                <a:solidFill>
                  <a:srgbClr val="0000C0"/>
                </a:solidFill>
                <a:latin typeface="Consolas" panose="020B0609020204030204" pitchFamily="49" charset="0"/>
              </a:rPr>
              <a:t>meetingDate</a:t>
            </a:r>
            <a:r>
              <a:rPr lang="en-IN" sz="1100" b="1" dirty="0">
                <a:solidFill>
                  <a:srgbClr val="000000"/>
                </a:solidFill>
                <a:latin typeface="Consolas" panose="020B0609020204030204" pitchFamily="49" charset="0"/>
              </a:rPr>
              <a:t> = </a:t>
            </a:r>
            <a:r>
              <a:rPr lang="en-IN" sz="1100" b="1" dirty="0">
                <a:solidFill>
                  <a:srgbClr val="7F0055"/>
                </a:solidFill>
                <a:latin typeface="Consolas" panose="020B0609020204030204" pitchFamily="49" charset="0"/>
              </a:rPr>
              <a:t>new</a:t>
            </a:r>
            <a:r>
              <a:rPr lang="en-IN" sz="1100" b="1" dirty="0">
                <a:solidFill>
                  <a:srgbClr val="000000"/>
                </a:solidFill>
                <a:latin typeface="Consolas" panose="020B0609020204030204" pitchFamily="49" charset="0"/>
              </a:rPr>
              <a:t> Date();</a:t>
            </a:r>
          </a:p>
          <a:p>
            <a:r>
              <a:rPr lang="en-IN" sz="1100" dirty="0">
                <a:solidFill>
                  <a:srgbClr val="000000"/>
                </a:solidFill>
                <a:latin typeface="Consolas" panose="020B0609020204030204" pitchFamily="49" charset="0"/>
              </a:rPr>
              <a:t>    }</a:t>
            </a:r>
          </a:p>
          <a:p>
            <a:r>
              <a:rPr lang="en-IN" sz="1100" dirty="0">
                <a:solidFill>
                  <a:srgbClr val="000000"/>
                </a:solidFill>
                <a:latin typeface="Consolas" panose="020B0609020204030204" pitchFamily="49" charset="0"/>
              </a:rPr>
              <a:t> </a:t>
            </a:r>
          </a:p>
          <a:p>
            <a:r>
              <a:rPr lang="en-IN" sz="1100" dirty="0">
                <a:solidFill>
                  <a:srgbClr val="000000"/>
                </a:solidFill>
                <a:latin typeface="Consolas" panose="020B0609020204030204" pitchFamily="49" charset="0"/>
              </a:rPr>
              <a:t>    </a:t>
            </a:r>
            <a:r>
              <a:rPr lang="en-IN" sz="1100" b="1" dirty="0">
                <a:solidFill>
                  <a:srgbClr val="7F0055"/>
                </a:solidFill>
                <a:latin typeface="Consolas" panose="020B0609020204030204" pitchFamily="49" charset="0"/>
              </a:rPr>
              <a:t>public</a:t>
            </a:r>
            <a:r>
              <a:rPr lang="en-IN" sz="1100" b="1" dirty="0">
                <a:solidFill>
                  <a:srgbClr val="000000"/>
                </a:solidFill>
                <a:latin typeface="Consolas" panose="020B0609020204030204" pitchFamily="49" charset="0"/>
              </a:rPr>
              <a:t> Long </a:t>
            </a:r>
            <a:r>
              <a:rPr lang="en-IN" sz="1100" b="1" dirty="0" err="1">
                <a:solidFill>
                  <a:srgbClr val="000000"/>
                </a:solidFill>
                <a:latin typeface="Consolas" panose="020B0609020204030204" pitchFamily="49" charset="0"/>
              </a:rPr>
              <a:t>getMeetingId</a:t>
            </a:r>
            <a:r>
              <a:rPr lang="en-IN" sz="1100" b="1" dirty="0">
                <a:solidFill>
                  <a:srgbClr val="000000"/>
                </a:solidFill>
                <a:latin typeface="Consolas" panose="020B0609020204030204" pitchFamily="49" charset="0"/>
              </a:rPr>
              <a:t>() {</a:t>
            </a:r>
          </a:p>
          <a:p>
            <a:r>
              <a:rPr lang="en-IN" sz="1100" dirty="0">
                <a:solidFill>
                  <a:srgbClr val="000000"/>
                </a:solidFill>
                <a:latin typeface="Consolas" panose="020B0609020204030204" pitchFamily="49" charset="0"/>
              </a:rPr>
              <a:t>        </a:t>
            </a:r>
            <a:r>
              <a:rPr lang="en-IN" sz="1100" b="1" dirty="0">
                <a:solidFill>
                  <a:srgbClr val="7F0055"/>
                </a:solidFill>
                <a:latin typeface="Consolas" panose="020B0609020204030204" pitchFamily="49" charset="0"/>
              </a:rPr>
              <a:t>return</a:t>
            </a:r>
            <a:r>
              <a:rPr lang="en-IN" sz="1100" b="1" dirty="0">
                <a:solidFill>
                  <a:srgbClr val="000000"/>
                </a:solidFill>
                <a:latin typeface="Consolas" panose="020B0609020204030204" pitchFamily="49" charset="0"/>
              </a:rPr>
              <a:t> </a:t>
            </a:r>
            <a:r>
              <a:rPr lang="en-IN" sz="1100" b="1" dirty="0" err="1">
                <a:solidFill>
                  <a:srgbClr val="0000C0"/>
                </a:solidFill>
                <a:latin typeface="Consolas" panose="020B0609020204030204" pitchFamily="49" charset="0"/>
              </a:rPr>
              <a:t>meetingId</a:t>
            </a:r>
            <a:r>
              <a:rPr lang="en-IN" sz="1100" b="1" dirty="0">
                <a:solidFill>
                  <a:srgbClr val="000000"/>
                </a:solidFill>
                <a:latin typeface="Consolas" panose="020B0609020204030204" pitchFamily="49" charset="0"/>
              </a:rPr>
              <a:t>;</a:t>
            </a:r>
          </a:p>
          <a:p>
            <a:r>
              <a:rPr lang="en-IN" sz="1100" dirty="0">
                <a:solidFill>
                  <a:srgbClr val="000000"/>
                </a:solidFill>
                <a:latin typeface="Consolas" panose="020B0609020204030204" pitchFamily="49" charset="0"/>
              </a:rPr>
              <a:t>    }</a:t>
            </a:r>
          </a:p>
          <a:p>
            <a:r>
              <a:rPr lang="en-IN" sz="1100" dirty="0">
                <a:solidFill>
                  <a:srgbClr val="000000"/>
                </a:solidFill>
                <a:latin typeface="Consolas" panose="020B0609020204030204" pitchFamily="49" charset="0"/>
              </a:rPr>
              <a:t> </a:t>
            </a:r>
          </a:p>
          <a:p>
            <a:r>
              <a:rPr lang="en-IN" sz="1100" dirty="0">
                <a:solidFill>
                  <a:srgbClr val="000000"/>
                </a:solidFill>
                <a:latin typeface="Consolas" panose="020B0609020204030204" pitchFamily="49" charset="0"/>
              </a:rPr>
              <a:t>    </a:t>
            </a:r>
            <a:r>
              <a:rPr lang="en-IN" sz="1100" b="1" dirty="0">
                <a:solidFill>
                  <a:srgbClr val="7F0055"/>
                </a:solidFill>
                <a:latin typeface="Consolas" panose="020B0609020204030204" pitchFamily="49" charset="0"/>
              </a:rPr>
              <a:t>public</a:t>
            </a:r>
            <a:r>
              <a:rPr lang="en-IN" sz="1100" b="1" dirty="0">
                <a:solidFill>
                  <a:srgbClr val="000000"/>
                </a:solidFill>
                <a:latin typeface="Consolas" panose="020B0609020204030204" pitchFamily="49" charset="0"/>
              </a:rPr>
              <a:t> </a:t>
            </a:r>
            <a:r>
              <a:rPr lang="en-IN" sz="1100" b="1" dirty="0">
                <a:solidFill>
                  <a:srgbClr val="7F0055"/>
                </a:solidFill>
                <a:latin typeface="Consolas" panose="020B0609020204030204" pitchFamily="49" charset="0"/>
              </a:rPr>
              <a:t>void</a:t>
            </a:r>
            <a:r>
              <a:rPr lang="en-IN" sz="1100" b="1" dirty="0">
                <a:solidFill>
                  <a:srgbClr val="000000"/>
                </a:solidFill>
                <a:latin typeface="Consolas" panose="020B0609020204030204" pitchFamily="49" charset="0"/>
              </a:rPr>
              <a:t> </a:t>
            </a:r>
            <a:r>
              <a:rPr lang="en-IN" sz="1100" b="1" dirty="0" err="1">
                <a:solidFill>
                  <a:srgbClr val="000000"/>
                </a:solidFill>
                <a:latin typeface="Consolas" panose="020B0609020204030204" pitchFamily="49" charset="0"/>
              </a:rPr>
              <a:t>setMeetingId</a:t>
            </a:r>
            <a:r>
              <a:rPr lang="en-IN" sz="1100" b="1" dirty="0">
                <a:solidFill>
                  <a:srgbClr val="000000"/>
                </a:solidFill>
                <a:latin typeface="Consolas" panose="020B0609020204030204" pitchFamily="49" charset="0"/>
              </a:rPr>
              <a:t>(Long </a:t>
            </a:r>
            <a:r>
              <a:rPr lang="en-IN" sz="1100" b="1" dirty="0" err="1">
                <a:solidFill>
                  <a:srgbClr val="6A3E3E"/>
                </a:solidFill>
                <a:latin typeface="Consolas" panose="020B0609020204030204" pitchFamily="49" charset="0"/>
              </a:rPr>
              <a:t>meeting_id</a:t>
            </a:r>
            <a:r>
              <a:rPr lang="en-IN" sz="1100" b="1" dirty="0">
                <a:solidFill>
                  <a:srgbClr val="000000"/>
                </a:solidFill>
                <a:latin typeface="Consolas" panose="020B0609020204030204" pitchFamily="49" charset="0"/>
              </a:rPr>
              <a:t>) {</a:t>
            </a:r>
          </a:p>
          <a:p>
            <a:r>
              <a:rPr lang="en-IN" sz="1100" dirty="0">
                <a:solidFill>
                  <a:srgbClr val="000000"/>
                </a:solidFill>
                <a:latin typeface="Consolas" panose="020B0609020204030204" pitchFamily="49" charset="0"/>
              </a:rPr>
              <a:t>        </a:t>
            </a:r>
            <a:r>
              <a:rPr lang="en-IN" sz="1100" b="1" dirty="0" err="1">
                <a:solidFill>
                  <a:srgbClr val="7F0055"/>
                </a:solidFill>
                <a:latin typeface="Consolas" panose="020B0609020204030204" pitchFamily="49" charset="0"/>
              </a:rPr>
              <a:t>this</a:t>
            </a:r>
            <a:r>
              <a:rPr lang="en-IN" sz="1100" b="1" dirty="0" err="1">
                <a:solidFill>
                  <a:srgbClr val="000000"/>
                </a:solidFill>
                <a:latin typeface="Consolas" panose="020B0609020204030204" pitchFamily="49" charset="0"/>
              </a:rPr>
              <a:t>.</a:t>
            </a:r>
            <a:r>
              <a:rPr lang="en-IN" sz="1100" b="1" dirty="0" err="1">
                <a:solidFill>
                  <a:srgbClr val="0000C0"/>
                </a:solidFill>
                <a:latin typeface="Consolas" panose="020B0609020204030204" pitchFamily="49" charset="0"/>
              </a:rPr>
              <a:t>meetingId</a:t>
            </a:r>
            <a:r>
              <a:rPr lang="en-IN" sz="1100" b="1" dirty="0">
                <a:solidFill>
                  <a:srgbClr val="000000"/>
                </a:solidFill>
                <a:latin typeface="Consolas" panose="020B0609020204030204" pitchFamily="49" charset="0"/>
              </a:rPr>
              <a:t> = </a:t>
            </a:r>
            <a:r>
              <a:rPr lang="en-IN" sz="1100" b="1" dirty="0" err="1">
                <a:solidFill>
                  <a:srgbClr val="6A3E3E"/>
                </a:solidFill>
                <a:latin typeface="Consolas" panose="020B0609020204030204" pitchFamily="49" charset="0"/>
              </a:rPr>
              <a:t>meeting_id</a:t>
            </a:r>
            <a:r>
              <a:rPr lang="en-IN" sz="1100" b="1" dirty="0">
                <a:solidFill>
                  <a:srgbClr val="000000"/>
                </a:solidFill>
                <a:latin typeface="Consolas" panose="020B0609020204030204" pitchFamily="49" charset="0"/>
              </a:rPr>
              <a:t>;</a:t>
            </a:r>
          </a:p>
          <a:p>
            <a:r>
              <a:rPr lang="en-IN" sz="1100" dirty="0">
                <a:solidFill>
                  <a:srgbClr val="000000"/>
                </a:solidFill>
                <a:latin typeface="Consolas" panose="020B0609020204030204" pitchFamily="49" charset="0"/>
              </a:rPr>
              <a:t>    }</a:t>
            </a:r>
          </a:p>
          <a:p>
            <a:r>
              <a:rPr lang="en-IN" sz="1100" dirty="0">
                <a:solidFill>
                  <a:srgbClr val="000000"/>
                </a:solidFill>
                <a:latin typeface="Consolas" panose="020B0609020204030204" pitchFamily="49" charset="0"/>
              </a:rPr>
              <a:t> </a:t>
            </a:r>
          </a:p>
          <a:p>
            <a:r>
              <a:rPr lang="en-IN" sz="1100" dirty="0">
                <a:solidFill>
                  <a:srgbClr val="000000"/>
                </a:solidFill>
                <a:latin typeface="Consolas" panose="020B0609020204030204" pitchFamily="49" charset="0"/>
              </a:rPr>
              <a:t>    </a:t>
            </a:r>
            <a:r>
              <a:rPr lang="en-IN" sz="1100" b="1" dirty="0">
                <a:solidFill>
                  <a:srgbClr val="7F0055"/>
                </a:solidFill>
                <a:latin typeface="Consolas" panose="020B0609020204030204" pitchFamily="49" charset="0"/>
              </a:rPr>
              <a:t>public</a:t>
            </a:r>
            <a:r>
              <a:rPr lang="en-IN" sz="1100" b="1" dirty="0">
                <a:solidFill>
                  <a:srgbClr val="000000"/>
                </a:solidFill>
                <a:latin typeface="Consolas" panose="020B0609020204030204" pitchFamily="49" charset="0"/>
              </a:rPr>
              <a:t> String </a:t>
            </a:r>
            <a:r>
              <a:rPr lang="en-IN" sz="1100" b="1" dirty="0" err="1">
                <a:solidFill>
                  <a:srgbClr val="000000"/>
                </a:solidFill>
                <a:latin typeface="Consolas" panose="020B0609020204030204" pitchFamily="49" charset="0"/>
              </a:rPr>
              <a:t>getSubject</a:t>
            </a:r>
            <a:r>
              <a:rPr lang="en-IN" sz="1100" b="1" dirty="0">
                <a:solidFill>
                  <a:srgbClr val="000000"/>
                </a:solidFill>
                <a:latin typeface="Consolas" panose="020B0609020204030204" pitchFamily="49" charset="0"/>
              </a:rPr>
              <a:t>() {</a:t>
            </a:r>
          </a:p>
          <a:p>
            <a:r>
              <a:rPr lang="en-IN" sz="1100" dirty="0">
                <a:solidFill>
                  <a:srgbClr val="000000"/>
                </a:solidFill>
                <a:latin typeface="Consolas" panose="020B0609020204030204" pitchFamily="49" charset="0"/>
              </a:rPr>
              <a:t>        </a:t>
            </a:r>
            <a:r>
              <a:rPr lang="en-IN" sz="1100" b="1" dirty="0">
                <a:solidFill>
                  <a:srgbClr val="7F0055"/>
                </a:solidFill>
                <a:latin typeface="Consolas" panose="020B0609020204030204" pitchFamily="49" charset="0"/>
              </a:rPr>
              <a:t>return</a:t>
            </a:r>
            <a:r>
              <a:rPr lang="en-IN" sz="1100" b="1" dirty="0">
                <a:solidFill>
                  <a:srgbClr val="000000"/>
                </a:solidFill>
                <a:latin typeface="Consolas" panose="020B0609020204030204" pitchFamily="49" charset="0"/>
              </a:rPr>
              <a:t> </a:t>
            </a:r>
            <a:r>
              <a:rPr lang="en-IN" sz="1100" b="1" dirty="0">
                <a:solidFill>
                  <a:srgbClr val="0000C0"/>
                </a:solidFill>
                <a:latin typeface="Consolas" panose="020B0609020204030204" pitchFamily="49" charset="0"/>
              </a:rPr>
              <a:t>subject</a:t>
            </a:r>
            <a:r>
              <a:rPr lang="en-IN" sz="1100" b="1" dirty="0">
                <a:solidFill>
                  <a:srgbClr val="000000"/>
                </a:solidFill>
                <a:latin typeface="Consolas" panose="020B0609020204030204" pitchFamily="49" charset="0"/>
              </a:rPr>
              <a:t>;</a:t>
            </a:r>
          </a:p>
          <a:p>
            <a:r>
              <a:rPr lang="en-IN" sz="1100" dirty="0">
                <a:solidFill>
                  <a:srgbClr val="000000"/>
                </a:solidFill>
                <a:latin typeface="Consolas" panose="020B0609020204030204" pitchFamily="49" charset="0"/>
              </a:rPr>
              <a:t>    }</a:t>
            </a:r>
          </a:p>
          <a:p>
            <a:r>
              <a:rPr lang="en-IN" sz="1100" dirty="0">
                <a:solidFill>
                  <a:srgbClr val="000000"/>
                </a:solidFill>
                <a:latin typeface="Consolas" panose="020B0609020204030204" pitchFamily="49" charset="0"/>
              </a:rPr>
              <a:t> </a:t>
            </a:r>
          </a:p>
          <a:p>
            <a:r>
              <a:rPr lang="en-IN" sz="1100" dirty="0">
                <a:solidFill>
                  <a:srgbClr val="000000"/>
                </a:solidFill>
                <a:latin typeface="Consolas" panose="020B0609020204030204" pitchFamily="49" charset="0"/>
              </a:rPr>
              <a:t>    </a:t>
            </a:r>
            <a:r>
              <a:rPr lang="en-IN" sz="1100" b="1" dirty="0">
                <a:solidFill>
                  <a:srgbClr val="7F0055"/>
                </a:solidFill>
                <a:latin typeface="Consolas" panose="020B0609020204030204" pitchFamily="49" charset="0"/>
              </a:rPr>
              <a:t>public</a:t>
            </a:r>
            <a:r>
              <a:rPr lang="en-IN" sz="1100" b="1" dirty="0">
                <a:solidFill>
                  <a:srgbClr val="000000"/>
                </a:solidFill>
                <a:latin typeface="Consolas" panose="020B0609020204030204" pitchFamily="49" charset="0"/>
              </a:rPr>
              <a:t> </a:t>
            </a:r>
            <a:r>
              <a:rPr lang="en-IN" sz="1100" b="1" dirty="0">
                <a:solidFill>
                  <a:srgbClr val="7F0055"/>
                </a:solidFill>
                <a:latin typeface="Consolas" panose="020B0609020204030204" pitchFamily="49" charset="0"/>
              </a:rPr>
              <a:t>void</a:t>
            </a:r>
            <a:r>
              <a:rPr lang="en-IN" sz="1100" b="1" dirty="0">
                <a:solidFill>
                  <a:srgbClr val="000000"/>
                </a:solidFill>
                <a:latin typeface="Consolas" panose="020B0609020204030204" pitchFamily="49" charset="0"/>
              </a:rPr>
              <a:t> </a:t>
            </a:r>
            <a:r>
              <a:rPr lang="en-IN" sz="1100" b="1" dirty="0" err="1">
                <a:solidFill>
                  <a:srgbClr val="000000"/>
                </a:solidFill>
                <a:latin typeface="Consolas" panose="020B0609020204030204" pitchFamily="49" charset="0"/>
              </a:rPr>
              <a:t>setSubject</a:t>
            </a:r>
            <a:r>
              <a:rPr lang="en-IN" sz="1100" b="1" dirty="0">
                <a:solidFill>
                  <a:srgbClr val="000000"/>
                </a:solidFill>
                <a:latin typeface="Consolas" panose="020B0609020204030204" pitchFamily="49" charset="0"/>
              </a:rPr>
              <a:t>(String </a:t>
            </a:r>
            <a:r>
              <a:rPr lang="en-IN" sz="1100" b="1" dirty="0" err="1">
                <a:solidFill>
                  <a:srgbClr val="6A3E3E"/>
                </a:solidFill>
                <a:latin typeface="Consolas" panose="020B0609020204030204" pitchFamily="49" charset="0"/>
              </a:rPr>
              <a:t>subject_name</a:t>
            </a:r>
            <a:r>
              <a:rPr lang="en-IN" sz="1100" b="1" dirty="0">
                <a:solidFill>
                  <a:srgbClr val="000000"/>
                </a:solidFill>
                <a:latin typeface="Consolas" panose="020B0609020204030204" pitchFamily="49" charset="0"/>
              </a:rPr>
              <a:t>) {</a:t>
            </a:r>
          </a:p>
          <a:p>
            <a:r>
              <a:rPr lang="en-IN" sz="1100" dirty="0">
                <a:solidFill>
                  <a:srgbClr val="000000"/>
                </a:solidFill>
                <a:latin typeface="Consolas" panose="020B0609020204030204" pitchFamily="49" charset="0"/>
              </a:rPr>
              <a:t>        </a:t>
            </a:r>
            <a:r>
              <a:rPr lang="en-IN" sz="1100" b="1" dirty="0" err="1">
                <a:solidFill>
                  <a:srgbClr val="7F0055"/>
                </a:solidFill>
                <a:latin typeface="Consolas" panose="020B0609020204030204" pitchFamily="49" charset="0"/>
              </a:rPr>
              <a:t>this</a:t>
            </a:r>
            <a:r>
              <a:rPr lang="en-IN" sz="1100" b="1" dirty="0" err="1">
                <a:solidFill>
                  <a:srgbClr val="000000"/>
                </a:solidFill>
                <a:latin typeface="Consolas" panose="020B0609020204030204" pitchFamily="49" charset="0"/>
              </a:rPr>
              <a:t>.</a:t>
            </a:r>
            <a:r>
              <a:rPr lang="en-IN" sz="1100" b="1" dirty="0" err="1">
                <a:solidFill>
                  <a:srgbClr val="0000C0"/>
                </a:solidFill>
                <a:latin typeface="Consolas" panose="020B0609020204030204" pitchFamily="49" charset="0"/>
              </a:rPr>
              <a:t>subject</a:t>
            </a:r>
            <a:r>
              <a:rPr lang="en-IN" sz="1100" b="1" dirty="0">
                <a:solidFill>
                  <a:srgbClr val="000000"/>
                </a:solidFill>
                <a:latin typeface="Consolas" panose="020B0609020204030204" pitchFamily="49" charset="0"/>
              </a:rPr>
              <a:t> = </a:t>
            </a:r>
            <a:r>
              <a:rPr lang="en-IN" sz="1100" b="1" dirty="0" err="1">
                <a:solidFill>
                  <a:srgbClr val="6A3E3E"/>
                </a:solidFill>
                <a:latin typeface="Consolas" panose="020B0609020204030204" pitchFamily="49" charset="0"/>
              </a:rPr>
              <a:t>subject_name</a:t>
            </a:r>
            <a:r>
              <a:rPr lang="en-IN" sz="1100" b="1" dirty="0">
                <a:solidFill>
                  <a:srgbClr val="000000"/>
                </a:solidFill>
                <a:latin typeface="Consolas" panose="020B0609020204030204" pitchFamily="49" charset="0"/>
              </a:rPr>
              <a:t>;</a:t>
            </a:r>
          </a:p>
          <a:p>
            <a:r>
              <a:rPr lang="en-IN" sz="1100" dirty="0">
                <a:solidFill>
                  <a:srgbClr val="000000"/>
                </a:solidFill>
                <a:latin typeface="Consolas" panose="020B0609020204030204" pitchFamily="49" charset="0"/>
              </a:rPr>
              <a:t>    }</a:t>
            </a:r>
          </a:p>
          <a:p>
            <a:r>
              <a:rPr lang="en-IN" sz="1100" dirty="0">
                <a:solidFill>
                  <a:srgbClr val="000000"/>
                </a:solidFill>
                <a:latin typeface="Consolas" panose="020B0609020204030204" pitchFamily="49" charset="0"/>
              </a:rPr>
              <a:t> </a:t>
            </a:r>
            <a:endParaRPr lang="en-IN" sz="1100" dirty="0"/>
          </a:p>
        </p:txBody>
      </p:sp>
      <p:sp>
        <p:nvSpPr>
          <p:cNvPr id="4" name="Rectangle 3">
            <a:extLst>
              <a:ext uri="{FF2B5EF4-FFF2-40B4-BE49-F238E27FC236}">
                <a16:creationId xmlns:a16="http://schemas.microsoft.com/office/drawing/2014/main" id="{F94C2B0D-596D-4FFE-88DC-4AEC6CE35AEC}"/>
              </a:ext>
            </a:extLst>
          </p:cNvPr>
          <p:cNvSpPr/>
          <p:nvPr/>
        </p:nvSpPr>
        <p:spPr>
          <a:xfrm>
            <a:off x="3962400" y="1628507"/>
            <a:ext cx="4724400" cy="3600986"/>
          </a:xfrm>
          <a:prstGeom prst="rect">
            <a:avLst/>
          </a:prstGeom>
        </p:spPr>
        <p:txBody>
          <a:bodyPr wrap="square">
            <a:spAutoFit/>
          </a:bodyPr>
          <a:lstStyle/>
          <a:p>
            <a:endParaRPr lang="en-IN" sz="1200" dirty="0">
              <a:solidFill>
                <a:srgbClr val="000000"/>
              </a:solidFill>
              <a:latin typeface="Consolas" panose="020B0609020204030204" pitchFamily="49" charset="0"/>
            </a:endParaRPr>
          </a:p>
          <a:p>
            <a:r>
              <a:rPr lang="en-IN" sz="1200" dirty="0">
                <a:solidFill>
                  <a:srgbClr val="000000"/>
                </a:solidFill>
                <a:latin typeface="Consolas" panose="020B0609020204030204" pitchFamily="49" charset="0"/>
              </a:rPr>
              <a:t>    </a:t>
            </a:r>
            <a:r>
              <a:rPr lang="en-IN" sz="1200" b="1" dirty="0">
                <a:solidFill>
                  <a:srgbClr val="7F0055"/>
                </a:solidFill>
                <a:latin typeface="Consolas" panose="020B0609020204030204" pitchFamily="49" charset="0"/>
              </a:rPr>
              <a:t>public</a:t>
            </a:r>
            <a:r>
              <a:rPr lang="en-IN" sz="1200" b="1" dirty="0">
                <a:solidFill>
                  <a:srgbClr val="000000"/>
                </a:solidFill>
                <a:latin typeface="Consolas" panose="020B0609020204030204" pitchFamily="49" charset="0"/>
              </a:rPr>
              <a:t> Date </a:t>
            </a:r>
            <a:r>
              <a:rPr lang="en-IN" sz="1200" b="1" dirty="0" err="1">
                <a:solidFill>
                  <a:srgbClr val="000000"/>
                </a:solidFill>
                <a:latin typeface="Consolas" panose="020B0609020204030204" pitchFamily="49" charset="0"/>
              </a:rPr>
              <a:t>getMeetingDate</a:t>
            </a:r>
            <a:r>
              <a:rPr lang="en-IN" sz="1200" b="1" dirty="0">
                <a:solidFill>
                  <a:srgbClr val="000000"/>
                </a:solidFill>
                <a:latin typeface="Consolas" panose="020B0609020204030204" pitchFamily="49" charset="0"/>
              </a:rPr>
              <a:t>() {</a:t>
            </a:r>
          </a:p>
          <a:p>
            <a:r>
              <a:rPr lang="en-IN" sz="1200" dirty="0">
                <a:solidFill>
                  <a:srgbClr val="000000"/>
                </a:solidFill>
                <a:latin typeface="Consolas" panose="020B0609020204030204" pitchFamily="49" charset="0"/>
              </a:rPr>
              <a:t>        </a:t>
            </a:r>
            <a:r>
              <a:rPr lang="en-IN" sz="1200" b="1" dirty="0">
                <a:solidFill>
                  <a:srgbClr val="7F0055"/>
                </a:solidFill>
                <a:latin typeface="Consolas" panose="020B0609020204030204" pitchFamily="49" charset="0"/>
              </a:rPr>
              <a:t>return</a:t>
            </a:r>
            <a:r>
              <a:rPr lang="en-IN" sz="1200" b="1" dirty="0">
                <a:solidFill>
                  <a:srgbClr val="000000"/>
                </a:solidFill>
                <a:latin typeface="Consolas" panose="020B0609020204030204" pitchFamily="49" charset="0"/>
              </a:rPr>
              <a:t> </a:t>
            </a:r>
            <a:r>
              <a:rPr lang="en-IN" sz="1200" b="1" dirty="0" err="1">
                <a:solidFill>
                  <a:srgbClr val="0000C0"/>
                </a:solidFill>
                <a:latin typeface="Consolas" panose="020B0609020204030204" pitchFamily="49" charset="0"/>
              </a:rPr>
              <a:t>meetingDate</a:t>
            </a:r>
            <a:r>
              <a:rPr lang="en-IN" sz="1200" b="1" dirty="0">
                <a:solidFill>
                  <a:srgbClr val="000000"/>
                </a:solidFill>
                <a:latin typeface="Consolas" panose="020B0609020204030204" pitchFamily="49" charset="0"/>
              </a:rPr>
              <a:t>;</a:t>
            </a:r>
          </a:p>
          <a:p>
            <a:r>
              <a:rPr lang="en-IN" sz="1200" dirty="0">
                <a:solidFill>
                  <a:srgbClr val="000000"/>
                </a:solidFill>
                <a:latin typeface="Consolas" panose="020B0609020204030204" pitchFamily="49" charset="0"/>
              </a:rPr>
              <a:t>    }</a:t>
            </a:r>
          </a:p>
          <a:p>
            <a:r>
              <a:rPr lang="en-IN" sz="1200" dirty="0">
                <a:solidFill>
                  <a:srgbClr val="000000"/>
                </a:solidFill>
                <a:latin typeface="Consolas" panose="020B0609020204030204" pitchFamily="49" charset="0"/>
              </a:rPr>
              <a:t> </a:t>
            </a:r>
          </a:p>
          <a:p>
            <a:r>
              <a:rPr lang="en-IN" sz="1200" dirty="0">
                <a:solidFill>
                  <a:srgbClr val="000000"/>
                </a:solidFill>
                <a:latin typeface="Consolas" panose="020B0609020204030204" pitchFamily="49" charset="0"/>
              </a:rPr>
              <a:t>    </a:t>
            </a:r>
            <a:r>
              <a:rPr lang="en-IN" sz="1200" b="1" dirty="0">
                <a:solidFill>
                  <a:srgbClr val="7F0055"/>
                </a:solidFill>
                <a:latin typeface="Consolas" panose="020B0609020204030204" pitchFamily="49" charset="0"/>
              </a:rPr>
              <a:t>public</a:t>
            </a:r>
            <a:r>
              <a:rPr lang="en-IN" sz="1200" b="1" dirty="0">
                <a:solidFill>
                  <a:srgbClr val="000000"/>
                </a:solidFill>
                <a:latin typeface="Consolas" panose="020B0609020204030204" pitchFamily="49" charset="0"/>
              </a:rPr>
              <a:t> </a:t>
            </a:r>
            <a:r>
              <a:rPr lang="en-IN" sz="1200" b="1" dirty="0">
                <a:solidFill>
                  <a:srgbClr val="7F0055"/>
                </a:solidFill>
                <a:latin typeface="Consolas" panose="020B0609020204030204" pitchFamily="49" charset="0"/>
              </a:rPr>
              <a:t>void</a:t>
            </a:r>
            <a:r>
              <a:rPr lang="en-IN" sz="1200" b="1" dirty="0">
                <a:solidFill>
                  <a:srgbClr val="000000"/>
                </a:solidFill>
                <a:latin typeface="Consolas" panose="020B0609020204030204" pitchFamily="49" charset="0"/>
              </a:rPr>
              <a:t> </a:t>
            </a:r>
            <a:r>
              <a:rPr lang="en-IN" sz="1200" b="1" dirty="0" err="1">
                <a:solidFill>
                  <a:srgbClr val="000000"/>
                </a:solidFill>
                <a:latin typeface="Consolas" panose="020B0609020204030204" pitchFamily="49" charset="0"/>
              </a:rPr>
              <a:t>setMeetingDate</a:t>
            </a:r>
            <a:r>
              <a:rPr lang="en-IN" sz="1200" b="1" dirty="0">
                <a:solidFill>
                  <a:srgbClr val="000000"/>
                </a:solidFill>
                <a:latin typeface="Consolas" panose="020B0609020204030204" pitchFamily="49" charset="0"/>
              </a:rPr>
              <a:t>(Date </a:t>
            </a:r>
            <a:r>
              <a:rPr lang="en-IN" sz="1200" b="1" dirty="0" err="1">
                <a:solidFill>
                  <a:srgbClr val="6A3E3E"/>
                </a:solidFill>
                <a:latin typeface="Consolas" panose="020B0609020204030204" pitchFamily="49" charset="0"/>
              </a:rPr>
              <a:t>meeting_date</a:t>
            </a:r>
            <a:r>
              <a:rPr lang="en-IN" sz="1200" b="1" dirty="0">
                <a:solidFill>
                  <a:srgbClr val="000000"/>
                </a:solidFill>
                <a:latin typeface="Consolas" panose="020B0609020204030204" pitchFamily="49" charset="0"/>
              </a:rPr>
              <a:t>) {</a:t>
            </a:r>
          </a:p>
          <a:p>
            <a:r>
              <a:rPr lang="en-IN" sz="1200" dirty="0">
                <a:solidFill>
                  <a:srgbClr val="000000"/>
                </a:solidFill>
                <a:latin typeface="Consolas" panose="020B0609020204030204" pitchFamily="49" charset="0"/>
              </a:rPr>
              <a:t>        </a:t>
            </a:r>
            <a:r>
              <a:rPr lang="en-IN" sz="1200" b="1" dirty="0" err="1">
                <a:solidFill>
                  <a:srgbClr val="7F0055"/>
                </a:solidFill>
                <a:latin typeface="Consolas" panose="020B0609020204030204" pitchFamily="49" charset="0"/>
              </a:rPr>
              <a:t>this</a:t>
            </a:r>
            <a:r>
              <a:rPr lang="en-IN" sz="1200" b="1" dirty="0" err="1">
                <a:solidFill>
                  <a:srgbClr val="000000"/>
                </a:solidFill>
                <a:latin typeface="Consolas" panose="020B0609020204030204" pitchFamily="49" charset="0"/>
              </a:rPr>
              <a:t>.</a:t>
            </a:r>
            <a:r>
              <a:rPr lang="en-IN" sz="1200" b="1" dirty="0" err="1">
                <a:solidFill>
                  <a:srgbClr val="0000C0"/>
                </a:solidFill>
                <a:latin typeface="Consolas" panose="020B0609020204030204" pitchFamily="49" charset="0"/>
              </a:rPr>
              <a:t>meetingDate</a:t>
            </a:r>
            <a:r>
              <a:rPr lang="en-IN" sz="1200" b="1" dirty="0">
                <a:solidFill>
                  <a:srgbClr val="000000"/>
                </a:solidFill>
                <a:latin typeface="Consolas" panose="020B0609020204030204" pitchFamily="49" charset="0"/>
              </a:rPr>
              <a:t> = </a:t>
            </a:r>
            <a:r>
              <a:rPr lang="en-IN" sz="1200" b="1" dirty="0" err="1">
                <a:solidFill>
                  <a:srgbClr val="6A3E3E"/>
                </a:solidFill>
                <a:latin typeface="Consolas" panose="020B0609020204030204" pitchFamily="49" charset="0"/>
              </a:rPr>
              <a:t>meeting_date</a:t>
            </a:r>
            <a:r>
              <a:rPr lang="en-IN" sz="1200" b="1" dirty="0">
                <a:solidFill>
                  <a:srgbClr val="000000"/>
                </a:solidFill>
                <a:latin typeface="Consolas" panose="020B0609020204030204" pitchFamily="49" charset="0"/>
              </a:rPr>
              <a:t>;</a:t>
            </a:r>
          </a:p>
          <a:p>
            <a:r>
              <a:rPr lang="en-IN" sz="1200" dirty="0">
                <a:solidFill>
                  <a:srgbClr val="000000"/>
                </a:solidFill>
                <a:latin typeface="Consolas" panose="020B0609020204030204" pitchFamily="49" charset="0"/>
              </a:rPr>
              <a:t>    }</a:t>
            </a:r>
          </a:p>
          <a:p>
            <a:r>
              <a:rPr lang="en-IN" sz="1200" dirty="0">
                <a:solidFill>
                  <a:srgbClr val="000000"/>
                </a:solidFill>
                <a:latin typeface="Consolas" panose="020B0609020204030204" pitchFamily="49" charset="0"/>
              </a:rPr>
              <a:t> </a:t>
            </a:r>
          </a:p>
          <a:p>
            <a:r>
              <a:rPr lang="en-IN" sz="1200" dirty="0">
                <a:solidFill>
                  <a:srgbClr val="000000"/>
                </a:solidFill>
                <a:latin typeface="Consolas" panose="020B0609020204030204" pitchFamily="49" charset="0"/>
              </a:rPr>
              <a:t>    </a:t>
            </a:r>
            <a:r>
              <a:rPr lang="en-IN" sz="1200" b="1" dirty="0">
                <a:solidFill>
                  <a:srgbClr val="7F0055"/>
                </a:solidFill>
                <a:latin typeface="Consolas" panose="020B0609020204030204" pitchFamily="49" charset="0"/>
              </a:rPr>
              <a:t>public</a:t>
            </a:r>
            <a:r>
              <a:rPr lang="en-IN" sz="1200" b="1" dirty="0">
                <a:solidFill>
                  <a:srgbClr val="000000"/>
                </a:solidFill>
                <a:latin typeface="Consolas" panose="020B0609020204030204" pitchFamily="49" charset="0"/>
              </a:rPr>
              <a:t> </a:t>
            </a:r>
            <a:r>
              <a:rPr lang="en-IN" sz="1200" b="1" u="sng" dirty="0">
                <a:solidFill>
                  <a:srgbClr val="000000"/>
                </a:solidFill>
                <a:latin typeface="Consolas" panose="020B0609020204030204" pitchFamily="49" charset="0"/>
              </a:rPr>
              <a:t>Set </a:t>
            </a:r>
            <a:r>
              <a:rPr lang="en-IN" sz="1200" b="1" u="sng" dirty="0" err="1">
                <a:solidFill>
                  <a:srgbClr val="000000"/>
                </a:solidFill>
                <a:latin typeface="Consolas" panose="020B0609020204030204" pitchFamily="49" charset="0"/>
              </a:rPr>
              <a:t>getEmployees</a:t>
            </a:r>
            <a:r>
              <a:rPr lang="en-IN" sz="1200" b="1" u="sng" dirty="0">
                <a:solidFill>
                  <a:srgbClr val="000000"/>
                </a:solidFill>
                <a:latin typeface="Consolas" panose="020B0609020204030204" pitchFamily="49" charset="0"/>
              </a:rPr>
              <a:t>() {</a:t>
            </a:r>
          </a:p>
          <a:p>
            <a:r>
              <a:rPr lang="en-IN" sz="1200" dirty="0">
                <a:solidFill>
                  <a:srgbClr val="000000"/>
                </a:solidFill>
                <a:latin typeface="Consolas" panose="020B0609020204030204" pitchFamily="49" charset="0"/>
              </a:rPr>
              <a:t>        </a:t>
            </a:r>
            <a:r>
              <a:rPr lang="en-IN" sz="1200" b="1" dirty="0">
                <a:solidFill>
                  <a:srgbClr val="7F0055"/>
                </a:solidFill>
                <a:latin typeface="Consolas" panose="020B0609020204030204" pitchFamily="49" charset="0"/>
              </a:rPr>
              <a:t>return</a:t>
            </a:r>
            <a:r>
              <a:rPr lang="en-IN" sz="1200" b="1" dirty="0">
                <a:solidFill>
                  <a:srgbClr val="000000"/>
                </a:solidFill>
                <a:latin typeface="Consolas" panose="020B0609020204030204" pitchFamily="49" charset="0"/>
              </a:rPr>
              <a:t> </a:t>
            </a:r>
            <a:r>
              <a:rPr lang="en-IN" sz="1200" b="1" dirty="0">
                <a:solidFill>
                  <a:srgbClr val="0000C0"/>
                </a:solidFill>
                <a:latin typeface="Consolas" panose="020B0609020204030204" pitchFamily="49" charset="0"/>
              </a:rPr>
              <a:t>employees</a:t>
            </a:r>
            <a:r>
              <a:rPr lang="en-IN" sz="1200" b="1" dirty="0">
                <a:solidFill>
                  <a:srgbClr val="000000"/>
                </a:solidFill>
                <a:latin typeface="Consolas" panose="020B0609020204030204" pitchFamily="49" charset="0"/>
              </a:rPr>
              <a:t>;</a:t>
            </a:r>
          </a:p>
          <a:p>
            <a:r>
              <a:rPr lang="en-IN" sz="1200" dirty="0">
                <a:solidFill>
                  <a:srgbClr val="000000"/>
                </a:solidFill>
                <a:latin typeface="Consolas" panose="020B0609020204030204" pitchFamily="49" charset="0"/>
              </a:rPr>
              <a:t>    }</a:t>
            </a:r>
          </a:p>
          <a:p>
            <a:r>
              <a:rPr lang="en-IN" sz="1200" dirty="0">
                <a:solidFill>
                  <a:srgbClr val="000000"/>
                </a:solidFill>
                <a:latin typeface="Consolas" panose="020B0609020204030204" pitchFamily="49" charset="0"/>
              </a:rPr>
              <a:t> </a:t>
            </a:r>
          </a:p>
          <a:p>
            <a:r>
              <a:rPr lang="en-IN" sz="1200" dirty="0">
                <a:solidFill>
                  <a:srgbClr val="000000"/>
                </a:solidFill>
                <a:latin typeface="Consolas" panose="020B0609020204030204" pitchFamily="49" charset="0"/>
              </a:rPr>
              <a:t>    </a:t>
            </a:r>
            <a:r>
              <a:rPr lang="en-IN" sz="1200" b="1" dirty="0">
                <a:solidFill>
                  <a:srgbClr val="7F0055"/>
                </a:solidFill>
                <a:latin typeface="Consolas" panose="020B0609020204030204" pitchFamily="49" charset="0"/>
              </a:rPr>
              <a:t>public</a:t>
            </a:r>
            <a:r>
              <a:rPr lang="en-IN" sz="1200" b="1" dirty="0">
                <a:solidFill>
                  <a:srgbClr val="000000"/>
                </a:solidFill>
                <a:latin typeface="Consolas" panose="020B0609020204030204" pitchFamily="49" charset="0"/>
              </a:rPr>
              <a:t> </a:t>
            </a:r>
            <a:r>
              <a:rPr lang="en-IN" sz="1200" b="1" dirty="0">
                <a:solidFill>
                  <a:srgbClr val="7F0055"/>
                </a:solidFill>
                <a:latin typeface="Consolas" panose="020B0609020204030204" pitchFamily="49" charset="0"/>
              </a:rPr>
              <a:t>void</a:t>
            </a:r>
            <a:r>
              <a:rPr lang="en-IN" sz="1200" b="1" dirty="0">
                <a:solidFill>
                  <a:srgbClr val="000000"/>
                </a:solidFill>
                <a:latin typeface="Consolas" panose="020B0609020204030204" pitchFamily="49" charset="0"/>
              </a:rPr>
              <a:t> </a:t>
            </a:r>
            <a:r>
              <a:rPr lang="en-IN" sz="1200" b="1" dirty="0" err="1">
                <a:solidFill>
                  <a:srgbClr val="000000"/>
                </a:solidFill>
                <a:latin typeface="Consolas" panose="020B0609020204030204" pitchFamily="49" charset="0"/>
              </a:rPr>
              <a:t>setEmployees</a:t>
            </a:r>
            <a:r>
              <a:rPr lang="en-IN" sz="1200" b="1" dirty="0">
                <a:solidFill>
                  <a:srgbClr val="000000"/>
                </a:solidFill>
                <a:latin typeface="Consolas" panose="020B0609020204030204" pitchFamily="49" charset="0"/>
              </a:rPr>
              <a:t>(</a:t>
            </a:r>
            <a:r>
              <a:rPr lang="en-IN" sz="1200" b="1" u="sng" dirty="0">
                <a:solidFill>
                  <a:srgbClr val="000000"/>
                </a:solidFill>
                <a:latin typeface="Consolas" panose="020B0609020204030204" pitchFamily="49" charset="0"/>
              </a:rPr>
              <a:t>Set </a:t>
            </a:r>
            <a:r>
              <a:rPr lang="en-IN" sz="1200" b="1" u="sng" dirty="0">
                <a:solidFill>
                  <a:srgbClr val="6A3E3E"/>
                </a:solidFill>
                <a:latin typeface="Consolas" panose="020B0609020204030204" pitchFamily="49" charset="0"/>
              </a:rPr>
              <a:t>employees</a:t>
            </a:r>
            <a:r>
              <a:rPr lang="en-IN" sz="1200" b="1" u="sng" dirty="0">
                <a:solidFill>
                  <a:srgbClr val="000000"/>
                </a:solidFill>
                <a:latin typeface="Consolas" panose="020B0609020204030204" pitchFamily="49" charset="0"/>
              </a:rPr>
              <a:t>) {</a:t>
            </a:r>
          </a:p>
          <a:p>
            <a:r>
              <a:rPr lang="en-IN" sz="1200" dirty="0">
                <a:solidFill>
                  <a:srgbClr val="000000"/>
                </a:solidFill>
                <a:latin typeface="Consolas" panose="020B0609020204030204" pitchFamily="49" charset="0"/>
              </a:rPr>
              <a:t>        </a:t>
            </a:r>
            <a:r>
              <a:rPr lang="en-IN" sz="1200" b="1" dirty="0" err="1">
                <a:solidFill>
                  <a:srgbClr val="7F0055"/>
                </a:solidFill>
                <a:latin typeface="Consolas" panose="020B0609020204030204" pitchFamily="49" charset="0"/>
              </a:rPr>
              <a:t>this</a:t>
            </a:r>
            <a:r>
              <a:rPr lang="en-IN" sz="1200" b="1" dirty="0" err="1">
                <a:solidFill>
                  <a:srgbClr val="000000"/>
                </a:solidFill>
                <a:latin typeface="Consolas" panose="020B0609020204030204" pitchFamily="49" charset="0"/>
              </a:rPr>
              <a:t>.</a:t>
            </a:r>
            <a:r>
              <a:rPr lang="en-IN" sz="1200" b="1" dirty="0" err="1">
                <a:solidFill>
                  <a:srgbClr val="0000C0"/>
                </a:solidFill>
                <a:latin typeface="Consolas" panose="020B0609020204030204" pitchFamily="49" charset="0"/>
              </a:rPr>
              <a:t>employees</a:t>
            </a:r>
            <a:r>
              <a:rPr lang="en-IN" sz="1200" b="1" dirty="0">
                <a:solidFill>
                  <a:srgbClr val="000000"/>
                </a:solidFill>
                <a:latin typeface="Consolas" panose="020B0609020204030204" pitchFamily="49" charset="0"/>
              </a:rPr>
              <a:t> = </a:t>
            </a:r>
            <a:r>
              <a:rPr lang="en-IN" sz="1200" b="1" dirty="0">
                <a:solidFill>
                  <a:srgbClr val="6A3E3E"/>
                </a:solidFill>
                <a:latin typeface="Consolas" panose="020B0609020204030204" pitchFamily="49" charset="0"/>
              </a:rPr>
              <a:t>employees</a:t>
            </a:r>
            <a:r>
              <a:rPr lang="en-IN" sz="1200" b="1" dirty="0">
                <a:solidFill>
                  <a:srgbClr val="000000"/>
                </a:solidFill>
                <a:latin typeface="Consolas" panose="020B0609020204030204" pitchFamily="49" charset="0"/>
              </a:rPr>
              <a:t>;</a:t>
            </a:r>
          </a:p>
          <a:p>
            <a:r>
              <a:rPr lang="en-IN" sz="1200" dirty="0">
                <a:solidFill>
                  <a:srgbClr val="000000"/>
                </a:solidFill>
                <a:latin typeface="Consolas" panose="020B0609020204030204" pitchFamily="49" charset="0"/>
              </a:rPr>
              <a:t>    }</a:t>
            </a:r>
          </a:p>
          <a:p>
            <a:r>
              <a:rPr lang="en-IN" sz="1200" dirty="0">
                <a:solidFill>
                  <a:srgbClr val="000000"/>
                </a:solidFill>
                <a:latin typeface="Consolas" panose="020B0609020204030204" pitchFamily="49" charset="0"/>
              </a:rPr>
              <a:t>}</a:t>
            </a:r>
          </a:p>
          <a:p>
            <a:endParaRPr lang="en-IN" sz="1200" dirty="0"/>
          </a:p>
          <a:p>
            <a:endParaRPr lang="en-IN" sz="1200" dirty="0">
              <a:solidFill>
                <a:srgbClr val="000000"/>
              </a:solidFill>
              <a:latin typeface="Consolas" panose="020B0609020204030204" pitchFamily="49" charset="0"/>
            </a:endParaRPr>
          </a:p>
        </p:txBody>
      </p:sp>
      <p:sp>
        <p:nvSpPr>
          <p:cNvPr id="7" name="Oval 6">
            <a:extLst>
              <a:ext uri="{FF2B5EF4-FFF2-40B4-BE49-F238E27FC236}">
                <a16:creationId xmlns:a16="http://schemas.microsoft.com/office/drawing/2014/main" id="{85489085-2F80-454E-B016-12FEC505EAD7}"/>
              </a:ext>
            </a:extLst>
          </p:cNvPr>
          <p:cNvSpPr/>
          <p:nvPr/>
        </p:nvSpPr>
        <p:spPr>
          <a:xfrm>
            <a:off x="457200" y="1286354"/>
            <a:ext cx="2667000" cy="30480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10793302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Many to Many mapping Cont..</a:t>
            </a:r>
          </a:p>
        </p:txBody>
      </p:sp>
      <p:sp>
        <p:nvSpPr>
          <p:cNvPr id="5" name="Content Placeholder 2"/>
          <p:cNvSpPr txBox="1">
            <a:spLocks/>
          </p:cNvSpPr>
          <p:nvPr/>
        </p:nvSpPr>
        <p:spPr>
          <a:xfrm>
            <a:off x="678543" y="917348"/>
            <a:ext cx="8229600" cy="639762"/>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1600" b="1"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lvl="1" indent="0">
              <a:buNone/>
            </a:pPr>
            <a:r>
              <a:rPr lang="en-US" sz="2200" dirty="0"/>
              <a:t>Create Main Java class</a:t>
            </a:r>
          </a:p>
        </p:txBody>
      </p:sp>
      <p:sp>
        <p:nvSpPr>
          <p:cNvPr id="3" name="Rectangle 2">
            <a:extLst>
              <a:ext uri="{FF2B5EF4-FFF2-40B4-BE49-F238E27FC236}">
                <a16:creationId xmlns:a16="http://schemas.microsoft.com/office/drawing/2014/main" id="{47553901-2213-46C9-874D-401EF579B772}"/>
              </a:ext>
            </a:extLst>
          </p:cNvPr>
          <p:cNvSpPr/>
          <p:nvPr/>
        </p:nvSpPr>
        <p:spPr>
          <a:xfrm>
            <a:off x="221343" y="1371600"/>
            <a:ext cx="4114800" cy="5339923"/>
          </a:xfrm>
          <a:prstGeom prst="rect">
            <a:avLst/>
          </a:prstGeom>
        </p:spPr>
        <p:txBody>
          <a:bodyPr wrap="square">
            <a:spAutoFit/>
          </a:bodyPr>
          <a:lstStyle/>
          <a:p>
            <a:r>
              <a:rPr lang="en-IN" sz="1100" b="1" dirty="0">
                <a:solidFill>
                  <a:srgbClr val="7F0055"/>
                </a:solidFill>
                <a:latin typeface="Consolas" panose="020B0609020204030204" pitchFamily="49" charset="0"/>
              </a:rPr>
              <a:t>package</a:t>
            </a:r>
            <a:r>
              <a:rPr lang="en-IN" sz="1100" b="1" dirty="0">
                <a:solidFill>
                  <a:srgbClr val="000000"/>
                </a:solidFill>
                <a:latin typeface="Consolas" panose="020B0609020204030204" pitchFamily="49" charset="0"/>
              </a:rPr>
              <a:t> </a:t>
            </a:r>
            <a:r>
              <a:rPr lang="en-IN" sz="1100" b="1" dirty="0" err="1">
                <a:solidFill>
                  <a:srgbClr val="000000"/>
                </a:solidFill>
                <a:latin typeface="Consolas" panose="020B0609020204030204" pitchFamily="49" charset="0"/>
              </a:rPr>
              <a:t>com.mm.main</a:t>
            </a:r>
            <a:r>
              <a:rPr lang="en-IN" sz="1100" b="1" dirty="0">
                <a:solidFill>
                  <a:srgbClr val="000000"/>
                </a:solidFill>
                <a:latin typeface="Consolas" panose="020B0609020204030204" pitchFamily="49" charset="0"/>
              </a:rPr>
              <a:t>;</a:t>
            </a:r>
          </a:p>
          <a:p>
            <a:r>
              <a:rPr lang="en-IN" sz="1100" b="1" dirty="0">
                <a:solidFill>
                  <a:srgbClr val="7F0055"/>
                </a:solidFill>
                <a:latin typeface="Consolas" panose="020B0609020204030204" pitchFamily="49" charset="0"/>
              </a:rPr>
              <a:t>import</a:t>
            </a:r>
            <a:r>
              <a:rPr lang="en-IN" sz="1100" b="1" dirty="0">
                <a:solidFill>
                  <a:srgbClr val="000000"/>
                </a:solidFill>
                <a:latin typeface="Consolas" panose="020B0609020204030204" pitchFamily="49" charset="0"/>
              </a:rPr>
              <a:t> </a:t>
            </a:r>
            <a:r>
              <a:rPr lang="en-IN" sz="1100" b="1" dirty="0" err="1">
                <a:solidFill>
                  <a:srgbClr val="000000"/>
                </a:solidFill>
                <a:latin typeface="Consolas" panose="020B0609020204030204" pitchFamily="49" charset="0"/>
              </a:rPr>
              <a:t>org.hibernate.Session</a:t>
            </a:r>
            <a:r>
              <a:rPr lang="en-IN" sz="1100" b="1" dirty="0">
                <a:solidFill>
                  <a:srgbClr val="000000"/>
                </a:solidFill>
                <a:latin typeface="Consolas" panose="020B0609020204030204" pitchFamily="49" charset="0"/>
              </a:rPr>
              <a:t>;</a:t>
            </a:r>
          </a:p>
          <a:p>
            <a:r>
              <a:rPr lang="en-IN" sz="1100" b="1" dirty="0">
                <a:solidFill>
                  <a:srgbClr val="7F0055"/>
                </a:solidFill>
                <a:latin typeface="Consolas" panose="020B0609020204030204" pitchFamily="49" charset="0"/>
              </a:rPr>
              <a:t>import</a:t>
            </a:r>
            <a:r>
              <a:rPr lang="en-IN" sz="1100" b="1" dirty="0">
                <a:solidFill>
                  <a:srgbClr val="000000"/>
                </a:solidFill>
                <a:latin typeface="Consolas" panose="020B0609020204030204" pitchFamily="49" charset="0"/>
              </a:rPr>
              <a:t> </a:t>
            </a:r>
            <a:r>
              <a:rPr lang="en-IN" sz="1100" b="1" dirty="0" err="1">
                <a:solidFill>
                  <a:srgbClr val="000000"/>
                </a:solidFill>
                <a:latin typeface="Consolas" panose="020B0609020204030204" pitchFamily="49" charset="0"/>
              </a:rPr>
              <a:t>org.hibernate.SessionFactory</a:t>
            </a:r>
            <a:r>
              <a:rPr lang="en-IN" sz="1100" b="1" dirty="0">
                <a:solidFill>
                  <a:srgbClr val="000000"/>
                </a:solidFill>
                <a:latin typeface="Consolas" panose="020B0609020204030204" pitchFamily="49" charset="0"/>
              </a:rPr>
              <a:t>;</a:t>
            </a:r>
          </a:p>
          <a:p>
            <a:r>
              <a:rPr lang="en-IN" sz="1100" b="1" dirty="0">
                <a:solidFill>
                  <a:srgbClr val="7F0055"/>
                </a:solidFill>
                <a:latin typeface="Consolas" panose="020B0609020204030204" pitchFamily="49" charset="0"/>
              </a:rPr>
              <a:t>import</a:t>
            </a:r>
            <a:r>
              <a:rPr lang="en-IN" sz="1100" b="1" dirty="0">
                <a:solidFill>
                  <a:srgbClr val="000000"/>
                </a:solidFill>
                <a:latin typeface="Consolas" panose="020B0609020204030204" pitchFamily="49" charset="0"/>
              </a:rPr>
              <a:t> </a:t>
            </a:r>
            <a:r>
              <a:rPr lang="en-IN" sz="1100" b="1" dirty="0" err="1">
                <a:solidFill>
                  <a:srgbClr val="000000"/>
                </a:solidFill>
                <a:latin typeface="Consolas" panose="020B0609020204030204" pitchFamily="49" charset="0"/>
              </a:rPr>
              <a:t>org.hibernate.boot.registry.StandardServiceRegistryBuilder</a:t>
            </a:r>
            <a:r>
              <a:rPr lang="en-IN" sz="1100" b="1" dirty="0">
                <a:solidFill>
                  <a:srgbClr val="000000"/>
                </a:solidFill>
                <a:latin typeface="Consolas" panose="020B0609020204030204" pitchFamily="49" charset="0"/>
              </a:rPr>
              <a:t>;</a:t>
            </a:r>
          </a:p>
          <a:p>
            <a:r>
              <a:rPr lang="en-IN" sz="1100" b="1" dirty="0">
                <a:solidFill>
                  <a:srgbClr val="7F0055"/>
                </a:solidFill>
                <a:latin typeface="Consolas" panose="020B0609020204030204" pitchFamily="49" charset="0"/>
              </a:rPr>
              <a:t>import</a:t>
            </a:r>
            <a:r>
              <a:rPr lang="en-IN" sz="1100" b="1" dirty="0">
                <a:solidFill>
                  <a:srgbClr val="000000"/>
                </a:solidFill>
                <a:latin typeface="Consolas" panose="020B0609020204030204" pitchFamily="49" charset="0"/>
              </a:rPr>
              <a:t> </a:t>
            </a:r>
            <a:r>
              <a:rPr lang="en-IN" sz="1100" b="1" dirty="0" err="1">
                <a:solidFill>
                  <a:srgbClr val="000000"/>
                </a:solidFill>
                <a:latin typeface="Consolas" panose="020B0609020204030204" pitchFamily="49" charset="0"/>
              </a:rPr>
              <a:t>org.hibernate.cfg.Configuration</a:t>
            </a:r>
            <a:r>
              <a:rPr lang="en-IN" sz="1100" b="1" dirty="0">
                <a:solidFill>
                  <a:srgbClr val="000000"/>
                </a:solidFill>
                <a:latin typeface="Consolas" panose="020B0609020204030204" pitchFamily="49" charset="0"/>
              </a:rPr>
              <a:t>;</a:t>
            </a:r>
          </a:p>
          <a:p>
            <a:r>
              <a:rPr lang="en-IN" sz="1100" b="1" dirty="0">
                <a:solidFill>
                  <a:srgbClr val="7F0055"/>
                </a:solidFill>
                <a:latin typeface="Consolas" panose="020B0609020204030204" pitchFamily="49" charset="0"/>
              </a:rPr>
              <a:t>import</a:t>
            </a:r>
            <a:r>
              <a:rPr lang="en-IN" sz="1100" b="1" dirty="0">
                <a:solidFill>
                  <a:srgbClr val="000000"/>
                </a:solidFill>
                <a:latin typeface="Consolas" panose="020B0609020204030204" pitchFamily="49" charset="0"/>
              </a:rPr>
              <a:t> </a:t>
            </a:r>
            <a:r>
              <a:rPr lang="en-IN" sz="1100" b="1" u="sng" dirty="0" err="1">
                <a:solidFill>
                  <a:srgbClr val="000000"/>
                </a:solidFill>
                <a:latin typeface="Consolas" panose="020B0609020204030204" pitchFamily="49" charset="0"/>
              </a:rPr>
              <a:t>org.hibernate.service.ServiceRegistry</a:t>
            </a:r>
            <a:r>
              <a:rPr lang="en-IN" sz="1100" b="1" u="sng" dirty="0">
                <a:solidFill>
                  <a:srgbClr val="000000"/>
                </a:solidFill>
                <a:latin typeface="Consolas" panose="020B0609020204030204" pitchFamily="49" charset="0"/>
              </a:rPr>
              <a:t>;</a:t>
            </a:r>
          </a:p>
          <a:p>
            <a:endParaRPr lang="en-IN" sz="1100" dirty="0">
              <a:latin typeface="Consolas" panose="020B0609020204030204" pitchFamily="49" charset="0"/>
            </a:endParaRPr>
          </a:p>
          <a:p>
            <a:r>
              <a:rPr lang="en-IN" sz="1100" b="1" dirty="0">
                <a:solidFill>
                  <a:srgbClr val="7F0055"/>
                </a:solidFill>
                <a:latin typeface="Consolas" panose="020B0609020204030204" pitchFamily="49" charset="0"/>
              </a:rPr>
              <a:t>import</a:t>
            </a:r>
            <a:r>
              <a:rPr lang="en-IN" sz="1100" b="1" dirty="0">
                <a:solidFill>
                  <a:srgbClr val="000000"/>
                </a:solidFill>
                <a:latin typeface="Consolas" panose="020B0609020204030204" pitchFamily="49" charset="0"/>
              </a:rPr>
              <a:t> </a:t>
            </a:r>
            <a:r>
              <a:rPr lang="en-IN" sz="1100" b="1" dirty="0" err="1">
                <a:solidFill>
                  <a:srgbClr val="000000"/>
                </a:solidFill>
                <a:latin typeface="Consolas" panose="020B0609020204030204" pitchFamily="49" charset="0"/>
              </a:rPr>
              <a:t>com.mm.model.Employee</a:t>
            </a:r>
            <a:r>
              <a:rPr lang="en-IN" sz="1100" b="1" dirty="0">
                <a:solidFill>
                  <a:srgbClr val="000000"/>
                </a:solidFill>
                <a:latin typeface="Consolas" panose="020B0609020204030204" pitchFamily="49" charset="0"/>
              </a:rPr>
              <a:t>;</a:t>
            </a:r>
          </a:p>
          <a:p>
            <a:r>
              <a:rPr lang="en-IN" sz="1100" b="1" dirty="0">
                <a:solidFill>
                  <a:srgbClr val="7F0055"/>
                </a:solidFill>
                <a:latin typeface="Consolas" panose="020B0609020204030204" pitchFamily="49" charset="0"/>
              </a:rPr>
              <a:t>import</a:t>
            </a:r>
            <a:r>
              <a:rPr lang="en-IN" sz="1100" b="1" dirty="0">
                <a:solidFill>
                  <a:srgbClr val="000000"/>
                </a:solidFill>
                <a:latin typeface="Consolas" panose="020B0609020204030204" pitchFamily="49" charset="0"/>
              </a:rPr>
              <a:t> </a:t>
            </a:r>
            <a:r>
              <a:rPr lang="en-IN" sz="1100" b="1" dirty="0" err="1">
                <a:solidFill>
                  <a:srgbClr val="000000"/>
                </a:solidFill>
                <a:latin typeface="Consolas" panose="020B0609020204030204" pitchFamily="49" charset="0"/>
              </a:rPr>
              <a:t>com.mm.model.Meeting</a:t>
            </a:r>
            <a:r>
              <a:rPr lang="en-IN" sz="1100" b="1" dirty="0">
                <a:solidFill>
                  <a:srgbClr val="000000"/>
                </a:solidFill>
                <a:latin typeface="Consolas" panose="020B0609020204030204" pitchFamily="49" charset="0"/>
              </a:rPr>
              <a:t>;</a:t>
            </a:r>
          </a:p>
          <a:p>
            <a:r>
              <a:rPr lang="en-IN" sz="1100" b="1" dirty="0">
                <a:solidFill>
                  <a:srgbClr val="7F0055"/>
                </a:solidFill>
                <a:latin typeface="Consolas" panose="020B0609020204030204" pitchFamily="49" charset="0"/>
              </a:rPr>
              <a:t>public</a:t>
            </a:r>
            <a:r>
              <a:rPr lang="en-IN" sz="1100" b="1" dirty="0">
                <a:solidFill>
                  <a:srgbClr val="000000"/>
                </a:solidFill>
                <a:latin typeface="Consolas" panose="020B0609020204030204" pitchFamily="49" charset="0"/>
              </a:rPr>
              <a:t> </a:t>
            </a:r>
            <a:r>
              <a:rPr lang="en-IN" sz="1100" b="1" dirty="0">
                <a:solidFill>
                  <a:srgbClr val="7F0055"/>
                </a:solidFill>
                <a:latin typeface="Consolas" panose="020B0609020204030204" pitchFamily="49" charset="0"/>
              </a:rPr>
              <a:t>class</a:t>
            </a:r>
            <a:r>
              <a:rPr lang="en-IN" sz="1100" b="1" dirty="0">
                <a:solidFill>
                  <a:srgbClr val="000000"/>
                </a:solidFill>
                <a:latin typeface="Consolas" panose="020B0609020204030204" pitchFamily="49" charset="0"/>
              </a:rPr>
              <a:t> </a:t>
            </a:r>
            <a:r>
              <a:rPr lang="en-IN" sz="1100" b="1" dirty="0" err="1">
                <a:solidFill>
                  <a:srgbClr val="000000"/>
                </a:solidFill>
                <a:latin typeface="Consolas" panose="020B0609020204030204" pitchFamily="49" charset="0"/>
              </a:rPr>
              <a:t>ManytoManyApp</a:t>
            </a:r>
            <a:r>
              <a:rPr lang="en-IN" sz="1100" b="1" dirty="0">
                <a:solidFill>
                  <a:srgbClr val="000000"/>
                </a:solidFill>
                <a:latin typeface="Consolas" panose="020B0609020204030204" pitchFamily="49" charset="0"/>
              </a:rPr>
              <a:t> {</a:t>
            </a:r>
          </a:p>
          <a:p>
            <a:r>
              <a:rPr lang="en-IN" sz="1100" b="1" dirty="0">
                <a:solidFill>
                  <a:srgbClr val="7F0055"/>
                </a:solidFill>
                <a:latin typeface="Consolas" panose="020B0609020204030204" pitchFamily="49" charset="0"/>
              </a:rPr>
              <a:t>static</a:t>
            </a:r>
            <a:r>
              <a:rPr lang="en-IN" sz="1100" b="1" dirty="0">
                <a:solidFill>
                  <a:srgbClr val="000000"/>
                </a:solidFill>
                <a:latin typeface="Consolas" panose="020B0609020204030204" pitchFamily="49" charset="0"/>
              </a:rPr>
              <a:t> Session </a:t>
            </a:r>
            <a:r>
              <a:rPr lang="en-IN" sz="1100" b="1" i="1" dirty="0" err="1">
                <a:solidFill>
                  <a:srgbClr val="0000C0"/>
                </a:solidFill>
                <a:latin typeface="Consolas" panose="020B0609020204030204" pitchFamily="49" charset="0"/>
              </a:rPr>
              <a:t>sessionObj</a:t>
            </a:r>
            <a:r>
              <a:rPr lang="en-IN" sz="1100" b="1" i="1" dirty="0">
                <a:solidFill>
                  <a:srgbClr val="000000"/>
                </a:solidFill>
                <a:latin typeface="Consolas" panose="020B0609020204030204" pitchFamily="49" charset="0"/>
              </a:rPr>
              <a:t>;</a:t>
            </a:r>
          </a:p>
          <a:p>
            <a:r>
              <a:rPr lang="en-IN" sz="1100" dirty="0">
                <a:solidFill>
                  <a:srgbClr val="000000"/>
                </a:solidFill>
                <a:latin typeface="Consolas" panose="020B0609020204030204" pitchFamily="49" charset="0"/>
              </a:rPr>
              <a:t> </a:t>
            </a:r>
            <a:r>
              <a:rPr lang="en-IN" sz="1100" b="1" dirty="0">
                <a:solidFill>
                  <a:srgbClr val="7F0055"/>
                </a:solidFill>
                <a:latin typeface="Consolas" panose="020B0609020204030204" pitchFamily="49" charset="0"/>
              </a:rPr>
              <a:t>static</a:t>
            </a:r>
            <a:r>
              <a:rPr lang="en-IN" sz="1100" b="1" dirty="0">
                <a:solidFill>
                  <a:srgbClr val="000000"/>
                </a:solidFill>
                <a:latin typeface="Consolas" panose="020B0609020204030204" pitchFamily="49" charset="0"/>
              </a:rPr>
              <a:t> </a:t>
            </a:r>
            <a:r>
              <a:rPr lang="en-IN" sz="1100" b="1" dirty="0" err="1">
                <a:solidFill>
                  <a:srgbClr val="000000"/>
                </a:solidFill>
                <a:latin typeface="Consolas" panose="020B0609020204030204" pitchFamily="49" charset="0"/>
              </a:rPr>
              <a:t>SessionFactory</a:t>
            </a:r>
            <a:r>
              <a:rPr lang="en-IN" sz="1100" b="1" dirty="0">
                <a:solidFill>
                  <a:srgbClr val="000000"/>
                </a:solidFill>
                <a:latin typeface="Consolas" panose="020B0609020204030204" pitchFamily="49" charset="0"/>
              </a:rPr>
              <a:t> </a:t>
            </a:r>
            <a:r>
              <a:rPr lang="en-IN" sz="1100" b="1" i="1" dirty="0" err="1">
                <a:solidFill>
                  <a:srgbClr val="0000C0"/>
                </a:solidFill>
                <a:latin typeface="Consolas" panose="020B0609020204030204" pitchFamily="49" charset="0"/>
              </a:rPr>
              <a:t>sessionFactoryObj</a:t>
            </a:r>
            <a:r>
              <a:rPr lang="en-IN" sz="1100" b="1" i="1" dirty="0">
                <a:solidFill>
                  <a:srgbClr val="000000"/>
                </a:solidFill>
                <a:latin typeface="Consolas" panose="020B0609020204030204" pitchFamily="49" charset="0"/>
              </a:rPr>
              <a:t>;</a:t>
            </a:r>
          </a:p>
          <a:p>
            <a:r>
              <a:rPr lang="en-IN" sz="1100" dirty="0">
                <a:solidFill>
                  <a:srgbClr val="000000"/>
                </a:solidFill>
                <a:latin typeface="Consolas" panose="020B0609020204030204" pitchFamily="49" charset="0"/>
              </a:rPr>
              <a:t> </a:t>
            </a:r>
          </a:p>
          <a:p>
            <a:r>
              <a:rPr lang="en-IN" sz="1100" b="1" dirty="0">
                <a:solidFill>
                  <a:srgbClr val="7F0055"/>
                </a:solidFill>
                <a:latin typeface="Consolas" panose="020B0609020204030204" pitchFamily="49" charset="0"/>
              </a:rPr>
              <a:t>public</a:t>
            </a:r>
            <a:r>
              <a:rPr lang="en-IN" sz="1100" b="1" dirty="0">
                <a:solidFill>
                  <a:srgbClr val="000000"/>
                </a:solidFill>
                <a:latin typeface="Consolas" panose="020B0609020204030204" pitchFamily="49" charset="0"/>
              </a:rPr>
              <a:t> </a:t>
            </a:r>
            <a:r>
              <a:rPr lang="en-IN" sz="1100" b="1" dirty="0">
                <a:solidFill>
                  <a:srgbClr val="7F0055"/>
                </a:solidFill>
                <a:latin typeface="Consolas" panose="020B0609020204030204" pitchFamily="49" charset="0"/>
              </a:rPr>
              <a:t>static</a:t>
            </a:r>
            <a:r>
              <a:rPr lang="en-IN" sz="1100" b="1" dirty="0">
                <a:solidFill>
                  <a:srgbClr val="000000"/>
                </a:solidFill>
                <a:latin typeface="Consolas" panose="020B0609020204030204" pitchFamily="49" charset="0"/>
              </a:rPr>
              <a:t> </a:t>
            </a:r>
            <a:r>
              <a:rPr lang="en-IN" sz="1100" b="1" dirty="0" err="1">
                <a:solidFill>
                  <a:srgbClr val="000000"/>
                </a:solidFill>
                <a:latin typeface="Consolas" panose="020B0609020204030204" pitchFamily="49" charset="0"/>
              </a:rPr>
              <a:t>SessionFactory</a:t>
            </a:r>
            <a:r>
              <a:rPr lang="en-IN" sz="1100" b="1" dirty="0">
                <a:solidFill>
                  <a:srgbClr val="000000"/>
                </a:solidFill>
                <a:latin typeface="Consolas" panose="020B0609020204030204" pitchFamily="49" charset="0"/>
              </a:rPr>
              <a:t> </a:t>
            </a:r>
            <a:r>
              <a:rPr lang="en-IN" sz="1100" b="1" dirty="0" err="1">
                <a:solidFill>
                  <a:srgbClr val="000000"/>
                </a:solidFill>
                <a:latin typeface="Consolas" panose="020B0609020204030204" pitchFamily="49" charset="0"/>
              </a:rPr>
              <a:t>getSessionFactory</a:t>
            </a:r>
            <a:r>
              <a:rPr lang="en-IN" sz="1100" b="1" dirty="0">
                <a:solidFill>
                  <a:srgbClr val="000000"/>
                </a:solidFill>
                <a:latin typeface="Consolas" panose="020B0609020204030204" pitchFamily="49" charset="0"/>
              </a:rPr>
              <a:t>() {</a:t>
            </a:r>
          </a:p>
          <a:p>
            <a:r>
              <a:rPr lang="en-IN" sz="1100" dirty="0">
                <a:solidFill>
                  <a:srgbClr val="000000"/>
                </a:solidFill>
                <a:latin typeface="Consolas" panose="020B0609020204030204" pitchFamily="49" charset="0"/>
              </a:rPr>
              <a:t>Configuration </a:t>
            </a:r>
            <a:r>
              <a:rPr lang="en-IN" sz="1100" dirty="0" err="1">
                <a:solidFill>
                  <a:srgbClr val="6A3E3E"/>
                </a:solidFill>
                <a:latin typeface="Consolas" panose="020B0609020204030204" pitchFamily="49" charset="0"/>
              </a:rPr>
              <a:t>configuration</a:t>
            </a:r>
            <a:r>
              <a:rPr lang="en-IN" sz="1100" dirty="0">
                <a:solidFill>
                  <a:srgbClr val="000000"/>
                </a:solidFill>
                <a:latin typeface="Consolas" panose="020B0609020204030204" pitchFamily="49" charset="0"/>
              </a:rPr>
              <a:t> = </a:t>
            </a:r>
            <a:r>
              <a:rPr lang="en-IN" sz="1100" b="1" dirty="0">
                <a:solidFill>
                  <a:srgbClr val="7F0055"/>
                </a:solidFill>
                <a:latin typeface="Consolas" panose="020B0609020204030204" pitchFamily="49" charset="0"/>
              </a:rPr>
              <a:t>new</a:t>
            </a:r>
            <a:r>
              <a:rPr lang="en-IN" sz="1100" b="1" dirty="0">
                <a:solidFill>
                  <a:srgbClr val="000000"/>
                </a:solidFill>
                <a:latin typeface="Consolas" panose="020B0609020204030204" pitchFamily="49" charset="0"/>
              </a:rPr>
              <a:t> Configuration().configure();</a:t>
            </a:r>
          </a:p>
          <a:p>
            <a:r>
              <a:rPr lang="en-IN" sz="1100" dirty="0" err="1">
                <a:solidFill>
                  <a:srgbClr val="000000"/>
                </a:solidFill>
                <a:latin typeface="Consolas" panose="020B0609020204030204" pitchFamily="49" charset="0"/>
              </a:rPr>
              <a:t>StandardServiceRegistryBuilder</a:t>
            </a:r>
            <a:r>
              <a:rPr lang="en-IN" sz="1100" dirty="0">
                <a:solidFill>
                  <a:srgbClr val="000000"/>
                </a:solidFill>
                <a:latin typeface="Consolas" panose="020B0609020204030204" pitchFamily="49" charset="0"/>
              </a:rPr>
              <a:t> </a:t>
            </a:r>
            <a:r>
              <a:rPr lang="en-IN" sz="1100" dirty="0">
                <a:solidFill>
                  <a:srgbClr val="6A3E3E"/>
                </a:solidFill>
                <a:latin typeface="Consolas" panose="020B0609020204030204" pitchFamily="49" charset="0"/>
              </a:rPr>
              <a:t>builder</a:t>
            </a:r>
            <a:r>
              <a:rPr lang="en-IN" sz="1100" dirty="0">
                <a:solidFill>
                  <a:srgbClr val="000000"/>
                </a:solidFill>
                <a:latin typeface="Consolas" panose="020B0609020204030204" pitchFamily="49" charset="0"/>
              </a:rPr>
              <a:t> = </a:t>
            </a:r>
            <a:r>
              <a:rPr lang="en-IN" sz="1100" b="1" dirty="0">
                <a:solidFill>
                  <a:srgbClr val="7F0055"/>
                </a:solidFill>
                <a:latin typeface="Consolas" panose="020B0609020204030204" pitchFamily="49" charset="0"/>
              </a:rPr>
              <a:t>new</a:t>
            </a:r>
            <a:r>
              <a:rPr lang="en-IN" sz="1100" b="1" dirty="0">
                <a:solidFill>
                  <a:srgbClr val="000000"/>
                </a:solidFill>
                <a:latin typeface="Consolas" panose="020B0609020204030204" pitchFamily="49" charset="0"/>
              </a:rPr>
              <a:t> </a:t>
            </a:r>
            <a:r>
              <a:rPr lang="en-IN" sz="1100" b="1" dirty="0" err="1">
                <a:solidFill>
                  <a:srgbClr val="000000"/>
                </a:solidFill>
                <a:latin typeface="Consolas" panose="020B0609020204030204" pitchFamily="49" charset="0"/>
              </a:rPr>
              <a:t>StandardServiceRegistryBuilder</a:t>
            </a:r>
            <a:r>
              <a:rPr lang="en-IN" sz="1100" b="1" dirty="0">
                <a:solidFill>
                  <a:srgbClr val="000000"/>
                </a:solidFill>
                <a:latin typeface="Consolas" panose="020B0609020204030204" pitchFamily="49" charset="0"/>
              </a:rPr>
              <a:t>()</a:t>
            </a:r>
          </a:p>
          <a:p>
            <a:r>
              <a:rPr lang="en-IN" sz="1100" dirty="0">
                <a:solidFill>
                  <a:srgbClr val="000000"/>
                </a:solidFill>
                <a:latin typeface="Consolas" panose="020B0609020204030204" pitchFamily="49" charset="0"/>
              </a:rPr>
              <a:t>.</a:t>
            </a:r>
            <a:r>
              <a:rPr lang="en-IN" sz="1100" dirty="0" err="1">
                <a:solidFill>
                  <a:srgbClr val="000000"/>
                </a:solidFill>
                <a:latin typeface="Consolas" panose="020B0609020204030204" pitchFamily="49" charset="0"/>
              </a:rPr>
              <a:t>applySettings</a:t>
            </a:r>
            <a:r>
              <a:rPr lang="en-IN" sz="1100" dirty="0">
                <a:solidFill>
                  <a:srgbClr val="000000"/>
                </a:solidFill>
                <a:latin typeface="Consolas" panose="020B0609020204030204" pitchFamily="49" charset="0"/>
              </a:rPr>
              <a:t>(</a:t>
            </a:r>
            <a:r>
              <a:rPr lang="en-IN" sz="1100" dirty="0" err="1">
                <a:solidFill>
                  <a:srgbClr val="6A3E3E"/>
                </a:solidFill>
                <a:latin typeface="Consolas" panose="020B0609020204030204" pitchFamily="49" charset="0"/>
              </a:rPr>
              <a:t>configuration</a:t>
            </a:r>
            <a:r>
              <a:rPr lang="en-IN" sz="1100" dirty="0" err="1">
                <a:solidFill>
                  <a:srgbClr val="000000"/>
                </a:solidFill>
                <a:latin typeface="Consolas" panose="020B0609020204030204" pitchFamily="49" charset="0"/>
              </a:rPr>
              <a:t>.getProperties</a:t>
            </a:r>
            <a:r>
              <a:rPr lang="en-IN" sz="1100" dirty="0">
                <a:solidFill>
                  <a:srgbClr val="000000"/>
                </a:solidFill>
                <a:latin typeface="Consolas" panose="020B0609020204030204" pitchFamily="49" charset="0"/>
              </a:rPr>
              <a:t>());</a:t>
            </a:r>
          </a:p>
          <a:p>
            <a:r>
              <a:rPr lang="en-IN" sz="1100" dirty="0" err="1">
                <a:solidFill>
                  <a:srgbClr val="000000"/>
                </a:solidFill>
                <a:latin typeface="Consolas" panose="020B0609020204030204" pitchFamily="49" charset="0"/>
              </a:rPr>
              <a:t>SessionFactory</a:t>
            </a:r>
            <a:r>
              <a:rPr lang="en-IN" sz="1100" dirty="0">
                <a:solidFill>
                  <a:srgbClr val="000000"/>
                </a:solidFill>
                <a:latin typeface="Consolas" panose="020B0609020204030204" pitchFamily="49" charset="0"/>
              </a:rPr>
              <a:t> </a:t>
            </a:r>
            <a:r>
              <a:rPr lang="en-IN" sz="1100" dirty="0" err="1">
                <a:solidFill>
                  <a:srgbClr val="6A3E3E"/>
                </a:solidFill>
                <a:latin typeface="Consolas" panose="020B0609020204030204" pitchFamily="49" charset="0"/>
              </a:rPr>
              <a:t>sessionFactory</a:t>
            </a:r>
            <a:r>
              <a:rPr lang="en-IN" sz="1100" dirty="0">
                <a:solidFill>
                  <a:srgbClr val="000000"/>
                </a:solidFill>
                <a:latin typeface="Consolas" panose="020B0609020204030204" pitchFamily="49" charset="0"/>
              </a:rPr>
              <a:t> = </a:t>
            </a:r>
            <a:r>
              <a:rPr lang="en-IN" sz="1100" dirty="0">
                <a:solidFill>
                  <a:srgbClr val="6A3E3E"/>
                </a:solidFill>
                <a:latin typeface="Consolas" panose="020B0609020204030204" pitchFamily="49" charset="0"/>
              </a:rPr>
              <a:t>configuration</a:t>
            </a:r>
          </a:p>
          <a:p>
            <a:r>
              <a:rPr lang="en-IN" sz="1100" dirty="0">
                <a:solidFill>
                  <a:srgbClr val="000000"/>
                </a:solidFill>
                <a:latin typeface="Consolas" panose="020B0609020204030204" pitchFamily="49" charset="0"/>
              </a:rPr>
              <a:t>.</a:t>
            </a:r>
            <a:r>
              <a:rPr lang="en-IN" sz="1100" dirty="0" err="1">
                <a:solidFill>
                  <a:srgbClr val="000000"/>
                </a:solidFill>
                <a:latin typeface="Consolas" panose="020B0609020204030204" pitchFamily="49" charset="0"/>
              </a:rPr>
              <a:t>buildSessionFactory</a:t>
            </a:r>
            <a:r>
              <a:rPr lang="en-IN" sz="1100" dirty="0">
                <a:solidFill>
                  <a:srgbClr val="000000"/>
                </a:solidFill>
                <a:latin typeface="Consolas" panose="020B0609020204030204" pitchFamily="49" charset="0"/>
              </a:rPr>
              <a:t>(</a:t>
            </a:r>
            <a:r>
              <a:rPr lang="en-IN" sz="1100" dirty="0" err="1">
                <a:solidFill>
                  <a:srgbClr val="6A3E3E"/>
                </a:solidFill>
                <a:latin typeface="Consolas" panose="020B0609020204030204" pitchFamily="49" charset="0"/>
              </a:rPr>
              <a:t>builder</a:t>
            </a:r>
            <a:r>
              <a:rPr lang="en-IN" sz="1100" dirty="0" err="1">
                <a:solidFill>
                  <a:srgbClr val="000000"/>
                </a:solidFill>
                <a:latin typeface="Consolas" panose="020B0609020204030204" pitchFamily="49" charset="0"/>
              </a:rPr>
              <a:t>.build</a:t>
            </a:r>
            <a:r>
              <a:rPr lang="en-IN" sz="1100" dirty="0">
                <a:solidFill>
                  <a:srgbClr val="000000"/>
                </a:solidFill>
                <a:latin typeface="Consolas" panose="020B0609020204030204" pitchFamily="49" charset="0"/>
              </a:rPr>
              <a:t>());</a:t>
            </a:r>
          </a:p>
          <a:p>
            <a:r>
              <a:rPr lang="en-IN" sz="1100" b="1" dirty="0">
                <a:solidFill>
                  <a:srgbClr val="7F0055"/>
                </a:solidFill>
                <a:latin typeface="Consolas" panose="020B0609020204030204" pitchFamily="49" charset="0"/>
              </a:rPr>
              <a:t>return</a:t>
            </a:r>
            <a:r>
              <a:rPr lang="en-IN" sz="1100" b="1" dirty="0">
                <a:solidFill>
                  <a:srgbClr val="000000"/>
                </a:solidFill>
                <a:latin typeface="Consolas" panose="020B0609020204030204" pitchFamily="49" charset="0"/>
              </a:rPr>
              <a:t> </a:t>
            </a:r>
            <a:r>
              <a:rPr lang="en-IN" sz="1100" b="1" dirty="0" err="1">
                <a:solidFill>
                  <a:srgbClr val="6A3E3E"/>
                </a:solidFill>
                <a:latin typeface="Consolas" panose="020B0609020204030204" pitchFamily="49" charset="0"/>
              </a:rPr>
              <a:t>sessionFactory</a:t>
            </a:r>
            <a:r>
              <a:rPr lang="en-IN" sz="1100" b="1" dirty="0">
                <a:solidFill>
                  <a:srgbClr val="000000"/>
                </a:solidFill>
                <a:latin typeface="Consolas" panose="020B0609020204030204" pitchFamily="49" charset="0"/>
              </a:rPr>
              <a:t>;</a:t>
            </a:r>
          </a:p>
          <a:p>
            <a:r>
              <a:rPr lang="en-IN" sz="1100" dirty="0">
                <a:solidFill>
                  <a:srgbClr val="000000"/>
                </a:solidFill>
                <a:latin typeface="Consolas" panose="020B0609020204030204" pitchFamily="49" charset="0"/>
              </a:rPr>
              <a:t>}</a:t>
            </a:r>
          </a:p>
          <a:p>
            <a:r>
              <a:rPr lang="en-IN" sz="1100" b="1" dirty="0">
                <a:solidFill>
                  <a:srgbClr val="7F0055"/>
                </a:solidFill>
                <a:latin typeface="Consolas" panose="020B0609020204030204" pitchFamily="49" charset="0"/>
              </a:rPr>
              <a:t>public</a:t>
            </a:r>
            <a:r>
              <a:rPr lang="en-IN" sz="1100" b="1" dirty="0">
                <a:solidFill>
                  <a:srgbClr val="000000"/>
                </a:solidFill>
                <a:latin typeface="Consolas" panose="020B0609020204030204" pitchFamily="49" charset="0"/>
              </a:rPr>
              <a:t> </a:t>
            </a:r>
            <a:r>
              <a:rPr lang="en-IN" sz="1100" b="1" dirty="0">
                <a:solidFill>
                  <a:srgbClr val="7F0055"/>
                </a:solidFill>
                <a:latin typeface="Consolas" panose="020B0609020204030204" pitchFamily="49" charset="0"/>
              </a:rPr>
              <a:t>static</a:t>
            </a:r>
            <a:r>
              <a:rPr lang="en-IN" sz="1100" b="1" dirty="0">
                <a:solidFill>
                  <a:srgbClr val="000000"/>
                </a:solidFill>
                <a:latin typeface="Consolas" panose="020B0609020204030204" pitchFamily="49" charset="0"/>
              </a:rPr>
              <a:t> </a:t>
            </a:r>
            <a:r>
              <a:rPr lang="en-IN" sz="1100" b="1" dirty="0">
                <a:solidFill>
                  <a:srgbClr val="7F0055"/>
                </a:solidFill>
                <a:latin typeface="Consolas" panose="020B0609020204030204" pitchFamily="49" charset="0"/>
              </a:rPr>
              <a:t>void</a:t>
            </a:r>
            <a:r>
              <a:rPr lang="en-IN" sz="1100" b="1" dirty="0">
                <a:solidFill>
                  <a:srgbClr val="000000"/>
                </a:solidFill>
                <a:latin typeface="Consolas" panose="020B0609020204030204" pitchFamily="49" charset="0"/>
              </a:rPr>
              <a:t> main(String[] </a:t>
            </a:r>
            <a:r>
              <a:rPr lang="en-IN" sz="1100" b="1" dirty="0" err="1">
                <a:solidFill>
                  <a:srgbClr val="6A3E3E"/>
                </a:solidFill>
                <a:latin typeface="Consolas" panose="020B0609020204030204" pitchFamily="49" charset="0"/>
              </a:rPr>
              <a:t>args</a:t>
            </a:r>
            <a:r>
              <a:rPr lang="en-IN" sz="1100" b="1" dirty="0">
                <a:solidFill>
                  <a:srgbClr val="000000"/>
                </a:solidFill>
                <a:latin typeface="Consolas" panose="020B0609020204030204" pitchFamily="49" charset="0"/>
              </a:rPr>
              <a:t>) {</a:t>
            </a:r>
          </a:p>
          <a:p>
            <a:r>
              <a:rPr lang="en-IN" sz="1100" dirty="0">
                <a:solidFill>
                  <a:srgbClr val="000000"/>
                </a:solidFill>
                <a:latin typeface="Consolas" panose="020B0609020204030204" pitchFamily="49" charset="0"/>
              </a:rPr>
              <a:t> </a:t>
            </a:r>
            <a:r>
              <a:rPr lang="en-IN" sz="1100" b="1" dirty="0">
                <a:solidFill>
                  <a:srgbClr val="7F0055"/>
                </a:solidFill>
                <a:latin typeface="Consolas" panose="020B0609020204030204" pitchFamily="49" charset="0"/>
              </a:rPr>
              <a:t>try</a:t>
            </a:r>
            <a:r>
              <a:rPr lang="en-IN" sz="1100" b="1" dirty="0">
                <a:solidFill>
                  <a:srgbClr val="000000"/>
                </a:solidFill>
                <a:latin typeface="Consolas" panose="020B0609020204030204" pitchFamily="49" charset="0"/>
              </a:rPr>
              <a:t> {</a:t>
            </a:r>
          </a:p>
          <a:p>
            <a:r>
              <a:rPr lang="en-IN" sz="1100" dirty="0">
                <a:solidFill>
                  <a:srgbClr val="000000"/>
                </a:solidFill>
                <a:latin typeface="Consolas" panose="020B0609020204030204" pitchFamily="49" charset="0"/>
              </a:rPr>
              <a:t>Session </a:t>
            </a:r>
            <a:r>
              <a:rPr lang="en-IN" sz="1100" dirty="0" err="1">
                <a:solidFill>
                  <a:srgbClr val="6A3E3E"/>
                </a:solidFill>
                <a:latin typeface="Consolas" panose="020B0609020204030204" pitchFamily="49" charset="0"/>
              </a:rPr>
              <a:t>session</a:t>
            </a:r>
            <a:r>
              <a:rPr lang="en-IN" sz="1100" dirty="0">
                <a:solidFill>
                  <a:srgbClr val="000000"/>
                </a:solidFill>
                <a:latin typeface="Consolas" panose="020B0609020204030204" pitchFamily="49" charset="0"/>
              </a:rPr>
              <a:t> = </a:t>
            </a:r>
            <a:r>
              <a:rPr lang="en-IN" sz="1100" i="1" dirty="0" err="1">
                <a:solidFill>
                  <a:srgbClr val="000000"/>
                </a:solidFill>
                <a:latin typeface="Consolas" panose="020B0609020204030204" pitchFamily="49" charset="0"/>
              </a:rPr>
              <a:t>getSessionFactory</a:t>
            </a:r>
            <a:r>
              <a:rPr lang="en-IN" sz="1100" i="1" dirty="0">
                <a:solidFill>
                  <a:srgbClr val="000000"/>
                </a:solidFill>
                <a:latin typeface="Consolas" panose="020B0609020204030204" pitchFamily="49" charset="0"/>
              </a:rPr>
              <a:t>().</a:t>
            </a:r>
            <a:r>
              <a:rPr lang="en-IN" sz="1100" i="1" dirty="0" err="1">
                <a:solidFill>
                  <a:srgbClr val="000000"/>
                </a:solidFill>
                <a:latin typeface="Consolas" panose="020B0609020204030204" pitchFamily="49" charset="0"/>
              </a:rPr>
              <a:t>openSession</a:t>
            </a:r>
            <a:r>
              <a:rPr lang="en-IN" sz="1100" i="1" dirty="0">
                <a:solidFill>
                  <a:srgbClr val="000000"/>
                </a:solidFill>
                <a:latin typeface="Consolas" panose="020B0609020204030204" pitchFamily="49" charset="0"/>
              </a:rPr>
              <a:t>();</a:t>
            </a:r>
          </a:p>
          <a:p>
            <a:r>
              <a:rPr lang="en-IN" sz="1100" dirty="0">
                <a:solidFill>
                  <a:srgbClr val="000000"/>
                </a:solidFill>
                <a:latin typeface="Consolas" panose="020B0609020204030204" pitchFamily="49" charset="0"/>
              </a:rPr>
              <a:t>  </a:t>
            </a:r>
            <a:r>
              <a:rPr lang="en-IN" sz="1100" dirty="0" err="1">
                <a:solidFill>
                  <a:srgbClr val="6A3E3E"/>
                </a:solidFill>
                <a:latin typeface="Consolas" panose="020B0609020204030204" pitchFamily="49" charset="0"/>
              </a:rPr>
              <a:t>session</a:t>
            </a:r>
            <a:r>
              <a:rPr lang="en-IN" sz="1100" dirty="0" err="1">
                <a:solidFill>
                  <a:srgbClr val="000000"/>
                </a:solidFill>
                <a:latin typeface="Consolas" panose="020B0609020204030204" pitchFamily="49" charset="0"/>
              </a:rPr>
              <a:t>.beginTransaction</a:t>
            </a:r>
            <a:r>
              <a:rPr lang="en-IN" sz="1100" dirty="0">
                <a:solidFill>
                  <a:srgbClr val="000000"/>
                </a:solidFill>
                <a:latin typeface="Consolas" panose="020B0609020204030204" pitchFamily="49" charset="0"/>
              </a:rPr>
              <a:t>();</a:t>
            </a:r>
          </a:p>
          <a:p>
            <a:r>
              <a:rPr lang="en-IN" sz="1100" dirty="0">
                <a:solidFill>
                  <a:srgbClr val="000000"/>
                </a:solidFill>
                <a:latin typeface="Consolas" panose="020B0609020204030204" pitchFamily="49" charset="0"/>
              </a:rPr>
              <a:t> </a:t>
            </a:r>
          </a:p>
        </p:txBody>
      </p:sp>
      <p:sp>
        <p:nvSpPr>
          <p:cNvPr id="6" name="Rectangle 5">
            <a:extLst>
              <a:ext uri="{FF2B5EF4-FFF2-40B4-BE49-F238E27FC236}">
                <a16:creationId xmlns:a16="http://schemas.microsoft.com/office/drawing/2014/main" id="{D068B081-41B9-42C8-A7E8-08200E627F13}"/>
              </a:ext>
            </a:extLst>
          </p:cNvPr>
          <p:cNvSpPr/>
          <p:nvPr/>
        </p:nvSpPr>
        <p:spPr>
          <a:xfrm>
            <a:off x="4336143" y="1549089"/>
            <a:ext cx="4572000" cy="4662815"/>
          </a:xfrm>
          <a:prstGeom prst="rect">
            <a:avLst/>
          </a:prstGeom>
        </p:spPr>
        <p:txBody>
          <a:bodyPr>
            <a:spAutoFit/>
          </a:bodyPr>
          <a:lstStyle/>
          <a:p>
            <a:r>
              <a:rPr lang="en-IN" sz="1100" dirty="0">
                <a:solidFill>
                  <a:srgbClr val="000000"/>
                </a:solidFill>
                <a:latin typeface="Consolas" panose="020B0609020204030204" pitchFamily="49" charset="0"/>
              </a:rPr>
              <a:t>Meeting </a:t>
            </a:r>
            <a:r>
              <a:rPr lang="en-IN" sz="1100" dirty="0" err="1">
                <a:solidFill>
                  <a:srgbClr val="6A3E3E"/>
                </a:solidFill>
                <a:latin typeface="Consolas" panose="020B0609020204030204" pitchFamily="49" charset="0"/>
              </a:rPr>
              <a:t>quaterlyMeet</a:t>
            </a:r>
            <a:r>
              <a:rPr lang="en-IN" sz="1100" dirty="0">
                <a:solidFill>
                  <a:srgbClr val="000000"/>
                </a:solidFill>
                <a:latin typeface="Consolas" panose="020B0609020204030204" pitchFamily="49" charset="0"/>
              </a:rPr>
              <a:t> = </a:t>
            </a:r>
            <a:r>
              <a:rPr lang="en-IN" sz="1100" b="1" dirty="0">
                <a:solidFill>
                  <a:srgbClr val="7F0055"/>
                </a:solidFill>
                <a:latin typeface="Consolas" panose="020B0609020204030204" pitchFamily="49" charset="0"/>
              </a:rPr>
              <a:t>new</a:t>
            </a:r>
            <a:r>
              <a:rPr lang="en-IN" sz="1100" b="1" dirty="0">
                <a:solidFill>
                  <a:srgbClr val="000000"/>
                </a:solidFill>
                <a:latin typeface="Consolas" panose="020B0609020204030204" pitchFamily="49" charset="0"/>
              </a:rPr>
              <a:t> Meeting(</a:t>
            </a:r>
            <a:r>
              <a:rPr lang="en-IN" sz="1100" b="1" dirty="0">
                <a:solidFill>
                  <a:srgbClr val="2A00FF"/>
                </a:solidFill>
                <a:latin typeface="Consolas" panose="020B0609020204030204" pitchFamily="49" charset="0"/>
              </a:rPr>
              <a:t>"</a:t>
            </a:r>
            <a:r>
              <a:rPr lang="en-IN" sz="1100" b="1" dirty="0" err="1">
                <a:solidFill>
                  <a:srgbClr val="2A00FF"/>
                </a:solidFill>
                <a:latin typeface="Consolas" panose="020B0609020204030204" pitchFamily="49" charset="0"/>
              </a:rPr>
              <a:t>Quearterly</a:t>
            </a:r>
            <a:r>
              <a:rPr lang="en-IN" sz="1100" b="1" dirty="0">
                <a:solidFill>
                  <a:srgbClr val="2A00FF"/>
                </a:solidFill>
                <a:latin typeface="Consolas" panose="020B0609020204030204" pitchFamily="49" charset="0"/>
              </a:rPr>
              <a:t> sales Meeting"</a:t>
            </a:r>
            <a:r>
              <a:rPr lang="en-IN" sz="1100" b="1" dirty="0">
                <a:solidFill>
                  <a:srgbClr val="000000"/>
                </a:solidFill>
                <a:latin typeface="Consolas" panose="020B0609020204030204" pitchFamily="49" charset="0"/>
              </a:rPr>
              <a:t>);</a:t>
            </a:r>
          </a:p>
          <a:p>
            <a:r>
              <a:rPr lang="en-IN" sz="1100" dirty="0">
                <a:solidFill>
                  <a:srgbClr val="000000"/>
                </a:solidFill>
                <a:latin typeface="Consolas" panose="020B0609020204030204" pitchFamily="49" charset="0"/>
              </a:rPr>
              <a:t>Meeting </a:t>
            </a:r>
            <a:r>
              <a:rPr lang="en-IN" sz="1100" dirty="0" err="1">
                <a:solidFill>
                  <a:srgbClr val="6A3E3E"/>
                </a:solidFill>
                <a:latin typeface="Consolas" panose="020B0609020204030204" pitchFamily="49" charset="0"/>
              </a:rPr>
              <a:t>weeklyMeet</a:t>
            </a:r>
            <a:r>
              <a:rPr lang="en-IN" sz="1100" dirty="0">
                <a:solidFill>
                  <a:srgbClr val="000000"/>
                </a:solidFill>
                <a:latin typeface="Consolas" panose="020B0609020204030204" pitchFamily="49" charset="0"/>
              </a:rPr>
              <a:t> = </a:t>
            </a:r>
            <a:r>
              <a:rPr lang="en-IN" sz="1100" b="1" dirty="0">
                <a:solidFill>
                  <a:srgbClr val="7F0055"/>
                </a:solidFill>
                <a:latin typeface="Consolas" panose="020B0609020204030204" pitchFamily="49" charset="0"/>
              </a:rPr>
              <a:t>new</a:t>
            </a:r>
            <a:r>
              <a:rPr lang="en-IN" sz="1100" b="1" dirty="0">
                <a:solidFill>
                  <a:srgbClr val="000000"/>
                </a:solidFill>
                <a:latin typeface="Consolas" panose="020B0609020204030204" pitchFamily="49" charset="0"/>
              </a:rPr>
              <a:t> Meeting(</a:t>
            </a:r>
            <a:r>
              <a:rPr lang="en-IN" sz="1100" b="1" dirty="0">
                <a:solidFill>
                  <a:srgbClr val="2A00FF"/>
                </a:solidFill>
                <a:latin typeface="Consolas" panose="020B0609020204030204" pitchFamily="49" charset="0"/>
              </a:rPr>
              <a:t>"Weekly sales Meeting"</a:t>
            </a:r>
            <a:r>
              <a:rPr lang="en-IN" sz="1100" b="1" dirty="0">
                <a:solidFill>
                  <a:srgbClr val="000000"/>
                </a:solidFill>
                <a:latin typeface="Consolas" panose="020B0609020204030204" pitchFamily="49" charset="0"/>
              </a:rPr>
              <a:t>);</a:t>
            </a:r>
          </a:p>
          <a:p>
            <a:r>
              <a:rPr lang="en-IN" sz="1100" dirty="0">
                <a:solidFill>
                  <a:srgbClr val="000000"/>
                </a:solidFill>
                <a:latin typeface="Consolas" panose="020B0609020204030204" pitchFamily="49" charset="0"/>
              </a:rPr>
              <a:t>Meeting </a:t>
            </a:r>
            <a:r>
              <a:rPr lang="en-IN" sz="1100" dirty="0" err="1">
                <a:solidFill>
                  <a:srgbClr val="6A3E3E"/>
                </a:solidFill>
                <a:latin typeface="Consolas" panose="020B0609020204030204" pitchFamily="49" charset="0"/>
              </a:rPr>
              <a:t>dailyMeet</a:t>
            </a:r>
            <a:r>
              <a:rPr lang="en-IN" sz="1100" dirty="0">
                <a:solidFill>
                  <a:srgbClr val="000000"/>
                </a:solidFill>
                <a:latin typeface="Consolas" panose="020B0609020204030204" pitchFamily="49" charset="0"/>
              </a:rPr>
              <a:t>  = </a:t>
            </a:r>
            <a:r>
              <a:rPr lang="en-IN" sz="1100" b="1" dirty="0">
                <a:solidFill>
                  <a:srgbClr val="7F0055"/>
                </a:solidFill>
                <a:latin typeface="Consolas" panose="020B0609020204030204" pitchFamily="49" charset="0"/>
              </a:rPr>
              <a:t>new</a:t>
            </a:r>
            <a:r>
              <a:rPr lang="en-IN" sz="1100" b="1" dirty="0">
                <a:solidFill>
                  <a:srgbClr val="000000"/>
                </a:solidFill>
                <a:latin typeface="Consolas" panose="020B0609020204030204" pitchFamily="49" charset="0"/>
              </a:rPr>
              <a:t> Meeting(</a:t>
            </a:r>
            <a:r>
              <a:rPr lang="en-IN" sz="1100" b="1" dirty="0">
                <a:solidFill>
                  <a:srgbClr val="2A00FF"/>
                </a:solidFill>
                <a:latin typeface="Consolas" panose="020B0609020204030204" pitchFamily="49" charset="0"/>
              </a:rPr>
              <a:t>"Daily sales Meeting"</a:t>
            </a:r>
            <a:r>
              <a:rPr lang="en-IN" sz="1100" b="1" dirty="0">
                <a:solidFill>
                  <a:srgbClr val="000000"/>
                </a:solidFill>
                <a:latin typeface="Consolas" panose="020B0609020204030204" pitchFamily="49" charset="0"/>
              </a:rPr>
              <a:t>);</a:t>
            </a:r>
          </a:p>
          <a:p>
            <a:r>
              <a:rPr lang="en-IN" sz="1100" dirty="0">
                <a:solidFill>
                  <a:srgbClr val="000000"/>
                </a:solidFill>
                <a:latin typeface="Consolas" panose="020B0609020204030204" pitchFamily="49" charset="0"/>
              </a:rPr>
              <a:t>Employee </a:t>
            </a:r>
            <a:r>
              <a:rPr lang="en-IN" sz="1100" dirty="0">
                <a:solidFill>
                  <a:srgbClr val="6A3E3E"/>
                </a:solidFill>
                <a:latin typeface="Consolas" panose="020B0609020204030204" pitchFamily="49" charset="0"/>
              </a:rPr>
              <a:t>empObj1</a:t>
            </a:r>
            <a:r>
              <a:rPr lang="en-IN" sz="1100" dirty="0">
                <a:solidFill>
                  <a:srgbClr val="000000"/>
                </a:solidFill>
                <a:latin typeface="Consolas" panose="020B0609020204030204" pitchFamily="49" charset="0"/>
              </a:rPr>
              <a:t> = </a:t>
            </a:r>
            <a:r>
              <a:rPr lang="en-IN" sz="1100" b="1" dirty="0">
                <a:solidFill>
                  <a:srgbClr val="7F0055"/>
                </a:solidFill>
                <a:latin typeface="Consolas" panose="020B0609020204030204" pitchFamily="49" charset="0"/>
              </a:rPr>
              <a:t>new</a:t>
            </a:r>
            <a:r>
              <a:rPr lang="en-IN" sz="1100" b="1" dirty="0">
                <a:solidFill>
                  <a:srgbClr val="000000"/>
                </a:solidFill>
                <a:latin typeface="Consolas" panose="020B0609020204030204" pitchFamily="49" charset="0"/>
              </a:rPr>
              <a:t> Employee(</a:t>
            </a:r>
            <a:r>
              <a:rPr lang="en-IN" sz="1100" b="1" dirty="0">
                <a:solidFill>
                  <a:srgbClr val="2A00FF"/>
                </a:solidFill>
                <a:latin typeface="Consolas" panose="020B0609020204030204" pitchFamily="49" charset="0"/>
              </a:rPr>
              <a:t>"Dhruv"</a:t>
            </a:r>
            <a:r>
              <a:rPr lang="en-IN" sz="1100" b="1" dirty="0">
                <a:solidFill>
                  <a:srgbClr val="000000"/>
                </a:solidFill>
                <a:latin typeface="Consolas" panose="020B0609020204030204" pitchFamily="49" charset="0"/>
              </a:rPr>
              <a:t>, </a:t>
            </a:r>
            <a:r>
              <a:rPr lang="en-IN" sz="1100" b="1" dirty="0">
                <a:solidFill>
                  <a:srgbClr val="2A00FF"/>
                </a:solidFill>
                <a:latin typeface="Consolas" panose="020B0609020204030204" pitchFamily="49" charset="0"/>
              </a:rPr>
              <a:t>"Joshi"</a:t>
            </a:r>
            <a:r>
              <a:rPr lang="en-IN" sz="1100" b="1" dirty="0">
                <a:solidFill>
                  <a:srgbClr val="000000"/>
                </a:solidFill>
                <a:latin typeface="Consolas" panose="020B0609020204030204" pitchFamily="49" charset="0"/>
              </a:rPr>
              <a:t>);</a:t>
            </a:r>
          </a:p>
          <a:p>
            <a:r>
              <a:rPr lang="en-IN" sz="1100" u="sng" dirty="0">
                <a:solidFill>
                  <a:srgbClr val="6A3E3E"/>
                </a:solidFill>
                <a:latin typeface="Consolas" panose="020B0609020204030204" pitchFamily="49" charset="0"/>
              </a:rPr>
              <a:t>empObj1</a:t>
            </a:r>
            <a:r>
              <a:rPr lang="en-IN" sz="1100" u="sng" dirty="0">
                <a:solidFill>
                  <a:srgbClr val="000000"/>
                </a:solidFill>
                <a:latin typeface="Consolas" panose="020B0609020204030204" pitchFamily="49" charset="0"/>
              </a:rPr>
              <a:t>.getMeetings().add(</a:t>
            </a:r>
            <a:r>
              <a:rPr lang="en-IN" sz="1100" u="sng" dirty="0" err="1">
                <a:solidFill>
                  <a:srgbClr val="6A3E3E"/>
                </a:solidFill>
                <a:latin typeface="Consolas" panose="020B0609020204030204" pitchFamily="49" charset="0"/>
              </a:rPr>
              <a:t>quaterlyMeet</a:t>
            </a:r>
            <a:r>
              <a:rPr lang="en-IN" sz="1100" u="sng" dirty="0">
                <a:solidFill>
                  <a:srgbClr val="000000"/>
                </a:solidFill>
                <a:latin typeface="Consolas" panose="020B0609020204030204" pitchFamily="49" charset="0"/>
              </a:rPr>
              <a:t>);</a:t>
            </a:r>
          </a:p>
          <a:p>
            <a:r>
              <a:rPr lang="en-IN" sz="1100" u="sng" dirty="0">
                <a:solidFill>
                  <a:srgbClr val="6A3E3E"/>
                </a:solidFill>
                <a:latin typeface="Consolas" panose="020B0609020204030204" pitchFamily="49" charset="0"/>
              </a:rPr>
              <a:t>empObj1</a:t>
            </a:r>
            <a:r>
              <a:rPr lang="en-IN" sz="1100" u="sng" dirty="0">
                <a:solidFill>
                  <a:srgbClr val="000000"/>
                </a:solidFill>
                <a:latin typeface="Consolas" panose="020B0609020204030204" pitchFamily="49" charset="0"/>
              </a:rPr>
              <a:t>.getMeetings().add(</a:t>
            </a:r>
            <a:r>
              <a:rPr lang="en-IN" sz="1100" u="sng" dirty="0" err="1">
                <a:solidFill>
                  <a:srgbClr val="6A3E3E"/>
                </a:solidFill>
                <a:latin typeface="Consolas" panose="020B0609020204030204" pitchFamily="49" charset="0"/>
              </a:rPr>
              <a:t>weeklyMeet</a:t>
            </a:r>
            <a:r>
              <a:rPr lang="en-IN" sz="1100" u="sng" dirty="0">
                <a:solidFill>
                  <a:srgbClr val="000000"/>
                </a:solidFill>
                <a:latin typeface="Consolas" panose="020B0609020204030204" pitchFamily="49" charset="0"/>
              </a:rPr>
              <a:t>);</a:t>
            </a:r>
          </a:p>
          <a:p>
            <a:r>
              <a:rPr lang="en-IN" sz="1100" dirty="0">
                <a:solidFill>
                  <a:srgbClr val="000000"/>
                </a:solidFill>
                <a:latin typeface="Consolas" panose="020B0609020204030204" pitchFamily="49" charset="0"/>
              </a:rPr>
              <a:t>               </a:t>
            </a:r>
            <a:r>
              <a:rPr lang="en-IN" sz="1100" i="1" dirty="0" err="1">
                <a:solidFill>
                  <a:srgbClr val="0000C0"/>
                </a:solidFill>
                <a:latin typeface="Consolas" panose="020B0609020204030204" pitchFamily="49" charset="0"/>
              </a:rPr>
              <a:t>sessionObj</a:t>
            </a:r>
            <a:r>
              <a:rPr lang="en-IN" sz="1100" i="1" dirty="0" err="1">
                <a:solidFill>
                  <a:srgbClr val="000000"/>
                </a:solidFill>
                <a:latin typeface="Consolas" panose="020B0609020204030204" pitchFamily="49" charset="0"/>
              </a:rPr>
              <a:t>.save</a:t>
            </a:r>
            <a:r>
              <a:rPr lang="en-IN" sz="1100" i="1" dirty="0">
                <a:solidFill>
                  <a:srgbClr val="000000"/>
                </a:solidFill>
                <a:latin typeface="Consolas" panose="020B0609020204030204" pitchFamily="49" charset="0"/>
              </a:rPr>
              <a:t>(</a:t>
            </a:r>
            <a:r>
              <a:rPr lang="en-IN" sz="1100" i="1" dirty="0">
                <a:solidFill>
                  <a:srgbClr val="6A3E3E"/>
                </a:solidFill>
                <a:latin typeface="Consolas" panose="020B0609020204030204" pitchFamily="49" charset="0"/>
              </a:rPr>
              <a:t>empObj1</a:t>
            </a:r>
            <a:r>
              <a:rPr lang="en-IN" sz="1100" i="1" dirty="0">
                <a:solidFill>
                  <a:srgbClr val="000000"/>
                </a:solidFill>
                <a:latin typeface="Consolas" panose="020B0609020204030204" pitchFamily="49" charset="0"/>
              </a:rPr>
              <a:t>);</a:t>
            </a:r>
          </a:p>
          <a:p>
            <a:r>
              <a:rPr lang="en-IN" sz="1100" dirty="0">
                <a:solidFill>
                  <a:srgbClr val="000000"/>
                </a:solidFill>
                <a:latin typeface="Consolas" panose="020B0609020204030204" pitchFamily="49" charset="0"/>
              </a:rPr>
              <a:t>Employee </a:t>
            </a:r>
            <a:r>
              <a:rPr lang="en-IN" sz="1100" dirty="0">
                <a:solidFill>
                  <a:srgbClr val="6A3E3E"/>
                </a:solidFill>
                <a:latin typeface="Consolas" panose="020B0609020204030204" pitchFamily="49" charset="0"/>
              </a:rPr>
              <a:t>empObj2</a:t>
            </a:r>
            <a:r>
              <a:rPr lang="en-IN" sz="1100" dirty="0">
                <a:solidFill>
                  <a:srgbClr val="000000"/>
                </a:solidFill>
                <a:latin typeface="Consolas" panose="020B0609020204030204" pitchFamily="49" charset="0"/>
              </a:rPr>
              <a:t> = </a:t>
            </a:r>
            <a:r>
              <a:rPr lang="en-IN" sz="1100" b="1" dirty="0">
                <a:solidFill>
                  <a:srgbClr val="7F0055"/>
                </a:solidFill>
                <a:latin typeface="Consolas" panose="020B0609020204030204" pitchFamily="49" charset="0"/>
              </a:rPr>
              <a:t>new</a:t>
            </a:r>
            <a:r>
              <a:rPr lang="en-IN" sz="1100" b="1" dirty="0">
                <a:solidFill>
                  <a:srgbClr val="000000"/>
                </a:solidFill>
                <a:latin typeface="Consolas" panose="020B0609020204030204" pitchFamily="49" charset="0"/>
              </a:rPr>
              <a:t> Employee(</a:t>
            </a:r>
            <a:r>
              <a:rPr lang="en-IN" sz="1100" b="1" dirty="0">
                <a:solidFill>
                  <a:srgbClr val="2A00FF"/>
                </a:solidFill>
                <a:latin typeface="Consolas" panose="020B0609020204030204" pitchFamily="49" charset="0"/>
              </a:rPr>
              <a:t>"Danny"</a:t>
            </a:r>
            <a:r>
              <a:rPr lang="en-IN" sz="1100" b="1" dirty="0">
                <a:solidFill>
                  <a:srgbClr val="000000"/>
                </a:solidFill>
                <a:latin typeface="Consolas" panose="020B0609020204030204" pitchFamily="49" charset="0"/>
              </a:rPr>
              <a:t>, </a:t>
            </a:r>
            <a:r>
              <a:rPr lang="en-IN" sz="1100" b="1" dirty="0">
                <a:solidFill>
                  <a:srgbClr val="2A00FF"/>
                </a:solidFill>
                <a:latin typeface="Consolas" panose="020B0609020204030204" pitchFamily="49" charset="0"/>
              </a:rPr>
              <a:t>"Leo"</a:t>
            </a:r>
            <a:r>
              <a:rPr lang="en-IN" sz="1100" b="1" dirty="0">
                <a:solidFill>
                  <a:srgbClr val="000000"/>
                </a:solidFill>
                <a:latin typeface="Consolas" panose="020B0609020204030204" pitchFamily="49" charset="0"/>
              </a:rPr>
              <a:t>);</a:t>
            </a:r>
          </a:p>
          <a:p>
            <a:r>
              <a:rPr lang="en-IN" sz="1100" dirty="0">
                <a:solidFill>
                  <a:srgbClr val="000000"/>
                </a:solidFill>
                <a:latin typeface="Consolas" panose="020B0609020204030204" pitchFamily="49" charset="0"/>
              </a:rPr>
              <a:t>  </a:t>
            </a:r>
            <a:r>
              <a:rPr lang="en-IN" sz="1100" u="sng" dirty="0">
                <a:solidFill>
                  <a:srgbClr val="6A3E3E"/>
                </a:solidFill>
                <a:latin typeface="Consolas" panose="020B0609020204030204" pitchFamily="49" charset="0"/>
              </a:rPr>
              <a:t>empObj2</a:t>
            </a:r>
            <a:r>
              <a:rPr lang="en-IN" sz="1100" u="sng" dirty="0">
                <a:solidFill>
                  <a:srgbClr val="000000"/>
                </a:solidFill>
                <a:latin typeface="Consolas" panose="020B0609020204030204" pitchFamily="49" charset="0"/>
              </a:rPr>
              <a:t>.getMeetings().add(</a:t>
            </a:r>
            <a:r>
              <a:rPr lang="en-IN" sz="1100" u="sng" dirty="0" err="1">
                <a:solidFill>
                  <a:srgbClr val="6A3E3E"/>
                </a:solidFill>
                <a:latin typeface="Consolas" panose="020B0609020204030204" pitchFamily="49" charset="0"/>
              </a:rPr>
              <a:t>quaterlyMeet</a:t>
            </a:r>
            <a:r>
              <a:rPr lang="en-IN" sz="1100" u="sng" dirty="0">
                <a:solidFill>
                  <a:srgbClr val="000000"/>
                </a:solidFill>
                <a:latin typeface="Consolas" panose="020B0609020204030204" pitchFamily="49" charset="0"/>
              </a:rPr>
              <a:t>);</a:t>
            </a:r>
          </a:p>
          <a:p>
            <a:r>
              <a:rPr lang="en-IN" sz="1100" dirty="0">
                <a:solidFill>
                  <a:srgbClr val="000000"/>
                </a:solidFill>
                <a:latin typeface="Consolas" panose="020B0609020204030204" pitchFamily="49" charset="0"/>
              </a:rPr>
              <a:t> </a:t>
            </a:r>
            <a:r>
              <a:rPr lang="en-IN" sz="1100" i="1" dirty="0" err="1">
                <a:solidFill>
                  <a:srgbClr val="0000C0"/>
                </a:solidFill>
                <a:latin typeface="Consolas" panose="020B0609020204030204" pitchFamily="49" charset="0"/>
              </a:rPr>
              <a:t>sessionObj</a:t>
            </a:r>
            <a:r>
              <a:rPr lang="en-IN" sz="1100" i="1" dirty="0" err="1">
                <a:solidFill>
                  <a:srgbClr val="000000"/>
                </a:solidFill>
                <a:latin typeface="Consolas" panose="020B0609020204030204" pitchFamily="49" charset="0"/>
              </a:rPr>
              <a:t>.save</a:t>
            </a:r>
            <a:r>
              <a:rPr lang="en-IN" sz="1100" i="1" dirty="0">
                <a:solidFill>
                  <a:srgbClr val="000000"/>
                </a:solidFill>
                <a:latin typeface="Consolas" panose="020B0609020204030204" pitchFamily="49" charset="0"/>
              </a:rPr>
              <a:t>(</a:t>
            </a:r>
            <a:r>
              <a:rPr lang="en-IN" sz="1100" i="1" dirty="0">
                <a:solidFill>
                  <a:srgbClr val="6A3E3E"/>
                </a:solidFill>
                <a:latin typeface="Consolas" panose="020B0609020204030204" pitchFamily="49" charset="0"/>
              </a:rPr>
              <a:t>empObj2</a:t>
            </a:r>
            <a:r>
              <a:rPr lang="en-IN" sz="1100" i="1" dirty="0">
                <a:solidFill>
                  <a:srgbClr val="000000"/>
                </a:solidFill>
                <a:latin typeface="Consolas" panose="020B0609020204030204" pitchFamily="49" charset="0"/>
              </a:rPr>
              <a:t>);</a:t>
            </a:r>
          </a:p>
          <a:p>
            <a:r>
              <a:rPr lang="en-IN" sz="1100" dirty="0">
                <a:solidFill>
                  <a:srgbClr val="000000"/>
                </a:solidFill>
                <a:latin typeface="Consolas" panose="020B0609020204030204" pitchFamily="49" charset="0"/>
              </a:rPr>
              <a:t>      </a:t>
            </a:r>
          </a:p>
          <a:p>
            <a:r>
              <a:rPr lang="en-IN" sz="1100" dirty="0">
                <a:solidFill>
                  <a:srgbClr val="000000"/>
                </a:solidFill>
                <a:latin typeface="Consolas" panose="020B0609020204030204" pitchFamily="49" charset="0"/>
              </a:rPr>
              <a:t>Employee </a:t>
            </a:r>
            <a:r>
              <a:rPr lang="en-IN" sz="1100" dirty="0">
                <a:solidFill>
                  <a:srgbClr val="6A3E3E"/>
                </a:solidFill>
                <a:latin typeface="Consolas" panose="020B0609020204030204" pitchFamily="49" charset="0"/>
              </a:rPr>
              <a:t>empObj3</a:t>
            </a:r>
            <a:r>
              <a:rPr lang="en-IN" sz="1100" dirty="0">
                <a:solidFill>
                  <a:srgbClr val="000000"/>
                </a:solidFill>
                <a:latin typeface="Consolas" panose="020B0609020204030204" pitchFamily="49" charset="0"/>
              </a:rPr>
              <a:t> = </a:t>
            </a:r>
            <a:r>
              <a:rPr lang="en-IN" sz="1100" b="1" dirty="0">
                <a:solidFill>
                  <a:srgbClr val="7F0055"/>
                </a:solidFill>
                <a:latin typeface="Consolas" panose="020B0609020204030204" pitchFamily="49" charset="0"/>
              </a:rPr>
              <a:t>new</a:t>
            </a:r>
            <a:r>
              <a:rPr lang="en-IN" sz="1100" b="1" dirty="0">
                <a:solidFill>
                  <a:srgbClr val="000000"/>
                </a:solidFill>
                <a:latin typeface="Consolas" panose="020B0609020204030204" pitchFamily="49" charset="0"/>
              </a:rPr>
              <a:t> Employee(</a:t>
            </a:r>
            <a:r>
              <a:rPr lang="en-IN" sz="1100" b="1" dirty="0">
                <a:solidFill>
                  <a:srgbClr val="2A00FF"/>
                </a:solidFill>
                <a:latin typeface="Consolas" panose="020B0609020204030204" pitchFamily="49" charset="0"/>
              </a:rPr>
              <a:t>"Zuber'"</a:t>
            </a:r>
            <a:r>
              <a:rPr lang="en-IN" sz="1100" b="1" dirty="0">
                <a:solidFill>
                  <a:srgbClr val="000000"/>
                </a:solidFill>
                <a:latin typeface="Consolas" panose="020B0609020204030204" pitchFamily="49" charset="0"/>
              </a:rPr>
              <a:t>, </a:t>
            </a:r>
            <a:r>
              <a:rPr lang="en-IN" sz="1100" b="1" dirty="0">
                <a:solidFill>
                  <a:srgbClr val="2A00FF"/>
                </a:solidFill>
                <a:latin typeface="Consolas" panose="020B0609020204030204" pitchFamily="49" charset="0"/>
              </a:rPr>
              <a:t>"Khan"</a:t>
            </a:r>
            <a:r>
              <a:rPr lang="en-IN" sz="1100" b="1" dirty="0">
                <a:solidFill>
                  <a:srgbClr val="000000"/>
                </a:solidFill>
                <a:latin typeface="Consolas" panose="020B0609020204030204" pitchFamily="49" charset="0"/>
              </a:rPr>
              <a:t>);            </a:t>
            </a:r>
          </a:p>
          <a:p>
            <a:r>
              <a:rPr lang="en-IN" sz="1100" dirty="0">
                <a:solidFill>
                  <a:srgbClr val="000000"/>
                </a:solidFill>
                <a:latin typeface="Consolas" panose="020B0609020204030204" pitchFamily="49" charset="0"/>
              </a:rPr>
              <a:t>                 </a:t>
            </a:r>
            <a:r>
              <a:rPr lang="en-IN" sz="1100" u="sng" dirty="0">
                <a:solidFill>
                  <a:srgbClr val="6A3E3E"/>
                </a:solidFill>
                <a:latin typeface="Consolas" panose="020B0609020204030204" pitchFamily="49" charset="0"/>
              </a:rPr>
              <a:t>empObj3</a:t>
            </a:r>
            <a:r>
              <a:rPr lang="en-IN" sz="1100" u="sng" dirty="0">
                <a:solidFill>
                  <a:srgbClr val="000000"/>
                </a:solidFill>
                <a:latin typeface="Consolas" panose="020B0609020204030204" pitchFamily="49" charset="0"/>
              </a:rPr>
              <a:t>.getMeetings().add(</a:t>
            </a:r>
            <a:r>
              <a:rPr lang="en-IN" sz="1100" u="sng" dirty="0" err="1">
                <a:solidFill>
                  <a:srgbClr val="6A3E3E"/>
                </a:solidFill>
                <a:latin typeface="Consolas" panose="020B0609020204030204" pitchFamily="49" charset="0"/>
              </a:rPr>
              <a:t>weeklyMeet</a:t>
            </a:r>
            <a:r>
              <a:rPr lang="en-IN" sz="1100" u="sng" dirty="0">
                <a:solidFill>
                  <a:srgbClr val="000000"/>
                </a:solidFill>
                <a:latin typeface="Consolas" panose="020B0609020204030204" pitchFamily="49" charset="0"/>
              </a:rPr>
              <a:t>);</a:t>
            </a:r>
          </a:p>
          <a:p>
            <a:r>
              <a:rPr lang="en-IN" sz="1100" dirty="0">
                <a:solidFill>
                  <a:srgbClr val="000000"/>
                </a:solidFill>
                <a:latin typeface="Consolas" panose="020B0609020204030204" pitchFamily="49" charset="0"/>
              </a:rPr>
              <a:t>                 </a:t>
            </a:r>
            <a:r>
              <a:rPr lang="en-IN" sz="1100" u="sng" dirty="0">
                <a:solidFill>
                  <a:srgbClr val="6A3E3E"/>
                </a:solidFill>
                <a:latin typeface="Consolas" panose="020B0609020204030204" pitchFamily="49" charset="0"/>
              </a:rPr>
              <a:t>empObj3</a:t>
            </a:r>
            <a:r>
              <a:rPr lang="en-IN" sz="1100" u="sng" dirty="0">
                <a:solidFill>
                  <a:srgbClr val="000000"/>
                </a:solidFill>
                <a:latin typeface="Consolas" panose="020B0609020204030204" pitchFamily="49" charset="0"/>
              </a:rPr>
              <a:t>.getMeetings().add(</a:t>
            </a:r>
            <a:r>
              <a:rPr lang="en-IN" sz="1100" u="sng" dirty="0" err="1">
                <a:solidFill>
                  <a:srgbClr val="6A3E3E"/>
                </a:solidFill>
                <a:latin typeface="Consolas" panose="020B0609020204030204" pitchFamily="49" charset="0"/>
              </a:rPr>
              <a:t>dailyMeet</a:t>
            </a:r>
            <a:r>
              <a:rPr lang="en-IN" sz="1100" u="sng" dirty="0">
                <a:solidFill>
                  <a:srgbClr val="000000"/>
                </a:solidFill>
                <a:latin typeface="Consolas" panose="020B0609020204030204" pitchFamily="49" charset="0"/>
              </a:rPr>
              <a:t>);</a:t>
            </a:r>
          </a:p>
          <a:p>
            <a:r>
              <a:rPr lang="en-IN" sz="1100" dirty="0">
                <a:solidFill>
                  <a:srgbClr val="000000"/>
                </a:solidFill>
                <a:latin typeface="Consolas" panose="020B0609020204030204" pitchFamily="49" charset="0"/>
              </a:rPr>
              <a:t>      </a:t>
            </a:r>
            <a:r>
              <a:rPr lang="en-IN" sz="1100" i="1" dirty="0" err="1">
                <a:solidFill>
                  <a:srgbClr val="0000C0"/>
                </a:solidFill>
                <a:latin typeface="Consolas" panose="020B0609020204030204" pitchFamily="49" charset="0"/>
              </a:rPr>
              <a:t>sessionObj</a:t>
            </a:r>
            <a:r>
              <a:rPr lang="en-IN" sz="1100" i="1" dirty="0" err="1">
                <a:solidFill>
                  <a:srgbClr val="000000"/>
                </a:solidFill>
                <a:latin typeface="Consolas" panose="020B0609020204030204" pitchFamily="49" charset="0"/>
              </a:rPr>
              <a:t>.save</a:t>
            </a:r>
            <a:r>
              <a:rPr lang="en-IN" sz="1100" i="1" dirty="0">
                <a:solidFill>
                  <a:srgbClr val="000000"/>
                </a:solidFill>
                <a:latin typeface="Consolas" panose="020B0609020204030204" pitchFamily="49" charset="0"/>
              </a:rPr>
              <a:t>(</a:t>
            </a:r>
            <a:r>
              <a:rPr lang="en-IN" sz="1100" i="1" dirty="0">
                <a:solidFill>
                  <a:srgbClr val="6A3E3E"/>
                </a:solidFill>
                <a:latin typeface="Consolas" panose="020B0609020204030204" pitchFamily="49" charset="0"/>
              </a:rPr>
              <a:t>empObj3</a:t>
            </a:r>
            <a:r>
              <a:rPr lang="en-IN" sz="1100" i="1" dirty="0">
                <a:solidFill>
                  <a:srgbClr val="000000"/>
                </a:solidFill>
                <a:latin typeface="Consolas" panose="020B0609020204030204" pitchFamily="49" charset="0"/>
              </a:rPr>
              <a:t>);</a:t>
            </a:r>
          </a:p>
          <a:p>
            <a:r>
              <a:rPr lang="en-IN" sz="1100" dirty="0">
                <a:solidFill>
                  <a:srgbClr val="000000"/>
                </a:solidFill>
                <a:latin typeface="Consolas" panose="020B0609020204030204" pitchFamily="49" charset="0"/>
              </a:rPr>
              <a:t>      </a:t>
            </a:r>
          </a:p>
          <a:p>
            <a:r>
              <a:rPr lang="en-IN" sz="1100" dirty="0">
                <a:solidFill>
                  <a:srgbClr val="000000"/>
                </a:solidFill>
                <a:latin typeface="Consolas" panose="020B0609020204030204" pitchFamily="49" charset="0"/>
              </a:rPr>
              <a:t>                 </a:t>
            </a:r>
            <a:r>
              <a:rPr lang="en-IN" sz="1100" dirty="0">
                <a:solidFill>
                  <a:srgbClr val="3F7F5F"/>
                </a:solidFill>
                <a:latin typeface="Consolas" panose="020B0609020204030204" pitchFamily="49" charset="0"/>
              </a:rPr>
              <a:t>// Committing The Transactions To The Database</a:t>
            </a:r>
          </a:p>
          <a:p>
            <a:r>
              <a:rPr lang="en-IN" sz="1100" dirty="0">
                <a:solidFill>
                  <a:srgbClr val="000000"/>
                </a:solidFill>
                <a:latin typeface="Consolas" panose="020B0609020204030204" pitchFamily="49" charset="0"/>
              </a:rPr>
              <a:t>                 </a:t>
            </a:r>
            <a:r>
              <a:rPr lang="en-IN" sz="1100" i="1" dirty="0" err="1">
                <a:solidFill>
                  <a:srgbClr val="0000C0"/>
                </a:solidFill>
                <a:latin typeface="Consolas" panose="020B0609020204030204" pitchFamily="49" charset="0"/>
              </a:rPr>
              <a:t>sessionObj</a:t>
            </a:r>
            <a:r>
              <a:rPr lang="en-IN" sz="1100" i="1" dirty="0" err="1">
                <a:solidFill>
                  <a:srgbClr val="000000"/>
                </a:solidFill>
                <a:latin typeface="Consolas" panose="020B0609020204030204" pitchFamily="49" charset="0"/>
              </a:rPr>
              <a:t>.getTransaction</a:t>
            </a:r>
            <a:r>
              <a:rPr lang="en-IN" sz="1100" i="1" dirty="0">
                <a:solidFill>
                  <a:srgbClr val="000000"/>
                </a:solidFill>
                <a:latin typeface="Consolas" panose="020B0609020204030204" pitchFamily="49" charset="0"/>
              </a:rPr>
              <a:t>().commit();</a:t>
            </a:r>
          </a:p>
          <a:p>
            <a:r>
              <a:rPr lang="en-IN" sz="1100" dirty="0">
                <a:solidFill>
                  <a:srgbClr val="000000"/>
                </a:solidFill>
                <a:latin typeface="Consolas" panose="020B0609020204030204" pitchFamily="49" charset="0"/>
              </a:rPr>
              <a:t>      </a:t>
            </a:r>
          </a:p>
          <a:p>
            <a:r>
              <a:rPr lang="en-IN" sz="1100" dirty="0">
                <a:solidFill>
                  <a:srgbClr val="000000"/>
                </a:solidFill>
                <a:latin typeface="Consolas" panose="020B0609020204030204" pitchFamily="49" charset="0"/>
              </a:rPr>
              <a:t>                 </a:t>
            </a:r>
            <a:r>
              <a:rPr lang="en-IN" sz="1100" dirty="0" err="1">
                <a:solidFill>
                  <a:srgbClr val="000000"/>
                </a:solidFill>
                <a:latin typeface="Consolas" panose="020B0609020204030204" pitchFamily="49" charset="0"/>
              </a:rPr>
              <a:t>System.</a:t>
            </a:r>
            <a:r>
              <a:rPr lang="en-IN" sz="1100" b="1" i="1" dirty="0" err="1">
                <a:solidFill>
                  <a:srgbClr val="0000C0"/>
                </a:solidFill>
                <a:latin typeface="Consolas" panose="020B0609020204030204" pitchFamily="49" charset="0"/>
              </a:rPr>
              <a:t>out</a:t>
            </a:r>
            <a:r>
              <a:rPr lang="en-IN" sz="1100" b="1" i="1" dirty="0" err="1">
                <a:solidFill>
                  <a:srgbClr val="000000"/>
                </a:solidFill>
                <a:latin typeface="Consolas" panose="020B0609020204030204" pitchFamily="49" charset="0"/>
              </a:rPr>
              <a:t>.println</a:t>
            </a:r>
            <a:r>
              <a:rPr lang="en-IN" sz="1100" b="1" i="1" dirty="0">
                <a:solidFill>
                  <a:srgbClr val="000000"/>
                </a:solidFill>
                <a:latin typeface="Consolas" panose="020B0609020204030204" pitchFamily="49" charset="0"/>
              </a:rPr>
              <a:t>(</a:t>
            </a:r>
            <a:r>
              <a:rPr lang="en-IN" sz="1100" b="1" i="1" dirty="0">
                <a:solidFill>
                  <a:srgbClr val="2A00FF"/>
                </a:solidFill>
                <a:latin typeface="Consolas" panose="020B0609020204030204" pitchFamily="49" charset="0"/>
              </a:rPr>
              <a:t>"\n.......Records Saved Successfully To The Database......."</a:t>
            </a:r>
            <a:r>
              <a:rPr lang="en-IN" sz="1100" b="1" i="1" dirty="0">
                <a:solidFill>
                  <a:srgbClr val="000000"/>
                </a:solidFill>
                <a:latin typeface="Consolas" panose="020B0609020204030204" pitchFamily="49" charset="0"/>
              </a:rPr>
              <a:t>);</a:t>
            </a:r>
          </a:p>
          <a:p>
            <a:r>
              <a:rPr lang="en-IN" sz="1100" dirty="0">
                <a:solidFill>
                  <a:srgbClr val="000000"/>
                </a:solidFill>
                <a:latin typeface="Consolas" panose="020B0609020204030204" pitchFamily="49" charset="0"/>
              </a:rPr>
              <a:t>             } </a:t>
            </a:r>
            <a:r>
              <a:rPr lang="en-IN" sz="1100" b="1" dirty="0">
                <a:solidFill>
                  <a:srgbClr val="7F0055"/>
                </a:solidFill>
                <a:latin typeface="Consolas" panose="020B0609020204030204" pitchFamily="49" charset="0"/>
              </a:rPr>
              <a:t>catch</a:t>
            </a:r>
            <a:r>
              <a:rPr lang="en-IN" sz="1100" b="1" dirty="0">
                <a:solidFill>
                  <a:srgbClr val="000000"/>
                </a:solidFill>
                <a:latin typeface="Consolas" panose="020B0609020204030204" pitchFamily="49" charset="0"/>
              </a:rPr>
              <a:t>(Exception </a:t>
            </a:r>
            <a:r>
              <a:rPr lang="en-IN" sz="1100" b="1" dirty="0" err="1">
                <a:solidFill>
                  <a:srgbClr val="6A3E3E"/>
                </a:solidFill>
                <a:latin typeface="Consolas" panose="020B0609020204030204" pitchFamily="49" charset="0"/>
              </a:rPr>
              <a:t>sqlException</a:t>
            </a:r>
            <a:r>
              <a:rPr lang="en-IN" sz="1100" b="1" dirty="0">
                <a:solidFill>
                  <a:srgbClr val="000000"/>
                </a:solidFill>
                <a:latin typeface="Consolas" panose="020B0609020204030204" pitchFamily="49" charset="0"/>
              </a:rPr>
              <a:t>) {</a:t>
            </a:r>
          </a:p>
          <a:p>
            <a:r>
              <a:rPr lang="en-IN" sz="1100" dirty="0">
                <a:solidFill>
                  <a:srgbClr val="000000"/>
                </a:solidFill>
                <a:latin typeface="Consolas" panose="020B0609020204030204" pitchFamily="49" charset="0"/>
              </a:rPr>
              <a:t>                 </a:t>
            </a:r>
            <a:r>
              <a:rPr lang="en-IN" sz="1100" b="1" dirty="0">
                <a:solidFill>
                  <a:srgbClr val="7F0055"/>
                </a:solidFill>
                <a:latin typeface="Consolas" panose="020B0609020204030204" pitchFamily="49" charset="0"/>
              </a:rPr>
              <a:t>if</a:t>
            </a:r>
            <a:r>
              <a:rPr lang="en-IN" sz="1100" b="1" dirty="0">
                <a:solidFill>
                  <a:srgbClr val="000000"/>
                </a:solidFill>
                <a:latin typeface="Consolas" panose="020B0609020204030204" pitchFamily="49" charset="0"/>
              </a:rPr>
              <a:t>(</a:t>
            </a:r>
            <a:r>
              <a:rPr lang="en-IN" sz="1100" b="1" dirty="0">
                <a:solidFill>
                  <a:srgbClr val="7F0055"/>
                </a:solidFill>
                <a:latin typeface="Consolas" panose="020B0609020204030204" pitchFamily="49" charset="0"/>
              </a:rPr>
              <a:t>null</a:t>
            </a:r>
            <a:r>
              <a:rPr lang="en-IN" sz="1100" b="1" dirty="0">
                <a:solidFill>
                  <a:srgbClr val="000000"/>
                </a:solidFill>
                <a:latin typeface="Consolas" panose="020B0609020204030204" pitchFamily="49" charset="0"/>
              </a:rPr>
              <a:t> != </a:t>
            </a:r>
            <a:r>
              <a:rPr lang="en-IN" sz="1100" b="1" i="1" dirty="0" err="1">
                <a:solidFill>
                  <a:srgbClr val="0000C0"/>
                </a:solidFill>
                <a:latin typeface="Consolas" panose="020B0609020204030204" pitchFamily="49" charset="0"/>
              </a:rPr>
              <a:t>sessionObj</a:t>
            </a:r>
            <a:r>
              <a:rPr lang="en-IN" sz="1100" b="1" i="1" dirty="0" err="1">
                <a:solidFill>
                  <a:srgbClr val="000000"/>
                </a:solidFill>
                <a:latin typeface="Consolas" panose="020B0609020204030204" pitchFamily="49" charset="0"/>
              </a:rPr>
              <a:t>.getTransaction</a:t>
            </a:r>
            <a:r>
              <a:rPr lang="en-IN" sz="1100" b="1" i="1" dirty="0">
                <a:solidFill>
                  <a:srgbClr val="000000"/>
                </a:solidFill>
                <a:latin typeface="Consolas" panose="020B0609020204030204" pitchFamily="49" charset="0"/>
              </a:rPr>
              <a:t>()) {</a:t>
            </a:r>
          </a:p>
          <a:p>
            <a:r>
              <a:rPr lang="en-IN" sz="1100" dirty="0">
                <a:solidFill>
                  <a:srgbClr val="000000"/>
                </a:solidFill>
                <a:latin typeface="Consolas" panose="020B0609020204030204" pitchFamily="49" charset="0"/>
              </a:rPr>
              <a:t>                  </a:t>
            </a:r>
          </a:p>
        </p:txBody>
      </p:sp>
      <p:sp>
        <p:nvSpPr>
          <p:cNvPr id="7" name="Oval 6">
            <a:extLst>
              <a:ext uri="{FF2B5EF4-FFF2-40B4-BE49-F238E27FC236}">
                <a16:creationId xmlns:a16="http://schemas.microsoft.com/office/drawing/2014/main" id="{A9D22D86-5774-4C96-A944-36950158B039}"/>
              </a:ext>
            </a:extLst>
          </p:cNvPr>
          <p:cNvSpPr/>
          <p:nvPr/>
        </p:nvSpPr>
        <p:spPr>
          <a:xfrm>
            <a:off x="4336143" y="1557110"/>
            <a:ext cx="4274457" cy="347209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632581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Many to Many mapping Cont..</a:t>
            </a:r>
          </a:p>
        </p:txBody>
      </p:sp>
      <p:sp>
        <p:nvSpPr>
          <p:cNvPr id="4" name="Rectangle 3">
            <a:extLst>
              <a:ext uri="{FF2B5EF4-FFF2-40B4-BE49-F238E27FC236}">
                <a16:creationId xmlns:a16="http://schemas.microsoft.com/office/drawing/2014/main" id="{F1B23618-32AC-41EC-BC4A-C3C97B72E9E3}"/>
              </a:ext>
            </a:extLst>
          </p:cNvPr>
          <p:cNvSpPr/>
          <p:nvPr/>
        </p:nvSpPr>
        <p:spPr>
          <a:xfrm>
            <a:off x="685800" y="1066800"/>
            <a:ext cx="4572000" cy="2492990"/>
          </a:xfrm>
          <a:prstGeom prst="rect">
            <a:avLst/>
          </a:prstGeom>
        </p:spPr>
        <p:txBody>
          <a:bodyPr>
            <a:spAutoFit/>
          </a:bodyPr>
          <a:lstStyle/>
          <a:p>
            <a:r>
              <a:rPr lang="en-IN" sz="1200" dirty="0" err="1">
                <a:solidFill>
                  <a:srgbClr val="000000"/>
                </a:solidFill>
                <a:latin typeface="Consolas" panose="020B0609020204030204" pitchFamily="49" charset="0"/>
              </a:rPr>
              <a:t>System.</a:t>
            </a:r>
            <a:r>
              <a:rPr lang="en-IN" sz="1200" b="1" i="1" dirty="0" err="1">
                <a:solidFill>
                  <a:srgbClr val="0000C0"/>
                </a:solidFill>
                <a:latin typeface="Consolas" panose="020B0609020204030204" pitchFamily="49" charset="0"/>
              </a:rPr>
              <a:t>out</a:t>
            </a:r>
            <a:r>
              <a:rPr lang="en-IN" sz="1200" b="1" i="1" dirty="0" err="1">
                <a:solidFill>
                  <a:srgbClr val="000000"/>
                </a:solidFill>
                <a:latin typeface="Consolas" panose="020B0609020204030204" pitchFamily="49" charset="0"/>
              </a:rPr>
              <a:t>.println</a:t>
            </a:r>
            <a:r>
              <a:rPr lang="en-IN" sz="1200" b="1" i="1" dirty="0">
                <a:solidFill>
                  <a:srgbClr val="000000"/>
                </a:solidFill>
                <a:latin typeface="Consolas" panose="020B0609020204030204" pitchFamily="49" charset="0"/>
              </a:rPr>
              <a:t>(</a:t>
            </a:r>
            <a:r>
              <a:rPr lang="en-IN" sz="1200" b="1" i="1" dirty="0">
                <a:solidFill>
                  <a:srgbClr val="2A00FF"/>
                </a:solidFill>
                <a:latin typeface="Consolas" panose="020B0609020204030204" pitchFamily="49" charset="0"/>
              </a:rPr>
              <a:t>"\n.......Transaction Is Being Rolled Back......."</a:t>
            </a:r>
            <a:r>
              <a:rPr lang="en-IN" sz="1200" b="1" i="1" dirty="0">
                <a:solidFill>
                  <a:srgbClr val="000000"/>
                </a:solidFill>
                <a:latin typeface="Consolas" panose="020B0609020204030204" pitchFamily="49" charset="0"/>
              </a:rPr>
              <a:t>);</a:t>
            </a:r>
          </a:p>
          <a:p>
            <a:r>
              <a:rPr lang="en-IN" sz="1200" dirty="0">
                <a:solidFill>
                  <a:srgbClr val="000000"/>
                </a:solidFill>
                <a:latin typeface="Consolas" panose="020B0609020204030204" pitchFamily="49" charset="0"/>
              </a:rPr>
              <a:t>                     </a:t>
            </a:r>
            <a:r>
              <a:rPr lang="en-IN" sz="1200" i="1" dirty="0" err="1">
                <a:solidFill>
                  <a:srgbClr val="0000C0"/>
                </a:solidFill>
                <a:latin typeface="Consolas" panose="020B0609020204030204" pitchFamily="49" charset="0"/>
              </a:rPr>
              <a:t>sessionObj</a:t>
            </a:r>
            <a:r>
              <a:rPr lang="en-IN" sz="1200" i="1" dirty="0" err="1">
                <a:solidFill>
                  <a:srgbClr val="000000"/>
                </a:solidFill>
                <a:latin typeface="Consolas" panose="020B0609020204030204" pitchFamily="49" charset="0"/>
              </a:rPr>
              <a:t>.getTransaction</a:t>
            </a:r>
            <a:r>
              <a:rPr lang="en-IN" sz="1200" i="1" dirty="0">
                <a:solidFill>
                  <a:srgbClr val="000000"/>
                </a:solidFill>
                <a:latin typeface="Consolas" panose="020B0609020204030204" pitchFamily="49" charset="0"/>
              </a:rPr>
              <a:t>().rollback();</a:t>
            </a:r>
          </a:p>
          <a:p>
            <a:r>
              <a:rPr lang="en-IN" sz="1200" dirty="0">
                <a:solidFill>
                  <a:srgbClr val="000000"/>
                </a:solidFill>
                <a:latin typeface="Consolas" panose="020B0609020204030204" pitchFamily="49" charset="0"/>
              </a:rPr>
              <a:t>                 }</a:t>
            </a:r>
          </a:p>
          <a:p>
            <a:r>
              <a:rPr lang="en-IN" sz="1200" dirty="0">
                <a:solidFill>
                  <a:srgbClr val="000000"/>
                </a:solidFill>
                <a:latin typeface="Consolas" panose="020B0609020204030204" pitchFamily="49" charset="0"/>
              </a:rPr>
              <a:t>                 </a:t>
            </a:r>
            <a:r>
              <a:rPr lang="en-IN" sz="1200" dirty="0" err="1">
                <a:solidFill>
                  <a:srgbClr val="6A3E3E"/>
                </a:solidFill>
                <a:latin typeface="Consolas" panose="020B0609020204030204" pitchFamily="49" charset="0"/>
              </a:rPr>
              <a:t>sqlException</a:t>
            </a:r>
            <a:r>
              <a:rPr lang="en-IN" sz="1200" dirty="0" err="1">
                <a:solidFill>
                  <a:srgbClr val="000000"/>
                </a:solidFill>
                <a:latin typeface="Consolas" panose="020B0609020204030204" pitchFamily="49" charset="0"/>
              </a:rPr>
              <a:t>.printStackTrace</a:t>
            </a:r>
            <a:r>
              <a:rPr lang="en-IN" sz="1200" dirty="0">
                <a:solidFill>
                  <a:srgbClr val="000000"/>
                </a:solidFill>
                <a:latin typeface="Consolas" panose="020B0609020204030204" pitchFamily="49" charset="0"/>
              </a:rPr>
              <a:t>();</a:t>
            </a:r>
          </a:p>
          <a:p>
            <a:r>
              <a:rPr lang="en-IN" sz="1200" dirty="0">
                <a:solidFill>
                  <a:srgbClr val="000000"/>
                </a:solidFill>
                <a:latin typeface="Consolas" panose="020B0609020204030204" pitchFamily="49" charset="0"/>
              </a:rPr>
              <a:t>             } </a:t>
            </a:r>
            <a:r>
              <a:rPr lang="en-IN" sz="1200" b="1" dirty="0">
                <a:solidFill>
                  <a:srgbClr val="7F0055"/>
                </a:solidFill>
                <a:latin typeface="Consolas" panose="020B0609020204030204" pitchFamily="49" charset="0"/>
              </a:rPr>
              <a:t>finally</a:t>
            </a:r>
            <a:r>
              <a:rPr lang="en-IN" sz="1200" b="1" dirty="0">
                <a:solidFill>
                  <a:srgbClr val="000000"/>
                </a:solidFill>
                <a:latin typeface="Consolas" panose="020B0609020204030204" pitchFamily="49" charset="0"/>
              </a:rPr>
              <a:t> {</a:t>
            </a:r>
          </a:p>
          <a:p>
            <a:r>
              <a:rPr lang="en-IN" sz="1200" dirty="0">
                <a:solidFill>
                  <a:srgbClr val="000000"/>
                </a:solidFill>
                <a:latin typeface="Consolas" panose="020B0609020204030204" pitchFamily="49" charset="0"/>
              </a:rPr>
              <a:t>                 </a:t>
            </a:r>
            <a:r>
              <a:rPr lang="en-IN" sz="1200" b="1" dirty="0">
                <a:solidFill>
                  <a:srgbClr val="7F0055"/>
                </a:solidFill>
                <a:latin typeface="Consolas" panose="020B0609020204030204" pitchFamily="49" charset="0"/>
              </a:rPr>
              <a:t>if</a:t>
            </a:r>
            <a:r>
              <a:rPr lang="en-IN" sz="1200" b="1" dirty="0">
                <a:solidFill>
                  <a:srgbClr val="000000"/>
                </a:solidFill>
                <a:latin typeface="Consolas" panose="020B0609020204030204" pitchFamily="49" charset="0"/>
              </a:rPr>
              <a:t>(</a:t>
            </a:r>
            <a:r>
              <a:rPr lang="en-IN" sz="1200" b="1" i="1" dirty="0" err="1">
                <a:solidFill>
                  <a:srgbClr val="0000C0"/>
                </a:solidFill>
                <a:latin typeface="Consolas" panose="020B0609020204030204" pitchFamily="49" charset="0"/>
              </a:rPr>
              <a:t>sessionObj</a:t>
            </a:r>
            <a:r>
              <a:rPr lang="en-IN" sz="1200" b="1" i="1" dirty="0">
                <a:solidFill>
                  <a:srgbClr val="000000"/>
                </a:solidFill>
                <a:latin typeface="Consolas" panose="020B0609020204030204" pitchFamily="49" charset="0"/>
              </a:rPr>
              <a:t> != </a:t>
            </a:r>
            <a:r>
              <a:rPr lang="en-IN" sz="1200" b="1" i="1" dirty="0">
                <a:solidFill>
                  <a:srgbClr val="7F0055"/>
                </a:solidFill>
                <a:latin typeface="Consolas" panose="020B0609020204030204" pitchFamily="49" charset="0"/>
              </a:rPr>
              <a:t>null</a:t>
            </a:r>
            <a:r>
              <a:rPr lang="en-IN" sz="1200" b="1" i="1" dirty="0">
                <a:solidFill>
                  <a:srgbClr val="000000"/>
                </a:solidFill>
                <a:latin typeface="Consolas" panose="020B0609020204030204" pitchFamily="49" charset="0"/>
              </a:rPr>
              <a:t>) {</a:t>
            </a:r>
          </a:p>
          <a:p>
            <a:r>
              <a:rPr lang="en-IN" sz="1200" dirty="0">
                <a:solidFill>
                  <a:srgbClr val="000000"/>
                </a:solidFill>
                <a:latin typeface="Consolas" panose="020B0609020204030204" pitchFamily="49" charset="0"/>
              </a:rPr>
              <a:t>                     </a:t>
            </a:r>
            <a:r>
              <a:rPr lang="en-IN" sz="1200" i="1" dirty="0" err="1">
                <a:solidFill>
                  <a:srgbClr val="0000C0"/>
                </a:solidFill>
                <a:latin typeface="Consolas" panose="020B0609020204030204" pitchFamily="49" charset="0"/>
              </a:rPr>
              <a:t>sessionObj</a:t>
            </a:r>
            <a:r>
              <a:rPr lang="en-IN" sz="1200" i="1" dirty="0" err="1">
                <a:solidFill>
                  <a:srgbClr val="000000"/>
                </a:solidFill>
                <a:latin typeface="Consolas" panose="020B0609020204030204" pitchFamily="49" charset="0"/>
              </a:rPr>
              <a:t>.close</a:t>
            </a:r>
            <a:r>
              <a:rPr lang="en-IN" sz="1200" i="1" dirty="0">
                <a:solidFill>
                  <a:srgbClr val="000000"/>
                </a:solidFill>
                <a:latin typeface="Consolas" panose="020B0609020204030204" pitchFamily="49" charset="0"/>
              </a:rPr>
              <a:t>();</a:t>
            </a:r>
          </a:p>
          <a:p>
            <a:r>
              <a:rPr lang="en-IN" sz="1200" dirty="0">
                <a:solidFill>
                  <a:srgbClr val="000000"/>
                </a:solidFill>
                <a:latin typeface="Consolas" panose="020B0609020204030204" pitchFamily="49" charset="0"/>
              </a:rPr>
              <a:t>                 }</a:t>
            </a:r>
          </a:p>
          <a:p>
            <a:r>
              <a:rPr lang="en-IN" sz="1200" dirty="0">
                <a:solidFill>
                  <a:srgbClr val="000000"/>
                </a:solidFill>
                <a:latin typeface="Consolas" panose="020B0609020204030204" pitchFamily="49" charset="0"/>
              </a:rPr>
              <a:t>             }</a:t>
            </a:r>
          </a:p>
          <a:p>
            <a:r>
              <a:rPr lang="en-IN" sz="1200" dirty="0">
                <a:solidFill>
                  <a:srgbClr val="000000"/>
                </a:solidFill>
                <a:latin typeface="Consolas" panose="020B0609020204030204" pitchFamily="49" charset="0"/>
              </a:rPr>
              <a:t>         }</a:t>
            </a:r>
          </a:p>
          <a:p>
            <a:r>
              <a:rPr lang="en-IN" sz="1200" dirty="0">
                <a:solidFill>
                  <a:srgbClr val="000000"/>
                </a:solidFill>
                <a:latin typeface="Consolas" panose="020B0609020204030204" pitchFamily="49" charset="0"/>
              </a:rPr>
              <a:t>     }</a:t>
            </a:r>
          </a:p>
        </p:txBody>
      </p:sp>
    </p:spTree>
    <p:extLst>
      <p:ext uri="{BB962C8B-B14F-4D97-AF65-F5344CB8AC3E}">
        <p14:creationId xmlns:p14="http://schemas.microsoft.com/office/powerpoint/2010/main" val="199488564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Many to Many mapping Cont..</a:t>
            </a: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23423" t="7973"/>
          <a:stretch/>
        </p:blipFill>
        <p:spPr>
          <a:xfrm>
            <a:off x="1447800" y="2133600"/>
            <a:ext cx="6477000" cy="4146426"/>
          </a:xfrm>
          <a:prstGeom prst="rect">
            <a:avLst/>
          </a:prstGeom>
          <a:ln>
            <a:solidFill>
              <a:schemeClr val="accent2"/>
            </a:solidFill>
          </a:ln>
        </p:spPr>
      </p:pic>
      <p:sp>
        <p:nvSpPr>
          <p:cNvPr id="5" name="Content Placeholder 2"/>
          <p:cNvSpPr txBox="1">
            <a:spLocks/>
          </p:cNvSpPr>
          <p:nvPr/>
        </p:nvSpPr>
        <p:spPr>
          <a:xfrm>
            <a:off x="678543" y="917348"/>
            <a:ext cx="8229600" cy="884238"/>
          </a:xfrm>
          <a:prstGeom prst="rect">
            <a:avLst/>
          </a:prstGeom>
        </p:spPr>
        <p:txBody>
          <a:bodyPr vert="horz" lIns="91440" tIns="45720" rIns="91440" bIns="45720" rtlCol="0">
            <a:normAutofit fontScale="85000" lnSpcReduction="20000"/>
          </a:bodyPr>
          <a:lstStyle>
            <a:lvl1pPr marL="342900" indent="-342900" algn="l" defTabSz="914400" rtl="0" eaLnBrk="1" latinLnBrk="0" hangingPunct="1">
              <a:spcBef>
                <a:spcPct val="20000"/>
              </a:spcBef>
              <a:buFont typeface="Arial" pitchFamily="34" charset="0"/>
              <a:buChar char="•"/>
              <a:defRPr sz="1600" b="1"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b="0" dirty="0"/>
              <a:t>Step 8:</a:t>
            </a:r>
          </a:p>
          <a:p>
            <a:pPr lvl="1"/>
            <a:r>
              <a:rPr lang="en-US" sz="2200" dirty="0"/>
              <a:t>Run the program After running main app the table values got inserted into the tables</a:t>
            </a:r>
          </a:p>
        </p:txBody>
      </p:sp>
    </p:spTree>
    <p:extLst>
      <p:ext uri="{BB962C8B-B14F-4D97-AF65-F5344CB8AC3E}">
        <p14:creationId xmlns:p14="http://schemas.microsoft.com/office/powerpoint/2010/main" val="341413589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Hibernate Object State</a:t>
            </a:r>
          </a:p>
        </p:txBody>
      </p:sp>
      <p:sp>
        <p:nvSpPr>
          <p:cNvPr id="4" name="Rectangle 3"/>
          <p:cNvSpPr/>
          <p:nvPr/>
        </p:nvSpPr>
        <p:spPr>
          <a:xfrm>
            <a:off x="381000" y="1219200"/>
            <a:ext cx="8686800" cy="2585323"/>
          </a:xfrm>
          <a:prstGeom prst="rect">
            <a:avLst/>
          </a:prstGeom>
        </p:spPr>
        <p:txBody>
          <a:bodyPr wrap="square">
            <a:spAutoFit/>
          </a:bodyPr>
          <a:lstStyle/>
          <a:p>
            <a:pPr marL="285750" indent="-285750">
              <a:buFont typeface="Wingdings" panose="05000000000000000000" pitchFamily="2" charset="2"/>
              <a:buChar char="Ø"/>
            </a:pPr>
            <a:r>
              <a:rPr lang="en-US" dirty="0"/>
              <a:t>It play important role in the </a:t>
            </a:r>
            <a:r>
              <a:rPr lang="en-US" b="1" dirty="0"/>
              <a:t>execution</a:t>
            </a:r>
            <a:r>
              <a:rPr lang="en-US" dirty="0"/>
              <a:t> of code in java.</a:t>
            </a:r>
          </a:p>
          <a:p>
            <a:r>
              <a:rPr lang="en-US" dirty="0"/>
              <a:t>	It is also called life cycle of </a:t>
            </a:r>
            <a:r>
              <a:rPr lang="en-US" b="1" dirty="0"/>
              <a:t>Hibernate</a:t>
            </a:r>
            <a:r>
              <a:rPr lang="en-US" dirty="0"/>
              <a:t>.</a:t>
            </a:r>
          </a:p>
          <a:p>
            <a:r>
              <a:rPr lang="en-US" dirty="0"/>
              <a:t>	It has three state:</a:t>
            </a:r>
          </a:p>
          <a:p>
            <a:r>
              <a:rPr lang="en-US" dirty="0"/>
              <a:t>		1.Transient Object State	</a:t>
            </a:r>
          </a:p>
          <a:p>
            <a:r>
              <a:rPr lang="en-US" dirty="0"/>
              <a:t>		2.Persistent Object State</a:t>
            </a:r>
          </a:p>
          <a:p>
            <a:r>
              <a:rPr lang="en-US" dirty="0"/>
              <a:t>		3.Detached Object State</a:t>
            </a:r>
          </a:p>
          <a:p>
            <a:endParaRPr lang="en-US" dirty="0"/>
          </a:p>
          <a:p>
            <a:r>
              <a:rPr lang="en-US" dirty="0"/>
              <a:t>1.Transient Object State	</a:t>
            </a:r>
          </a:p>
          <a:p>
            <a:endParaRPr lang="en-US" dirty="0"/>
          </a:p>
        </p:txBody>
      </p:sp>
      <p:pic>
        <p:nvPicPr>
          <p:cNvPr id="6" name="Picture 5"/>
          <p:cNvPicPr>
            <a:picLocks noChangeAspect="1"/>
          </p:cNvPicPr>
          <p:nvPr/>
        </p:nvPicPr>
        <p:blipFill>
          <a:blip r:embed="rId2">
            <a:duotone>
              <a:prstClr val="black"/>
              <a:schemeClr val="accent2">
                <a:tint val="45000"/>
                <a:satMod val="400000"/>
              </a:schemeClr>
            </a:duotone>
          </a:blip>
          <a:stretch>
            <a:fillRect/>
          </a:stretch>
        </p:blipFill>
        <p:spPr>
          <a:xfrm>
            <a:off x="2971800" y="3352800"/>
            <a:ext cx="3333750" cy="3200400"/>
          </a:xfrm>
          <a:prstGeom prst="rect">
            <a:avLst/>
          </a:prstGeom>
        </p:spPr>
      </p:pic>
    </p:spTree>
    <p:extLst>
      <p:ext uri="{BB962C8B-B14F-4D97-AF65-F5344CB8AC3E}">
        <p14:creationId xmlns:p14="http://schemas.microsoft.com/office/powerpoint/2010/main" val="73384851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Hibernate Object State Cont..</a:t>
            </a:r>
          </a:p>
        </p:txBody>
      </p:sp>
      <p:sp>
        <p:nvSpPr>
          <p:cNvPr id="3" name="Content Placeholder 2"/>
          <p:cNvSpPr>
            <a:spLocks noGrp="1"/>
          </p:cNvSpPr>
          <p:nvPr>
            <p:ph idx="1"/>
          </p:nvPr>
        </p:nvSpPr>
        <p:spPr/>
        <p:txBody>
          <a:bodyPr>
            <a:normAutofit/>
          </a:bodyPr>
          <a:lstStyle/>
          <a:p>
            <a:pPr>
              <a:buFont typeface="Wingdings" panose="05000000000000000000" pitchFamily="2" charset="2"/>
              <a:buChar char="q"/>
            </a:pPr>
            <a:r>
              <a:rPr lang="en-US" sz="2000" b="0" dirty="0"/>
              <a:t>An object which is not defined with session is called Transient Object State.</a:t>
            </a:r>
          </a:p>
          <a:p>
            <a:pPr>
              <a:buFont typeface="Wingdings" panose="05000000000000000000" pitchFamily="2" charset="2"/>
              <a:buChar char="q"/>
            </a:pPr>
            <a:r>
              <a:rPr lang="en-US" sz="2000" b="0" dirty="0"/>
              <a:t>No Any Row defined in database is Transient Object State	</a:t>
            </a:r>
          </a:p>
          <a:p>
            <a:pPr>
              <a:buFont typeface="Wingdings" panose="05000000000000000000" pitchFamily="2" charset="2"/>
              <a:buChar char="q"/>
            </a:pPr>
            <a:r>
              <a:rPr lang="en-US" sz="2000" b="0" dirty="0"/>
              <a:t>It is Garbage Collector No Other Object Refer To It.</a:t>
            </a:r>
          </a:p>
          <a:p>
            <a:pPr>
              <a:buFont typeface="Wingdings" panose="05000000000000000000" pitchFamily="2" charset="2"/>
              <a:buChar char="q"/>
            </a:pPr>
            <a:r>
              <a:rPr lang="en-US" sz="2000" b="0" dirty="0"/>
              <a:t>It is created with new() Operator.</a:t>
            </a:r>
          </a:p>
          <a:p>
            <a:pPr>
              <a:buFont typeface="Wingdings" panose="05000000000000000000" pitchFamily="2" charset="2"/>
              <a:buChar char="q"/>
            </a:pPr>
            <a:r>
              <a:rPr lang="en-US" sz="2000" b="0" dirty="0"/>
              <a:t>When Object defined in Transient Object State there is no defined any identifier.</a:t>
            </a:r>
          </a:p>
          <a:p>
            <a:pPr marL="0" indent="0">
              <a:buNone/>
            </a:pPr>
            <a:r>
              <a:rPr lang="en-US" sz="2000" b="0" dirty="0"/>
              <a:t>	Example:</a:t>
            </a:r>
          </a:p>
          <a:p>
            <a:pPr marL="0" indent="0">
              <a:buNone/>
            </a:pPr>
            <a:r>
              <a:rPr lang="en-US" sz="2000" b="0" dirty="0"/>
              <a:t>		Customer </a:t>
            </a:r>
            <a:r>
              <a:rPr lang="en-US" sz="2000" b="0" dirty="0" err="1"/>
              <a:t>cst</a:t>
            </a:r>
            <a:r>
              <a:rPr lang="en-US" sz="2000" b="0" dirty="0"/>
              <a:t> = new Customer();</a:t>
            </a:r>
          </a:p>
          <a:p>
            <a:pPr marL="0" indent="0">
              <a:buNone/>
            </a:pPr>
            <a:r>
              <a:rPr lang="en-US" sz="2000" b="0" dirty="0"/>
              <a:t>		</a:t>
            </a:r>
            <a:r>
              <a:rPr lang="en-US" sz="2000" b="0" dirty="0" err="1"/>
              <a:t>cst.setName</a:t>
            </a:r>
            <a:r>
              <a:rPr lang="en-US" sz="2000" b="0" dirty="0"/>
              <a:t>(“Daniel Diaz");</a:t>
            </a:r>
          </a:p>
          <a:p>
            <a:pPr marL="0" indent="0">
              <a:buNone/>
            </a:pPr>
            <a:r>
              <a:rPr lang="en-US" sz="2000" b="0" dirty="0"/>
              <a:t>		// the object </a:t>
            </a:r>
            <a:r>
              <a:rPr lang="en-US" sz="2000" b="0" dirty="0" err="1"/>
              <a:t>cst</a:t>
            </a:r>
            <a:r>
              <a:rPr lang="en-US" sz="2000" b="0" dirty="0"/>
              <a:t> is in a transient state</a:t>
            </a:r>
          </a:p>
        </p:txBody>
      </p:sp>
    </p:spTree>
    <p:extLst>
      <p:ext uri="{BB962C8B-B14F-4D97-AF65-F5344CB8AC3E}">
        <p14:creationId xmlns:p14="http://schemas.microsoft.com/office/powerpoint/2010/main" val="163710167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br>
              <a:rPr lang="en-US" dirty="0"/>
            </a:br>
            <a:r>
              <a:rPr lang="en-US" dirty="0"/>
              <a:t>OIR Mappings</a:t>
            </a:r>
            <a:br>
              <a:rPr lang="en-US" dirty="0"/>
            </a:br>
            <a:endParaRPr lang="en-US" dirty="0"/>
          </a:p>
        </p:txBody>
      </p:sp>
      <p:sp>
        <p:nvSpPr>
          <p:cNvPr id="3" name="Content Placeholder 2"/>
          <p:cNvSpPr>
            <a:spLocks noGrp="1"/>
          </p:cNvSpPr>
          <p:nvPr>
            <p:ph idx="1"/>
          </p:nvPr>
        </p:nvSpPr>
        <p:spPr>
          <a:xfrm>
            <a:off x="457200" y="990600"/>
            <a:ext cx="8229600" cy="5562600"/>
          </a:xfrm>
        </p:spPr>
        <p:txBody>
          <a:bodyPr>
            <a:normAutofit/>
          </a:bodyPr>
          <a:lstStyle/>
          <a:p>
            <a:pPr marL="0" indent="0">
              <a:buNone/>
            </a:pPr>
            <a:r>
              <a:rPr lang="en-US" b="0" dirty="0"/>
              <a:t>So far, we learned about how to write our first hibernate application, there are two approach we have used for that</a:t>
            </a:r>
          </a:p>
          <a:p>
            <a:pPr marL="0" indent="0" fontAlgn="base">
              <a:buNone/>
            </a:pPr>
            <a:r>
              <a:rPr lang="en-US" b="0" dirty="0"/>
              <a:t>Using Annotation for Model Class Object Mapping </a:t>
            </a:r>
          </a:p>
          <a:p>
            <a:pPr marL="0" indent="0" fontAlgn="base">
              <a:buNone/>
            </a:pPr>
            <a:r>
              <a:rPr lang="en-US" b="0" dirty="0"/>
              <a:t>Another way Using Hibernate O/R Mapping file(.hbm.xml) for Model Class Object Mapping.</a:t>
            </a:r>
          </a:p>
          <a:p>
            <a:pPr lvl="1"/>
            <a:r>
              <a:rPr lang="en-US" dirty="0"/>
              <a:t>&lt;?xml version=”1.0″?&gt;</a:t>
            </a:r>
            <a:br>
              <a:rPr lang="en-US" dirty="0"/>
            </a:br>
            <a:r>
              <a:rPr lang="en-US" dirty="0"/>
              <a:t>&lt;!DOCTYPE hibernate-mapping PUBLIC</a:t>
            </a:r>
            <a:br>
              <a:rPr lang="en-US" dirty="0"/>
            </a:br>
            <a:r>
              <a:rPr lang="en-US" dirty="0"/>
              <a:t>“-//Hibernate/Hibernate Mapping DTD 3.0//EN”</a:t>
            </a:r>
            <a:br>
              <a:rPr lang="en-US" dirty="0"/>
            </a:br>
            <a:r>
              <a:rPr lang="en-US" dirty="0"/>
              <a:t>“http://hibernate.sourceforge.net/hibernate-mapping-3.0.dtd”&gt;</a:t>
            </a:r>
          </a:p>
          <a:p>
            <a:pPr marL="457200" lvl="1" indent="0">
              <a:buNone/>
            </a:pPr>
            <a:endParaRPr lang="en-US" dirty="0"/>
          </a:p>
          <a:p>
            <a:pPr marL="0" indent="0" fontAlgn="base">
              <a:buNone/>
            </a:pPr>
            <a:r>
              <a:rPr lang="en-US" b="0" dirty="0"/>
              <a:t>	&lt;hibernate-mapping&gt;</a:t>
            </a:r>
            <a:br>
              <a:rPr lang="en-US" b="0" dirty="0"/>
            </a:br>
            <a:r>
              <a:rPr lang="en-US" b="0" dirty="0"/>
              <a:t>  &lt;class name=”</a:t>
            </a:r>
            <a:r>
              <a:rPr lang="en-US" b="0" dirty="0" err="1"/>
              <a:t>com.test.hibernate.model.UserDetails</a:t>
            </a:r>
            <a:r>
              <a:rPr lang="en-US" b="0" dirty="0"/>
              <a:t>” table=”</a:t>
            </a:r>
            <a:r>
              <a:rPr lang="en-US" b="0" dirty="0" err="1"/>
              <a:t>UserDetails</a:t>
            </a:r>
            <a:r>
              <a:rPr lang="en-US" b="0" dirty="0"/>
              <a:t>”&gt;</a:t>
            </a:r>
            <a:br>
              <a:rPr lang="en-US" b="0" dirty="0"/>
            </a:br>
            <a:r>
              <a:rPr lang="en-US" b="0" dirty="0"/>
              <a:t>       &lt;id name=”</a:t>
            </a:r>
            <a:r>
              <a:rPr lang="en-US" b="0" dirty="0" err="1"/>
              <a:t>userId</a:t>
            </a:r>
            <a:r>
              <a:rPr lang="en-US" b="0" dirty="0"/>
              <a:t>” type=”long” column=”ID” &gt;</a:t>
            </a:r>
            <a:br>
              <a:rPr lang="en-US" b="0" dirty="0"/>
            </a:br>
            <a:r>
              <a:rPr lang="en-US" b="0" dirty="0"/>
              <a:t>            &lt;generator class=”assigned”/&gt;</a:t>
            </a:r>
            <a:br>
              <a:rPr lang="en-US" b="0" dirty="0"/>
            </a:br>
            <a:r>
              <a:rPr lang="en-US" b="0" dirty="0"/>
              <a:t>     &lt;/id&gt;</a:t>
            </a:r>
          </a:p>
          <a:p>
            <a:pPr marL="0" indent="0" fontAlgn="base">
              <a:buNone/>
            </a:pPr>
            <a:endParaRPr lang="en-US" b="0" dirty="0"/>
          </a:p>
          <a:p>
            <a:pPr marL="0" indent="0" fontAlgn="base">
              <a:buNone/>
            </a:pPr>
            <a:r>
              <a:rPr lang="en-US" b="0" dirty="0"/>
              <a:t>    &lt;property name=”</a:t>
            </a:r>
            <a:r>
              <a:rPr lang="en-US" b="0" dirty="0" err="1"/>
              <a:t>userName</a:t>
            </a:r>
            <a:r>
              <a:rPr lang="en-US" b="0" dirty="0"/>
              <a:t>”&gt;</a:t>
            </a:r>
            <a:br>
              <a:rPr lang="en-US" b="0" dirty="0"/>
            </a:br>
            <a:r>
              <a:rPr lang="en-US" b="0" dirty="0"/>
              <a:t>         &lt;column name=”</a:t>
            </a:r>
            <a:r>
              <a:rPr lang="en-US" b="0" dirty="0" err="1"/>
              <a:t>UserName</a:t>
            </a:r>
            <a:r>
              <a:rPr lang="en-US" b="0" dirty="0"/>
              <a:t>” /&gt;</a:t>
            </a:r>
            <a:br>
              <a:rPr lang="en-US" b="0" dirty="0"/>
            </a:br>
            <a:r>
              <a:rPr lang="en-US" b="0" dirty="0"/>
              <a:t>    &lt;/property&gt;</a:t>
            </a:r>
            <a:br>
              <a:rPr lang="en-US" b="0" dirty="0"/>
            </a:br>
            <a:r>
              <a:rPr lang="en-US" b="0" dirty="0"/>
              <a:t>    &lt;/class&gt;</a:t>
            </a:r>
            <a:br>
              <a:rPr lang="en-US" b="0" dirty="0"/>
            </a:br>
            <a:r>
              <a:rPr lang="en-US" b="0" dirty="0"/>
              <a:t>&lt;/hibernate-mapping&gt;</a:t>
            </a:r>
          </a:p>
          <a:p>
            <a:pPr marL="457200" lvl="1" indent="0">
              <a:buNone/>
            </a:pPr>
            <a:endParaRPr lang="en-US" dirty="0"/>
          </a:p>
        </p:txBody>
      </p:sp>
    </p:spTree>
    <p:extLst>
      <p:ext uri="{BB962C8B-B14F-4D97-AF65-F5344CB8AC3E}">
        <p14:creationId xmlns:p14="http://schemas.microsoft.com/office/powerpoint/2010/main" val="133076736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007218-DFCE-4D3B-8907-7B0701C1E94B}"/>
              </a:ext>
            </a:extLst>
          </p:cNvPr>
          <p:cNvSpPr>
            <a:spLocks noGrp="1"/>
          </p:cNvSpPr>
          <p:nvPr>
            <p:ph type="title"/>
          </p:nvPr>
        </p:nvSpPr>
        <p:spPr/>
        <p:txBody>
          <a:bodyPr/>
          <a:lstStyle/>
          <a:p>
            <a:r>
              <a:rPr lang="en-IN" dirty="0"/>
              <a:t>Summary</a:t>
            </a:r>
          </a:p>
        </p:txBody>
      </p:sp>
      <p:sp>
        <p:nvSpPr>
          <p:cNvPr id="3" name="Content Placeholder 2">
            <a:extLst>
              <a:ext uri="{FF2B5EF4-FFF2-40B4-BE49-F238E27FC236}">
                <a16:creationId xmlns:a16="http://schemas.microsoft.com/office/drawing/2014/main" id="{77FC8802-FA82-4005-B5A7-39035DA20144}"/>
              </a:ext>
            </a:extLst>
          </p:cNvPr>
          <p:cNvSpPr>
            <a:spLocks noGrp="1"/>
          </p:cNvSpPr>
          <p:nvPr>
            <p:ph idx="1"/>
          </p:nvPr>
        </p:nvSpPr>
        <p:spPr/>
        <p:txBody>
          <a:bodyPr>
            <a:normAutofit/>
          </a:bodyPr>
          <a:lstStyle/>
          <a:p>
            <a:pPr marL="0" indent="0">
              <a:buNone/>
            </a:pPr>
            <a:r>
              <a:rPr lang="en-US" sz="1800" dirty="0"/>
              <a:t>In this Module, we have learnt the following:</a:t>
            </a:r>
            <a:endParaRPr lang="en-IN" sz="1800" dirty="0"/>
          </a:p>
          <a:p>
            <a:pPr>
              <a:buFont typeface="Wingdings" panose="05000000000000000000" pitchFamily="2" charset="2"/>
              <a:buChar char="ü"/>
            </a:pPr>
            <a:r>
              <a:rPr lang="en-IN" sz="1800" b="0" dirty="0"/>
              <a:t>What is Mapping</a:t>
            </a:r>
          </a:p>
          <a:p>
            <a:pPr>
              <a:buFont typeface="Wingdings" panose="05000000000000000000" pitchFamily="2" charset="2"/>
              <a:buChar char="ü"/>
            </a:pPr>
            <a:r>
              <a:rPr lang="en-IN" sz="1800" b="0" dirty="0"/>
              <a:t>Persistent Class</a:t>
            </a:r>
          </a:p>
          <a:p>
            <a:pPr>
              <a:buFont typeface="Wingdings" panose="05000000000000000000" pitchFamily="2" charset="2"/>
              <a:buChar char="ü"/>
            </a:pPr>
            <a:r>
              <a:rPr lang="en-IN" sz="1800" b="0" dirty="0"/>
              <a:t>Mapping Files</a:t>
            </a:r>
          </a:p>
          <a:p>
            <a:pPr>
              <a:buFont typeface="Wingdings" panose="05000000000000000000" pitchFamily="2" charset="2"/>
              <a:buChar char="ü"/>
            </a:pPr>
            <a:r>
              <a:rPr lang="en-IN" sz="1800" b="0" dirty="0"/>
              <a:t>Mapping Types</a:t>
            </a:r>
          </a:p>
          <a:p>
            <a:pPr>
              <a:buFont typeface="Wingdings" panose="05000000000000000000" pitchFamily="2" charset="2"/>
              <a:buChar char="ü"/>
            </a:pPr>
            <a:r>
              <a:rPr lang="en-IN" sz="1800" b="0" dirty="0"/>
              <a:t>OIR Mappings</a:t>
            </a:r>
          </a:p>
          <a:p>
            <a:pPr marL="0" indent="0">
              <a:buNone/>
            </a:pPr>
            <a:endParaRPr lang="en-IN" sz="1800" dirty="0"/>
          </a:p>
        </p:txBody>
      </p:sp>
    </p:spTree>
    <p:extLst>
      <p:ext uri="{BB962C8B-B14F-4D97-AF65-F5344CB8AC3E}">
        <p14:creationId xmlns:p14="http://schemas.microsoft.com/office/powerpoint/2010/main" val="217162445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C01689F3-678C-4040-AABE-2F30FB318DF6}" type="slidenum">
              <a:rPr lang="en-US" smtClean="0"/>
              <a:pPr/>
              <a:t>79</a:t>
            </a:fld>
            <a:endParaRPr lang="en-US"/>
          </a:p>
        </p:txBody>
      </p:sp>
      <p:pic>
        <p:nvPicPr>
          <p:cNvPr id="4" name="Content Placeholder 3" descr="Arrow -1.png">
            <a:extLst>
              <a:ext uri="{FF2B5EF4-FFF2-40B4-BE49-F238E27FC236}">
                <a16:creationId xmlns:a16="http://schemas.microsoft.com/office/drawing/2014/main" id="{58BD4855-FA49-46B5-AC3E-8FB964530E2C}"/>
              </a:ext>
            </a:extLst>
          </p:cNvPr>
          <p:cNvPicPr>
            <a:picLocks noChangeAspect="1"/>
          </p:cNvPicPr>
          <p:nvPr/>
        </p:nvPicPr>
        <p:blipFill>
          <a:blip r:embed="rId3" cstate="screen"/>
          <a:srcRect/>
          <a:stretch>
            <a:fillRect/>
          </a:stretch>
        </p:blipFill>
        <p:spPr bwMode="auto">
          <a:xfrm>
            <a:off x="1524000" y="1295401"/>
            <a:ext cx="5569744"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itle 1">
            <a:extLst>
              <a:ext uri="{FF2B5EF4-FFF2-40B4-BE49-F238E27FC236}">
                <a16:creationId xmlns:a16="http://schemas.microsoft.com/office/drawing/2014/main" id="{314BB453-6093-4031-B451-A226BA83827D}"/>
              </a:ext>
            </a:extLst>
          </p:cNvPr>
          <p:cNvSpPr txBox="1">
            <a:spLocks/>
          </p:cNvSpPr>
          <p:nvPr/>
        </p:nvSpPr>
        <p:spPr>
          <a:xfrm>
            <a:off x="2438400" y="2590800"/>
            <a:ext cx="3886200" cy="1143000"/>
          </a:xfrm>
          <a:prstGeom prst="rect">
            <a:avLst/>
          </a:prstGeom>
        </p:spPr>
        <p:txBody>
          <a:bodyPr vert="horz" lIns="91440" tIns="45720" rIns="91440" bIns="45720" rtlCol="0" anchor="ctr">
            <a:normAutofit/>
          </a:bodyPr>
          <a:lstStyle/>
          <a:p>
            <a:pPr algn="ctr">
              <a:spcBef>
                <a:spcPct val="0"/>
              </a:spcBef>
              <a:defRPr/>
            </a:pPr>
            <a:r>
              <a:rPr lang="en-US" sz="4400" dirty="0">
                <a:solidFill>
                  <a:srgbClr val="FFFFFF"/>
                </a:solidFill>
                <a:effectLst>
                  <a:outerShdw blurRad="38100" dist="38100" dir="2700000" algn="tl">
                    <a:srgbClr val="000000">
                      <a:alpha val="43137"/>
                    </a:srgbClr>
                  </a:outerShdw>
                </a:effectLst>
                <a:latin typeface="Calibri"/>
              </a:rPr>
              <a:t>Thank You </a:t>
            </a:r>
          </a:p>
        </p:txBody>
      </p:sp>
    </p:spTree>
    <p:extLst>
      <p:ext uri="{BB962C8B-B14F-4D97-AF65-F5344CB8AC3E}">
        <p14:creationId xmlns:p14="http://schemas.microsoft.com/office/powerpoint/2010/main" val="40387558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Persistent Cont..</a:t>
            </a:r>
          </a:p>
        </p:txBody>
      </p:sp>
      <p:sp>
        <p:nvSpPr>
          <p:cNvPr id="7" name="Rectangle 6">
            <a:extLst>
              <a:ext uri="{FF2B5EF4-FFF2-40B4-BE49-F238E27FC236}">
                <a16:creationId xmlns:a16="http://schemas.microsoft.com/office/drawing/2014/main" id="{345DC224-576D-4624-B5C2-1686705475F2}"/>
              </a:ext>
            </a:extLst>
          </p:cNvPr>
          <p:cNvSpPr/>
          <p:nvPr/>
        </p:nvSpPr>
        <p:spPr>
          <a:xfrm>
            <a:off x="228600" y="1143000"/>
            <a:ext cx="4648200" cy="5632311"/>
          </a:xfrm>
          <a:prstGeom prst="rect">
            <a:avLst/>
          </a:prstGeom>
        </p:spPr>
        <p:txBody>
          <a:bodyPr wrap="square">
            <a:spAutoFit/>
          </a:bodyPr>
          <a:lstStyle/>
          <a:p>
            <a:r>
              <a:rPr lang="en-IN" b="1" dirty="0"/>
              <a:t>HbUtil.java file for configuring database connection</a:t>
            </a:r>
          </a:p>
          <a:p>
            <a:r>
              <a:rPr lang="en-IN" sz="1200" dirty="0"/>
              <a:t>package </a:t>
            </a:r>
            <a:r>
              <a:rPr lang="en-IN" sz="1200" dirty="0" err="1"/>
              <a:t>com.test</a:t>
            </a:r>
            <a:r>
              <a:rPr lang="en-IN" sz="1200" dirty="0"/>
              <a:t>;</a:t>
            </a:r>
          </a:p>
          <a:p>
            <a:endParaRPr lang="en-IN" sz="1200" dirty="0"/>
          </a:p>
          <a:p>
            <a:r>
              <a:rPr lang="en-IN" sz="1200" dirty="0"/>
              <a:t>import </a:t>
            </a:r>
            <a:r>
              <a:rPr lang="en-IN" sz="1200" dirty="0" err="1"/>
              <a:t>java.util.HashMap</a:t>
            </a:r>
            <a:r>
              <a:rPr lang="en-IN" sz="1200" dirty="0"/>
              <a:t>;</a:t>
            </a:r>
          </a:p>
          <a:p>
            <a:r>
              <a:rPr lang="en-IN" sz="1200" dirty="0"/>
              <a:t>import </a:t>
            </a:r>
            <a:r>
              <a:rPr lang="en-IN" sz="1200" dirty="0" err="1"/>
              <a:t>java.util.Map</a:t>
            </a:r>
            <a:r>
              <a:rPr lang="en-IN" sz="1200" dirty="0"/>
              <a:t>;</a:t>
            </a:r>
          </a:p>
          <a:p>
            <a:r>
              <a:rPr lang="en-IN" sz="1200" dirty="0"/>
              <a:t>import </a:t>
            </a:r>
            <a:r>
              <a:rPr lang="en-IN" sz="1200" dirty="0" err="1"/>
              <a:t>org.hibernate.SessionFactory</a:t>
            </a:r>
            <a:r>
              <a:rPr lang="en-IN" sz="1200" dirty="0"/>
              <a:t>;</a:t>
            </a:r>
          </a:p>
          <a:p>
            <a:r>
              <a:rPr lang="en-IN" sz="1200" dirty="0"/>
              <a:t>import </a:t>
            </a:r>
            <a:r>
              <a:rPr lang="en-IN" sz="1200" dirty="0" err="1"/>
              <a:t>org.hibernate.boot.Metadata</a:t>
            </a:r>
            <a:r>
              <a:rPr lang="en-IN" sz="1200" dirty="0"/>
              <a:t>;</a:t>
            </a:r>
          </a:p>
          <a:p>
            <a:r>
              <a:rPr lang="en-IN" sz="1200" dirty="0"/>
              <a:t>import </a:t>
            </a:r>
            <a:r>
              <a:rPr lang="en-IN" sz="1200" dirty="0" err="1"/>
              <a:t>org.hibernate.boot.MetadataSources</a:t>
            </a:r>
            <a:r>
              <a:rPr lang="en-IN" sz="1200" dirty="0"/>
              <a:t>;</a:t>
            </a:r>
          </a:p>
          <a:p>
            <a:r>
              <a:rPr lang="en-IN" sz="1200" dirty="0"/>
              <a:t>import </a:t>
            </a:r>
            <a:r>
              <a:rPr lang="en-IN" sz="1200" dirty="0" err="1"/>
              <a:t>org.hibernate.boot.registry.StandardServiceRegistry</a:t>
            </a:r>
            <a:r>
              <a:rPr lang="en-IN" sz="1200" dirty="0"/>
              <a:t>;</a:t>
            </a:r>
          </a:p>
          <a:p>
            <a:r>
              <a:rPr lang="en-IN" sz="1200" dirty="0"/>
              <a:t>import </a:t>
            </a:r>
            <a:r>
              <a:rPr lang="en-IN" sz="1200" dirty="0" err="1"/>
              <a:t>org.hibernate.boot.registry.StandardServiceRegistryBuilder</a:t>
            </a:r>
            <a:r>
              <a:rPr lang="en-IN" sz="1200" dirty="0"/>
              <a:t>;</a:t>
            </a:r>
          </a:p>
          <a:p>
            <a:r>
              <a:rPr lang="en-IN" sz="1200" dirty="0"/>
              <a:t>import </a:t>
            </a:r>
            <a:r>
              <a:rPr lang="en-IN" sz="1200" dirty="0" err="1"/>
              <a:t>com.test.entity.Customer</a:t>
            </a:r>
            <a:r>
              <a:rPr lang="en-IN" sz="1200" dirty="0"/>
              <a:t>;</a:t>
            </a:r>
          </a:p>
          <a:p>
            <a:r>
              <a:rPr lang="en-IN" sz="1200" dirty="0"/>
              <a:t>public class </a:t>
            </a:r>
            <a:r>
              <a:rPr lang="en-IN" sz="1200" dirty="0" err="1"/>
              <a:t>HbUtil</a:t>
            </a:r>
            <a:r>
              <a:rPr lang="en-IN" sz="1200" dirty="0"/>
              <a:t> {</a:t>
            </a:r>
          </a:p>
          <a:p>
            <a:r>
              <a:rPr lang="en-IN" sz="1200" dirty="0"/>
              <a:t> private static </a:t>
            </a:r>
            <a:r>
              <a:rPr lang="en-IN" sz="1200" dirty="0" err="1"/>
              <a:t>StandardServiceRegistry</a:t>
            </a:r>
            <a:r>
              <a:rPr lang="en-IN" sz="1200" dirty="0"/>
              <a:t> registry;</a:t>
            </a:r>
          </a:p>
          <a:p>
            <a:r>
              <a:rPr lang="en-IN" sz="1200" dirty="0"/>
              <a:t>private static </a:t>
            </a:r>
            <a:r>
              <a:rPr lang="en-IN" sz="1200" dirty="0" err="1"/>
              <a:t>SessionFactory</a:t>
            </a:r>
            <a:r>
              <a:rPr lang="en-IN" sz="1200" dirty="0"/>
              <a:t> </a:t>
            </a:r>
            <a:r>
              <a:rPr lang="en-IN" sz="1200" dirty="0" err="1"/>
              <a:t>sessionFactory</a:t>
            </a:r>
            <a:r>
              <a:rPr lang="en-IN" sz="1200" dirty="0"/>
              <a:t>;</a:t>
            </a:r>
          </a:p>
          <a:p>
            <a:r>
              <a:rPr lang="en-IN" sz="1200" dirty="0"/>
              <a:t>  public static </a:t>
            </a:r>
            <a:r>
              <a:rPr lang="en-IN" sz="1200" dirty="0" err="1"/>
              <a:t>SessionFactory</a:t>
            </a:r>
            <a:r>
              <a:rPr lang="en-IN" sz="1200" dirty="0"/>
              <a:t> </a:t>
            </a:r>
            <a:r>
              <a:rPr lang="en-IN" sz="1200" dirty="0" err="1"/>
              <a:t>getSessionFactory</a:t>
            </a:r>
            <a:r>
              <a:rPr lang="en-IN" sz="1200" dirty="0"/>
              <a:t>() {</a:t>
            </a:r>
          </a:p>
          <a:p>
            <a:r>
              <a:rPr lang="en-IN" sz="1200" dirty="0"/>
              <a:t>    if (</a:t>
            </a:r>
            <a:r>
              <a:rPr lang="en-IN" sz="1200" dirty="0" err="1"/>
              <a:t>sessionFactory</a:t>
            </a:r>
            <a:r>
              <a:rPr lang="en-IN" sz="1200" dirty="0"/>
              <a:t> == null) {</a:t>
            </a:r>
          </a:p>
          <a:p>
            <a:r>
              <a:rPr lang="en-IN" sz="1200" dirty="0"/>
              <a:t>      try {</a:t>
            </a:r>
          </a:p>
          <a:p>
            <a:r>
              <a:rPr lang="en-IN" sz="1200" dirty="0"/>
              <a:t>       </a:t>
            </a:r>
            <a:r>
              <a:rPr lang="en-IN" sz="1200" dirty="0" err="1"/>
              <a:t>StandardServiceRegistryBuilder</a:t>
            </a:r>
            <a:r>
              <a:rPr lang="en-IN" sz="1200" dirty="0"/>
              <a:t> </a:t>
            </a:r>
            <a:r>
              <a:rPr lang="en-IN" sz="1200" dirty="0" err="1"/>
              <a:t>registryBuilder</a:t>
            </a:r>
            <a:r>
              <a:rPr lang="en-IN" sz="1200" dirty="0"/>
              <a:t> = </a:t>
            </a:r>
          </a:p>
          <a:p>
            <a:r>
              <a:rPr lang="en-IN" sz="1200" dirty="0"/>
              <a:t>            new </a:t>
            </a:r>
            <a:r>
              <a:rPr lang="en-IN" sz="1200" dirty="0" err="1"/>
              <a:t>StandardServiceRegistryBuilder</a:t>
            </a:r>
            <a:r>
              <a:rPr lang="en-IN" sz="1200" dirty="0"/>
              <a:t>();</a:t>
            </a:r>
          </a:p>
          <a:p>
            <a:r>
              <a:rPr lang="en-IN" sz="1200" dirty="0"/>
              <a:t>        Map&lt;String, String&gt; settings = new HashMap&lt;&gt;();</a:t>
            </a:r>
          </a:p>
          <a:p>
            <a:r>
              <a:rPr lang="en-IN" sz="1200" dirty="0" err="1"/>
              <a:t>settings.put</a:t>
            </a:r>
            <a:r>
              <a:rPr lang="en-IN" sz="1200" dirty="0"/>
              <a:t>("</a:t>
            </a:r>
            <a:r>
              <a:rPr lang="en-IN" sz="1200" dirty="0" err="1"/>
              <a:t>hibernate.connection.driver_class</a:t>
            </a:r>
            <a:r>
              <a:rPr lang="en-IN" sz="1200" dirty="0"/>
              <a:t>", "</a:t>
            </a:r>
            <a:r>
              <a:rPr lang="en-IN" sz="1200" dirty="0" err="1"/>
              <a:t>com.mysql.cj.jdbc.Driver</a:t>
            </a:r>
            <a:r>
              <a:rPr lang="en-IN" sz="1200" dirty="0"/>
              <a:t>");</a:t>
            </a:r>
          </a:p>
          <a:p>
            <a:r>
              <a:rPr lang="en-IN" sz="1200" dirty="0"/>
              <a:t> </a:t>
            </a:r>
            <a:r>
              <a:rPr lang="en-IN" sz="1200" dirty="0" err="1"/>
              <a:t>settings.put</a:t>
            </a:r>
            <a:r>
              <a:rPr lang="en-IN" sz="1200" dirty="0"/>
              <a:t>("hibernate.connection.url", "</a:t>
            </a:r>
            <a:r>
              <a:rPr lang="en-IN" sz="1200" dirty="0" err="1"/>
              <a:t>jdbc:mysql</a:t>
            </a:r>
            <a:r>
              <a:rPr lang="en-IN" sz="1200" dirty="0"/>
              <a:t>://localhost:3306/</a:t>
            </a:r>
            <a:r>
              <a:rPr lang="en-IN" sz="1200" dirty="0" err="1"/>
              <a:t>hibernatedb?useSSL</a:t>
            </a:r>
            <a:r>
              <a:rPr lang="en-IN" sz="1200" dirty="0"/>
              <a:t>=false");</a:t>
            </a:r>
          </a:p>
          <a:p>
            <a:r>
              <a:rPr lang="en-IN" sz="1200" dirty="0"/>
              <a:t>  </a:t>
            </a:r>
            <a:r>
              <a:rPr lang="en-IN" sz="1200" dirty="0" err="1"/>
              <a:t>settings.put</a:t>
            </a:r>
            <a:r>
              <a:rPr lang="en-IN" sz="1200" dirty="0"/>
              <a:t>("</a:t>
            </a:r>
            <a:r>
              <a:rPr lang="en-IN" sz="1200" dirty="0" err="1"/>
              <a:t>hibernate.connection.username</a:t>
            </a:r>
            <a:r>
              <a:rPr lang="en-IN" sz="1200" dirty="0"/>
              <a:t>", "root");</a:t>
            </a:r>
          </a:p>
          <a:p>
            <a:r>
              <a:rPr lang="en-IN" sz="1200" dirty="0"/>
              <a:t>  </a:t>
            </a:r>
            <a:r>
              <a:rPr lang="en-IN" sz="1200" dirty="0" err="1"/>
              <a:t>settings.put</a:t>
            </a:r>
            <a:r>
              <a:rPr lang="en-IN" sz="1200" dirty="0"/>
              <a:t>("</a:t>
            </a:r>
            <a:r>
              <a:rPr lang="en-IN" sz="1200" dirty="0" err="1"/>
              <a:t>hibernate.connection.password</a:t>
            </a:r>
            <a:r>
              <a:rPr lang="en-IN" sz="1200" dirty="0"/>
              <a:t>", "root");</a:t>
            </a:r>
          </a:p>
          <a:p>
            <a:r>
              <a:rPr lang="en-IN" sz="1200" dirty="0"/>
              <a:t>   </a:t>
            </a:r>
            <a:r>
              <a:rPr lang="en-IN" sz="1200" dirty="0" err="1"/>
              <a:t>settings.put</a:t>
            </a:r>
            <a:r>
              <a:rPr lang="en-IN" sz="1200" dirty="0"/>
              <a:t>("</a:t>
            </a:r>
            <a:r>
              <a:rPr lang="en-IN" sz="1200" dirty="0" err="1"/>
              <a:t>hibernate.show_sql</a:t>
            </a:r>
            <a:r>
              <a:rPr lang="en-IN" sz="1200" dirty="0"/>
              <a:t>", "true");</a:t>
            </a:r>
          </a:p>
          <a:p>
            <a:r>
              <a:rPr lang="en-IN" sz="1200" dirty="0"/>
              <a:t>  </a:t>
            </a:r>
            <a:r>
              <a:rPr lang="en-IN" sz="1200" dirty="0" err="1"/>
              <a:t>settings.put</a:t>
            </a:r>
            <a:r>
              <a:rPr lang="en-IN" sz="1200" dirty="0"/>
              <a:t>("hibernate.hbm2ddl.auto", "update");</a:t>
            </a:r>
          </a:p>
        </p:txBody>
      </p:sp>
      <p:sp>
        <p:nvSpPr>
          <p:cNvPr id="8" name="Rectangle 7">
            <a:extLst>
              <a:ext uri="{FF2B5EF4-FFF2-40B4-BE49-F238E27FC236}">
                <a16:creationId xmlns:a16="http://schemas.microsoft.com/office/drawing/2014/main" id="{D48CC54F-5A72-4E4E-99C6-D8DAB1BF571C}"/>
              </a:ext>
            </a:extLst>
          </p:cNvPr>
          <p:cNvSpPr/>
          <p:nvPr/>
        </p:nvSpPr>
        <p:spPr>
          <a:xfrm>
            <a:off x="4876800" y="990600"/>
            <a:ext cx="4191000" cy="5632311"/>
          </a:xfrm>
          <a:prstGeom prst="rect">
            <a:avLst/>
          </a:prstGeom>
        </p:spPr>
        <p:txBody>
          <a:bodyPr wrap="square">
            <a:spAutoFit/>
          </a:bodyPr>
          <a:lstStyle/>
          <a:p>
            <a:r>
              <a:rPr lang="en-IN" sz="1200" dirty="0"/>
              <a:t>	     </a:t>
            </a:r>
            <a:r>
              <a:rPr lang="en-IN" sz="1200" dirty="0" err="1"/>
              <a:t>settings.put</a:t>
            </a:r>
            <a:r>
              <a:rPr lang="en-IN" sz="1200" dirty="0"/>
              <a:t>("hibernate.dialect","org.hibernate.dialect.MySQL5Dialect");</a:t>
            </a:r>
          </a:p>
          <a:p>
            <a:r>
              <a:rPr lang="en-IN" sz="1200" dirty="0"/>
              <a:t>       </a:t>
            </a:r>
            <a:r>
              <a:rPr lang="en-IN" sz="1200" dirty="0" err="1"/>
              <a:t>registryBuilder.applySettings</a:t>
            </a:r>
            <a:r>
              <a:rPr lang="en-IN" sz="1200" dirty="0"/>
              <a:t>(settings);</a:t>
            </a:r>
          </a:p>
          <a:p>
            <a:r>
              <a:rPr lang="en-IN" sz="1200" dirty="0"/>
              <a:t>	        registry = </a:t>
            </a:r>
            <a:r>
              <a:rPr lang="en-IN" sz="1200" dirty="0" err="1"/>
              <a:t>registryBuilder.build</a:t>
            </a:r>
            <a:r>
              <a:rPr lang="en-IN" sz="1200" dirty="0"/>
              <a:t>();</a:t>
            </a:r>
          </a:p>
          <a:p>
            <a:endParaRPr lang="en-IN" sz="1200" dirty="0"/>
          </a:p>
          <a:p>
            <a:r>
              <a:rPr lang="en-IN" sz="1200" dirty="0"/>
              <a:t>    </a:t>
            </a:r>
            <a:r>
              <a:rPr lang="en-IN" sz="1200" dirty="0" err="1"/>
              <a:t>MetadataSources</a:t>
            </a:r>
            <a:r>
              <a:rPr lang="en-IN" sz="1200" dirty="0"/>
              <a:t> sources = new </a:t>
            </a:r>
            <a:r>
              <a:rPr lang="en-IN" sz="1200" dirty="0" err="1"/>
              <a:t>MetadataSources</a:t>
            </a:r>
            <a:r>
              <a:rPr lang="en-IN" sz="1200" dirty="0"/>
              <a:t>(registry)</a:t>
            </a:r>
          </a:p>
          <a:p>
            <a:r>
              <a:rPr lang="en-IN" sz="1200" dirty="0"/>
              <a:t>           .</a:t>
            </a:r>
            <a:r>
              <a:rPr lang="en-IN" sz="1200" dirty="0" err="1"/>
              <a:t>addAnnotatedClass</a:t>
            </a:r>
            <a:r>
              <a:rPr lang="en-IN" sz="1200" dirty="0"/>
              <a:t>(</a:t>
            </a:r>
            <a:r>
              <a:rPr lang="en-IN" sz="1200" dirty="0" err="1"/>
              <a:t>Customer.class</a:t>
            </a:r>
            <a:r>
              <a:rPr lang="en-IN" sz="1200" dirty="0"/>
              <a:t>);</a:t>
            </a:r>
          </a:p>
          <a:p>
            <a:r>
              <a:rPr lang="en-IN" sz="1200" dirty="0"/>
              <a:t>        Metadata </a:t>
            </a:r>
            <a:r>
              <a:rPr lang="en-IN" sz="1200" dirty="0" err="1"/>
              <a:t>metadata</a:t>
            </a:r>
            <a:r>
              <a:rPr lang="en-IN" sz="1200" dirty="0"/>
              <a:t> = </a:t>
            </a:r>
            <a:r>
              <a:rPr lang="en-IN" sz="1200" dirty="0" err="1"/>
              <a:t>sources.getMetadataBuilder</a:t>
            </a:r>
            <a:r>
              <a:rPr lang="en-IN" sz="1200" dirty="0"/>
              <a:t>().build();</a:t>
            </a:r>
          </a:p>
          <a:p>
            <a:endParaRPr lang="en-IN" sz="1200" dirty="0"/>
          </a:p>
          <a:p>
            <a:r>
              <a:rPr lang="en-IN" sz="1200" dirty="0"/>
              <a:t>        </a:t>
            </a:r>
            <a:r>
              <a:rPr lang="en-IN" sz="1200" dirty="0" err="1"/>
              <a:t>sessionFactory</a:t>
            </a:r>
            <a:r>
              <a:rPr lang="en-IN" sz="1200" dirty="0"/>
              <a:t> = </a:t>
            </a:r>
            <a:r>
              <a:rPr lang="en-IN" sz="1200" dirty="0" err="1"/>
              <a:t>metadata.getSessionFactoryBuilder</a:t>
            </a:r>
            <a:r>
              <a:rPr lang="en-IN" sz="1200" dirty="0"/>
              <a:t>().build();</a:t>
            </a:r>
          </a:p>
          <a:p>
            <a:r>
              <a:rPr lang="en-IN" sz="1200" dirty="0"/>
              <a:t>	      } catch (Exception e) {</a:t>
            </a:r>
          </a:p>
          <a:p>
            <a:r>
              <a:rPr lang="en-IN" sz="1200" dirty="0"/>
              <a:t>        </a:t>
            </a:r>
            <a:r>
              <a:rPr lang="en-IN" sz="1200" dirty="0" err="1"/>
              <a:t>System.out.println</a:t>
            </a:r>
            <a:r>
              <a:rPr lang="en-IN" sz="1200" dirty="0"/>
              <a:t>("</a:t>
            </a:r>
            <a:r>
              <a:rPr lang="en-IN" sz="1200" dirty="0" err="1"/>
              <a:t>SessionFactory</a:t>
            </a:r>
            <a:r>
              <a:rPr lang="en-IN" sz="1200" dirty="0"/>
              <a:t> creation failed");</a:t>
            </a:r>
          </a:p>
          <a:p>
            <a:r>
              <a:rPr lang="en-IN" sz="1200" dirty="0"/>
              <a:t>	        if (registry != null) {</a:t>
            </a:r>
          </a:p>
          <a:p>
            <a:r>
              <a:rPr lang="en-IN" sz="1200" dirty="0"/>
              <a:t>	          </a:t>
            </a:r>
            <a:r>
              <a:rPr lang="en-IN" sz="1200" dirty="0" err="1"/>
              <a:t>StandardServiceRegistryBuilder.destroy</a:t>
            </a:r>
            <a:r>
              <a:rPr lang="en-IN" sz="1200" dirty="0"/>
              <a:t>(registry);</a:t>
            </a:r>
          </a:p>
          <a:p>
            <a:r>
              <a:rPr lang="en-IN" sz="1200" dirty="0"/>
              <a:t>	        }</a:t>
            </a:r>
          </a:p>
          <a:p>
            <a:r>
              <a:rPr lang="en-IN" sz="1200" dirty="0"/>
              <a:t>	      }</a:t>
            </a:r>
          </a:p>
          <a:p>
            <a:r>
              <a:rPr lang="en-IN" sz="1200" dirty="0"/>
              <a:t>	    }</a:t>
            </a:r>
          </a:p>
          <a:p>
            <a:r>
              <a:rPr lang="en-IN" sz="1200" dirty="0"/>
              <a:t>	    return </a:t>
            </a:r>
            <a:r>
              <a:rPr lang="en-IN" sz="1200" dirty="0" err="1"/>
              <a:t>sessionFactory</a:t>
            </a:r>
            <a:r>
              <a:rPr lang="en-IN" sz="1200" dirty="0"/>
              <a:t>;</a:t>
            </a:r>
          </a:p>
          <a:p>
            <a:r>
              <a:rPr lang="en-IN" sz="1200" dirty="0"/>
              <a:t>	  }</a:t>
            </a:r>
          </a:p>
          <a:p>
            <a:endParaRPr lang="en-IN" sz="1200" dirty="0"/>
          </a:p>
          <a:p>
            <a:r>
              <a:rPr lang="en-IN" sz="1200" dirty="0"/>
              <a:t>	  public static void shutdown() {</a:t>
            </a:r>
          </a:p>
          <a:p>
            <a:r>
              <a:rPr lang="en-IN" sz="1200" dirty="0"/>
              <a:t>	    if (registry != null) {</a:t>
            </a:r>
          </a:p>
          <a:p>
            <a:r>
              <a:rPr lang="en-IN" sz="1200" dirty="0"/>
              <a:t>	      </a:t>
            </a:r>
            <a:r>
              <a:rPr lang="en-IN" sz="1200" dirty="0" err="1"/>
              <a:t>StandardServiceRegistryBuilder.destroy</a:t>
            </a:r>
            <a:r>
              <a:rPr lang="en-IN" sz="1200" dirty="0"/>
              <a:t>(registry);</a:t>
            </a:r>
          </a:p>
          <a:p>
            <a:r>
              <a:rPr lang="en-IN" sz="1200" dirty="0"/>
              <a:t>	    }</a:t>
            </a:r>
          </a:p>
          <a:p>
            <a:r>
              <a:rPr lang="en-IN" sz="1200" dirty="0"/>
              <a:t>	  }</a:t>
            </a:r>
          </a:p>
          <a:p>
            <a:r>
              <a:rPr lang="en-IN" sz="1200" dirty="0"/>
              <a:t>	}</a:t>
            </a:r>
          </a:p>
        </p:txBody>
      </p:sp>
    </p:spTree>
    <p:extLst>
      <p:ext uri="{BB962C8B-B14F-4D97-AF65-F5344CB8AC3E}">
        <p14:creationId xmlns:p14="http://schemas.microsoft.com/office/powerpoint/2010/main" val="42727966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Persistent Cont..</a:t>
            </a:r>
          </a:p>
        </p:txBody>
      </p:sp>
      <p:sp>
        <p:nvSpPr>
          <p:cNvPr id="7" name="Rectangle 6">
            <a:extLst>
              <a:ext uri="{FF2B5EF4-FFF2-40B4-BE49-F238E27FC236}">
                <a16:creationId xmlns:a16="http://schemas.microsoft.com/office/drawing/2014/main" id="{E43E08C3-46D5-48AE-8E9B-9E176D1C42CE}"/>
              </a:ext>
            </a:extLst>
          </p:cNvPr>
          <p:cNvSpPr/>
          <p:nvPr/>
        </p:nvSpPr>
        <p:spPr>
          <a:xfrm>
            <a:off x="30480" y="1087934"/>
            <a:ext cx="4770120" cy="5693866"/>
          </a:xfrm>
          <a:prstGeom prst="rect">
            <a:avLst/>
          </a:prstGeom>
        </p:spPr>
        <p:txBody>
          <a:bodyPr wrap="square">
            <a:spAutoFit/>
          </a:bodyPr>
          <a:lstStyle/>
          <a:p>
            <a:r>
              <a:rPr lang="en-IN" sz="1400" dirty="0"/>
              <a:t>CustomerSaveDemo.java file for starting the transaction through persistence class customer</a:t>
            </a:r>
          </a:p>
          <a:p>
            <a:endParaRPr lang="en-IN" sz="1400" dirty="0"/>
          </a:p>
          <a:p>
            <a:r>
              <a:rPr lang="en-IN" sz="1400" dirty="0"/>
              <a:t>package </a:t>
            </a:r>
            <a:r>
              <a:rPr lang="en-IN" sz="1400" dirty="0" err="1"/>
              <a:t>com.test</a:t>
            </a:r>
            <a:r>
              <a:rPr lang="en-IN" sz="1400" dirty="0"/>
              <a:t>;</a:t>
            </a:r>
          </a:p>
          <a:p>
            <a:r>
              <a:rPr lang="en-IN" sz="1400" dirty="0"/>
              <a:t>import </a:t>
            </a:r>
            <a:r>
              <a:rPr lang="en-IN" sz="1400" dirty="0" err="1"/>
              <a:t>java.util.Calendar</a:t>
            </a:r>
            <a:r>
              <a:rPr lang="en-IN" sz="1400" dirty="0"/>
              <a:t>;</a:t>
            </a:r>
          </a:p>
          <a:p>
            <a:r>
              <a:rPr lang="en-IN" sz="1400" dirty="0"/>
              <a:t>import </a:t>
            </a:r>
            <a:r>
              <a:rPr lang="en-IN" sz="1400" dirty="0" err="1"/>
              <a:t>org.hibernate.Session</a:t>
            </a:r>
            <a:r>
              <a:rPr lang="en-IN" sz="1400" dirty="0"/>
              <a:t>;</a:t>
            </a:r>
          </a:p>
          <a:p>
            <a:r>
              <a:rPr lang="en-IN" sz="1400" dirty="0"/>
              <a:t>import </a:t>
            </a:r>
            <a:r>
              <a:rPr lang="en-IN" sz="1400" dirty="0" err="1"/>
              <a:t>org.hibernate.Transaction</a:t>
            </a:r>
            <a:r>
              <a:rPr lang="en-IN" sz="1400" dirty="0"/>
              <a:t>;</a:t>
            </a:r>
          </a:p>
          <a:p>
            <a:r>
              <a:rPr lang="en-IN" sz="1400" dirty="0"/>
              <a:t>import </a:t>
            </a:r>
            <a:r>
              <a:rPr lang="en-IN" sz="1400" dirty="0" err="1"/>
              <a:t>com.test.entity.Customer</a:t>
            </a:r>
            <a:r>
              <a:rPr lang="en-IN" sz="1400" dirty="0"/>
              <a:t>;</a:t>
            </a:r>
          </a:p>
          <a:p>
            <a:r>
              <a:rPr lang="en-IN" sz="1400" dirty="0"/>
              <a:t>public class </a:t>
            </a:r>
            <a:r>
              <a:rPr lang="en-IN" sz="1400" dirty="0" err="1"/>
              <a:t>CustomerSaveDemo</a:t>
            </a:r>
            <a:r>
              <a:rPr lang="en-IN" sz="1400" dirty="0"/>
              <a:t> {</a:t>
            </a:r>
          </a:p>
          <a:p>
            <a:r>
              <a:rPr lang="en-IN" sz="1400" dirty="0"/>
              <a:t>	public static void main(String[] </a:t>
            </a:r>
            <a:r>
              <a:rPr lang="en-IN" sz="1400" dirty="0" err="1"/>
              <a:t>args</a:t>
            </a:r>
            <a:r>
              <a:rPr lang="en-IN" sz="1400" dirty="0"/>
              <a:t>) {</a:t>
            </a:r>
          </a:p>
          <a:p>
            <a:r>
              <a:rPr lang="en-IN" sz="1400" dirty="0"/>
              <a:t>		// TODO Auto-generated method stub</a:t>
            </a:r>
          </a:p>
          <a:p>
            <a:r>
              <a:rPr lang="en-IN" sz="1400" dirty="0"/>
              <a:t>		Session </a:t>
            </a:r>
            <a:r>
              <a:rPr lang="en-IN" sz="1400" dirty="0" err="1"/>
              <a:t>session</a:t>
            </a:r>
            <a:r>
              <a:rPr lang="en-IN" sz="1400" dirty="0"/>
              <a:t> = null;</a:t>
            </a:r>
          </a:p>
          <a:p>
            <a:r>
              <a:rPr lang="en-IN" sz="1400" dirty="0"/>
              <a:t>	    Transaction </a:t>
            </a:r>
            <a:r>
              <a:rPr lang="en-IN" sz="1400" dirty="0" err="1"/>
              <a:t>transaction</a:t>
            </a:r>
            <a:r>
              <a:rPr lang="en-IN" sz="1400" dirty="0"/>
              <a:t> = null;</a:t>
            </a:r>
          </a:p>
          <a:p>
            <a:r>
              <a:rPr lang="en-IN" sz="1400" dirty="0"/>
              <a:t>	    try {</a:t>
            </a:r>
          </a:p>
          <a:p>
            <a:r>
              <a:rPr lang="en-IN" sz="1400" dirty="0"/>
              <a:t>	      session = </a:t>
            </a:r>
            <a:r>
              <a:rPr lang="en-IN" sz="1400" dirty="0" err="1"/>
              <a:t>HbUtil.getSessionFactory</a:t>
            </a:r>
            <a:r>
              <a:rPr lang="en-IN" sz="1400" dirty="0"/>
              <a:t>().</a:t>
            </a:r>
            <a:r>
              <a:rPr lang="en-IN" sz="1400" dirty="0" err="1"/>
              <a:t>openSession</a:t>
            </a:r>
            <a:r>
              <a:rPr lang="en-IN" sz="1400" dirty="0"/>
              <a:t>();</a:t>
            </a:r>
          </a:p>
          <a:p>
            <a:r>
              <a:rPr lang="en-IN" sz="1400" dirty="0"/>
              <a:t>	      transaction=</a:t>
            </a:r>
            <a:r>
              <a:rPr lang="en-IN" sz="1400" dirty="0" err="1"/>
              <a:t>session.getTransaction</a:t>
            </a:r>
            <a:r>
              <a:rPr lang="en-IN" sz="1400" dirty="0"/>
              <a:t>();</a:t>
            </a:r>
          </a:p>
          <a:p>
            <a:r>
              <a:rPr lang="en-IN" sz="1400" dirty="0"/>
              <a:t>	        	  if(!</a:t>
            </a:r>
            <a:r>
              <a:rPr lang="en-IN" sz="1400" dirty="0" err="1"/>
              <a:t>transaction.isActive</a:t>
            </a:r>
            <a:r>
              <a:rPr lang="en-IN" sz="1400" dirty="0"/>
              <a:t>()) </a:t>
            </a:r>
          </a:p>
          <a:p>
            <a:r>
              <a:rPr lang="en-IN" sz="1400" dirty="0"/>
              <a:t>	      </a:t>
            </a:r>
            <a:r>
              <a:rPr lang="en-IN" sz="1400" dirty="0" err="1"/>
              <a:t>transaction.begin</a:t>
            </a:r>
            <a:r>
              <a:rPr lang="en-IN" sz="1400" dirty="0"/>
              <a:t>();</a:t>
            </a:r>
          </a:p>
          <a:p>
            <a:r>
              <a:rPr lang="en-IN" sz="1400" dirty="0"/>
              <a:t>	      Customer </a:t>
            </a:r>
            <a:r>
              <a:rPr lang="en-IN" sz="1400" dirty="0" err="1"/>
              <a:t>customer</a:t>
            </a:r>
            <a:r>
              <a:rPr lang="en-IN" sz="1400" dirty="0"/>
              <a:t> = new Customer();</a:t>
            </a:r>
          </a:p>
          <a:p>
            <a:r>
              <a:rPr lang="en-IN" sz="1400" dirty="0"/>
              <a:t>	      </a:t>
            </a:r>
            <a:r>
              <a:rPr lang="en-IN" sz="1400" dirty="0" err="1"/>
              <a:t>customer.setId</a:t>
            </a:r>
            <a:r>
              <a:rPr lang="en-IN" sz="1400" dirty="0"/>
              <a:t>(17);</a:t>
            </a:r>
          </a:p>
          <a:p>
            <a:r>
              <a:rPr lang="en-IN" sz="1400" dirty="0"/>
              <a:t>	      </a:t>
            </a:r>
            <a:r>
              <a:rPr lang="en-IN" sz="1400" dirty="0" err="1"/>
              <a:t>customer.setFirstName</a:t>
            </a:r>
            <a:r>
              <a:rPr lang="en-IN" sz="1400" dirty="0"/>
              <a:t>("Nisha");</a:t>
            </a:r>
          </a:p>
          <a:p>
            <a:r>
              <a:rPr lang="en-IN" sz="1400" dirty="0"/>
              <a:t>	      </a:t>
            </a:r>
            <a:r>
              <a:rPr lang="en-IN" sz="1400" dirty="0" err="1"/>
              <a:t>customer.setLastName</a:t>
            </a:r>
            <a:r>
              <a:rPr lang="en-IN" sz="1400" dirty="0"/>
              <a:t>("Rastogi");</a:t>
            </a:r>
          </a:p>
          <a:p>
            <a:r>
              <a:rPr lang="en-IN" sz="1400" dirty="0"/>
              <a:t>	      </a:t>
            </a:r>
            <a:r>
              <a:rPr lang="en-IN" sz="1400" dirty="0" err="1"/>
              <a:t>customer.setEmail</a:t>
            </a:r>
            <a:r>
              <a:rPr lang="en-IN" sz="1400" dirty="0"/>
              <a:t>("rNisha@gmail.com");</a:t>
            </a:r>
          </a:p>
          <a:p>
            <a:r>
              <a:rPr lang="en-IN" sz="1400" dirty="0"/>
              <a:t>	      </a:t>
            </a:r>
            <a:r>
              <a:rPr lang="en-IN" sz="1400" dirty="0" err="1"/>
              <a:t>session.save</a:t>
            </a:r>
            <a:r>
              <a:rPr lang="en-IN" sz="1400" dirty="0"/>
              <a:t>(customer);	</a:t>
            </a:r>
          </a:p>
          <a:p>
            <a:r>
              <a:rPr lang="en-IN" sz="1400" dirty="0"/>
              <a:t>	</a:t>
            </a:r>
          </a:p>
        </p:txBody>
      </p:sp>
      <p:sp>
        <p:nvSpPr>
          <p:cNvPr id="8" name="Rectangle 7">
            <a:extLst>
              <a:ext uri="{FF2B5EF4-FFF2-40B4-BE49-F238E27FC236}">
                <a16:creationId xmlns:a16="http://schemas.microsoft.com/office/drawing/2014/main" id="{460B9352-33AD-4D63-A2A4-A01BCFF2C04D}"/>
              </a:ext>
            </a:extLst>
          </p:cNvPr>
          <p:cNvSpPr/>
          <p:nvPr/>
        </p:nvSpPr>
        <p:spPr>
          <a:xfrm>
            <a:off x="4800600" y="1295400"/>
            <a:ext cx="4572000" cy="3877985"/>
          </a:xfrm>
          <a:prstGeom prst="rect">
            <a:avLst/>
          </a:prstGeom>
        </p:spPr>
        <p:txBody>
          <a:bodyPr>
            <a:spAutoFit/>
          </a:bodyPr>
          <a:lstStyle/>
          <a:p>
            <a:r>
              <a:rPr lang="en-IN" sz="1600" dirty="0" err="1"/>
              <a:t>transaction.commit</a:t>
            </a:r>
            <a:r>
              <a:rPr lang="en-IN" sz="1600" dirty="0"/>
              <a:t>();</a:t>
            </a:r>
          </a:p>
          <a:p>
            <a:r>
              <a:rPr lang="en-IN" sz="1600" dirty="0"/>
              <a:t>	    } catch (Exception e) {</a:t>
            </a:r>
          </a:p>
          <a:p>
            <a:r>
              <a:rPr lang="en-IN" sz="1600" dirty="0"/>
              <a:t>	      if (transaction != null) {</a:t>
            </a:r>
          </a:p>
          <a:p>
            <a:r>
              <a:rPr lang="en-IN" sz="1600" dirty="0"/>
              <a:t>	        </a:t>
            </a:r>
            <a:r>
              <a:rPr lang="en-IN" sz="1600" dirty="0" err="1"/>
              <a:t>transaction.rollback</a:t>
            </a:r>
            <a:r>
              <a:rPr lang="en-IN" sz="1600" dirty="0"/>
              <a:t>();</a:t>
            </a:r>
          </a:p>
          <a:p>
            <a:r>
              <a:rPr lang="en-IN" sz="1600" dirty="0"/>
              <a:t>	      }</a:t>
            </a:r>
          </a:p>
          <a:p>
            <a:r>
              <a:rPr lang="en-IN" sz="1600" dirty="0"/>
              <a:t>	      </a:t>
            </a:r>
            <a:r>
              <a:rPr lang="en-IN" sz="1600" dirty="0" err="1"/>
              <a:t>e.printStackTrace</a:t>
            </a:r>
            <a:r>
              <a:rPr lang="en-IN" sz="1600" dirty="0"/>
              <a:t>();</a:t>
            </a:r>
          </a:p>
          <a:p>
            <a:r>
              <a:rPr lang="en-IN" sz="1600" dirty="0"/>
              <a:t>	    } finally {</a:t>
            </a:r>
          </a:p>
          <a:p>
            <a:r>
              <a:rPr lang="en-IN" sz="1600" dirty="0"/>
              <a:t>	      if (session != null) {</a:t>
            </a:r>
          </a:p>
          <a:p>
            <a:r>
              <a:rPr lang="en-IN" sz="1600" dirty="0"/>
              <a:t>	        </a:t>
            </a:r>
            <a:r>
              <a:rPr lang="en-IN" sz="1600" dirty="0" err="1"/>
              <a:t>session.close</a:t>
            </a:r>
            <a:r>
              <a:rPr lang="en-IN" sz="1600" dirty="0"/>
              <a:t>();</a:t>
            </a:r>
          </a:p>
          <a:p>
            <a:r>
              <a:rPr lang="en-IN" sz="1600" dirty="0"/>
              <a:t>	      }</a:t>
            </a:r>
          </a:p>
          <a:p>
            <a:r>
              <a:rPr lang="en-IN" sz="1600" dirty="0"/>
              <a:t>	    }</a:t>
            </a:r>
          </a:p>
          <a:p>
            <a:endParaRPr lang="en-IN" sz="1600" dirty="0"/>
          </a:p>
          <a:p>
            <a:r>
              <a:rPr lang="en-IN" sz="1600" dirty="0"/>
              <a:t>	    </a:t>
            </a:r>
            <a:r>
              <a:rPr lang="en-IN" sz="1600" dirty="0" err="1"/>
              <a:t>HbUtil.shutdown</a:t>
            </a:r>
            <a:r>
              <a:rPr lang="en-IN" sz="1600" dirty="0"/>
              <a:t>();</a:t>
            </a:r>
          </a:p>
          <a:p>
            <a:r>
              <a:rPr lang="en-IN" sz="1600" dirty="0"/>
              <a:t>	  }</a:t>
            </a:r>
          </a:p>
          <a:p>
            <a:r>
              <a:rPr lang="en-IN" sz="1600" dirty="0"/>
              <a:t>	}</a:t>
            </a:r>
          </a:p>
        </p:txBody>
      </p:sp>
    </p:spTree>
    <p:extLst>
      <p:ext uri="{BB962C8B-B14F-4D97-AF65-F5344CB8AC3E}">
        <p14:creationId xmlns:p14="http://schemas.microsoft.com/office/powerpoint/2010/main" val="3036674666"/>
      </p:ext>
    </p:extLst>
  </p:cSld>
  <p:clrMapOvr>
    <a:masterClrMapping/>
  </p:clrMapOvr>
</p:sld>
</file>

<file path=ppt/theme/theme1.xml><?xml version="1.0" encoding="utf-8"?>
<a:theme xmlns:a="http://schemas.openxmlformats.org/drawingml/2006/main" name="Theme1 new">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3. SA Cloud &amp;  Virtualization</Template>
  <TotalTime>4341</TotalTime>
  <Words>9505</Words>
  <Application>Microsoft Office PowerPoint</Application>
  <PresentationFormat>On-screen Show (4:3)</PresentationFormat>
  <Paragraphs>1702</Paragraphs>
  <Slides>79</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79</vt:i4>
      </vt:variant>
    </vt:vector>
  </HeadingPairs>
  <TitlesOfParts>
    <vt:vector size="84" baseType="lpstr">
      <vt:lpstr>Arial</vt:lpstr>
      <vt:lpstr>Calibri</vt:lpstr>
      <vt:lpstr>Consolas</vt:lpstr>
      <vt:lpstr>Wingdings</vt:lpstr>
      <vt:lpstr>Theme1 new</vt:lpstr>
      <vt:lpstr>Mapping</vt:lpstr>
      <vt:lpstr>Module Overview</vt:lpstr>
      <vt:lpstr>Mapping</vt:lpstr>
      <vt:lpstr> Persistent Class </vt:lpstr>
      <vt:lpstr>Demo: Persistent Cont..</vt:lpstr>
      <vt:lpstr>Demo: Persistent Cont..</vt:lpstr>
      <vt:lpstr>Demo: Persistent Cont..</vt:lpstr>
      <vt:lpstr>Demo: Persistent Cont..</vt:lpstr>
      <vt:lpstr>Demo: Persistent Cont..</vt:lpstr>
      <vt:lpstr>Demo: Persistent Cont..</vt:lpstr>
      <vt:lpstr>Mapping Files</vt:lpstr>
      <vt:lpstr>Mapping Files Cont..</vt:lpstr>
      <vt:lpstr>Demo: Mapping File Duration 10 min</vt:lpstr>
      <vt:lpstr>Demo: Mapping File Cont..</vt:lpstr>
      <vt:lpstr>Demo: Mapping File Cont..</vt:lpstr>
      <vt:lpstr>Demo: Mapping File Cont..</vt:lpstr>
      <vt:lpstr>Demo: Mapping File Cont..</vt:lpstr>
      <vt:lpstr>Demo: Mapping File Cont..</vt:lpstr>
      <vt:lpstr>One to One Mapping using Annotations</vt:lpstr>
      <vt:lpstr>Demo: Mapping Types One to One Cont..</vt:lpstr>
      <vt:lpstr>Demo: Mapping Types Cont..</vt:lpstr>
      <vt:lpstr>Demo: Mapping Types Cont..</vt:lpstr>
      <vt:lpstr>Demo: Mapping Types Cont..</vt:lpstr>
      <vt:lpstr>Demo: Mapping Types Cont..</vt:lpstr>
      <vt:lpstr>Demo: Mapping Types Cont..</vt:lpstr>
      <vt:lpstr>Demo: Mapping Types Cont..</vt:lpstr>
      <vt:lpstr>Demo: Mapping Types Cont..</vt:lpstr>
      <vt:lpstr>Demo: Mapping Types Cont..</vt:lpstr>
      <vt:lpstr>Demo: Mapping Types Cont..</vt:lpstr>
      <vt:lpstr>Demo: Mapping Types Cont..</vt:lpstr>
      <vt:lpstr>Demo: Mapping Types Cont..</vt:lpstr>
      <vt:lpstr>Bidrectional One to Many and many to one Mapping  Example Duration 15 min</vt:lpstr>
      <vt:lpstr>Bidrectional One to Many and many to one Mapping  Example Duration 15 min</vt:lpstr>
      <vt:lpstr>Bidrectional One to Many and many to one Mapping  Example Duration 15 min</vt:lpstr>
      <vt:lpstr>Bidrectional One to Many and many to one Mapping  Example Duration 15 min</vt:lpstr>
      <vt:lpstr>One to Many and many to one Mapping  Example Duration 15 min</vt:lpstr>
      <vt:lpstr>One to Many and many to one Mapping  Example Duration 15 min</vt:lpstr>
      <vt:lpstr>Cont..</vt:lpstr>
      <vt:lpstr>Cont..</vt:lpstr>
      <vt:lpstr>Cont..</vt:lpstr>
      <vt:lpstr>Cont..</vt:lpstr>
      <vt:lpstr>Cont..</vt:lpstr>
      <vt:lpstr>Unidirectional VS Bidirectional</vt:lpstr>
      <vt:lpstr>Many to One Mapping in a Hibernate Application</vt:lpstr>
      <vt:lpstr>Many to One Mapping in a Hibernate Application Cont..</vt:lpstr>
      <vt:lpstr>Demo: ManyToOne / OneToMany Mapping ( Bidirectional ) Duration: 15 min</vt:lpstr>
      <vt:lpstr>Cont..</vt:lpstr>
      <vt:lpstr>Cont..</vt:lpstr>
      <vt:lpstr>Cont..</vt:lpstr>
      <vt:lpstr>Cont..</vt:lpstr>
      <vt:lpstr>Cont..</vt:lpstr>
      <vt:lpstr>Cont..</vt:lpstr>
      <vt:lpstr> MappedByProperty: </vt:lpstr>
      <vt:lpstr>Demo: Mapping Duration 10min</vt:lpstr>
      <vt:lpstr>Cont..</vt:lpstr>
      <vt:lpstr>Cont..</vt:lpstr>
      <vt:lpstr>Cont..</vt:lpstr>
      <vt:lpstr>Cont..</vt:lpstr>
      <vt:lpstr>Cont..</vt:lpstr>
      <vt:lpstr>Cont..</vt:lpstr>
      <vt:lpstr>Cont..</vt:lpstr>
      <vt:lpstr>Cont..</vt:lpstr>
      <vt:lpstr>Many to Many Mapping</vt:lpstr>
      <vt:lpstr>Demo: Many to Many mapping Duration: 15 min</vt:lpstr>
      <vt:lpstr>Demo: Many to Many mapping Cont..</vt:lpstr>
      <vt:lpstr>Demo: Many to Many mapping Cont..</vt:lpstr>
      <vt:lpstr>Demo: Many to Many mapping Cont..</vt:lpstr>
      <vt:lpstr>Demo: Many to Many mapping Cont..</vt:lpstr>
      <vt:lpstr>Demo: Many to Many mapping Cont..</vt:lpstr>
      <vt:lpstr>Demo: Many to Many mapping Cont..</vt:lpstr>
      <vt:lpstr>Demo: Many to Many mapping Cont..</vt:lpstr>
      <vt:lpstr>Demo: Many to Many mapping Cont..</vt:lpstr>
      <vt:lpstr>Demo: Many to Many mapping Cont..</vt:lpstr>
      <vt:lpstr>Demo: Many to Many mapping Cont..</vt:lpstr>
      <vt:lpstr>Hibernate Object State</vt:lpstr>
      <vt:lpstr>Hibernate Object State Cont..</vt:lpstr>
      <vt:lpstr> OIR Mappings </vt:lpstr>
      <vt:lpstr>Summary</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Course Name</dc:title>
  <dc:creator>sme2</dc:creator>
  <cp:lastModifiedBy>manisha shah</cp:lastModifiedBy>
  <cp:revision>1010</cp:revision>
  <dcterms:created xsi:type="dcterms:W3CDTF">2017-09-12T06:44:37Z</dcterms:created>
  <dcterms:modified xsi:type="dcterms:W3CDTF">2019-08-17T08:50:35Z</dcterms:modified>
</cp:coreProperties>
</file>